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7"/>
  </p:notesMasterIdLst>
  <p:sldIdLst>
    <p:sldId id="641" r:id="rId2"/>
    <p:sldId id="637" r:id="rId3"/>
    <p:sldId id="686" r:id="rId4"/>
    <p:sldId id="670" r:id="rId5"/>
    <p:sldId id="760" r:id="rId6"/>
    <p:sldId id="662" r:id="rId7"/>
    <p:sldId id="661" r:id="rId8"/>
    <p:sldId id="753" r:id="rId9"/>
    <p:sldId id="681" r:id="rId10"/>
    <p:sldId id="692" r:id="rId11"/>
    <p:sldId id="695" r:id="rId12"/>
    <p:sldId id="694" r:id="rId13"/>
    <p:sldId id="754" r:id="rId14"/>
    <p:sldId id="663" r:id="rId15"/>
    <p:sldId id="628" r:id="rId16"/>
    <p:sldId id="680" r:id="rId17"/>
    <p:sldId id="642" r:id="rId18"/>
    <p:sldId id="278" r:id="rId19"/>
    <p:sldId id="717" r:id="rId20"/>
    <p:sldId id="669" r:id="rId21"/>
    <p:sldId id="668" r:id="rId22"/>
    <p:sldId id="679" r:id="rId23"/>
    <p:sldId id="748" r:id="rId24"/>
    <p:sldId id="678" r:id="rId25"/>
    <p:sldId id="690" r:id="rId26"/>
    <p:sldId id="684" r:id="rId27"/>
    <p:sldId id="736" r:id="rId28"/>
    <p:sldId id="735" r:id="rId29"/>
    <p:sldId id="749" r:id="rId30"/>
    <p:sldId id="734" r:id="rId31"/>
    <p:sldId id="617" r:id="rId32"/>
    <p:sldId id="618" r:id="rId33"/>
    <p:sldId id="764" r:id="rId34"/>
    <p:sldId id="677" r:id="rId35"/>
    <p:sldId id="682" r:id="rId36"/>
    <p:sldId id="737" r:id="rId37"/>
    <p:sldId id="738" r:id="rId38"/>
    <p:sldId id="740" r:id="rId39"/>
    <p:sldId id="741" r:id="rId40"/>
    <p:sldId id="739" r:id="rId41"/>
    <p:sldId id="750" r:id="rId42"/>
    <p:sldId id="674" r:id="rId43"/>
    <p:sldId id="725" r:id="rId44"/>
    <p:sldId id="726" r:id="rId45"/>
    <p:sldId id="727" r:id="rId46"/>
    <p:sldId id="752" r:id="rId47"/>
    <p:sldId id="729" r:id="rId48"/>
    <p:sldId id="761" r:id="rId49"/>
    <p:sldId id="728" r:id="rId50"/>
    <p:sldId id="759" r:id="rId51"/>
    <p:sldId id="633" r:id="rId52"/>
    <p:sldId id="627" r:id="rId53"/>
    <p:sldId id="718" r:id="rId54"/>
    <p:sldId id="719" r:id="rId55"/>
    <p:sldId id="720" r:id="rId56"/>
    <p:sldId id="696" r:id="rId57"/>
    <p:sldId id="698" r:id="rId58"/>
    <p:sldId id="675" r:id="rId59"/>
    <p:sldId id="673" r:id="rId60"/>
    <p:sldId id="687" r:id="rId61"/>
    <p:sldId id="697" r:id="rId62"/>
    <p:sldId id="751" r:id="rId63"/>
    <p:sldId id="762" r:id="rId64"/>
    <p:sldId id="763" r:id="rId65"/>
    <p:sldId id="285" r:id="rId66"/>
  </p:sldIdLst>
  <p:sldSz cx="12192000" cy="6858000"/>
  <p:notesSz cx="6858000" cy="9144000"/>
  <p:defaultTextStyle>
    <a:defPPr>
      <a:defRPr lang="en-US"/>
    </a:defPPr>
    <a:lvl1pPr marL="0" algn="l" defTabSz="1042121" rtl="0" eaLnBrk="1" latinLnBrk="0" hangingPunct="1">
      <a:defRPr sz="2052" kern="1200">
        <a:solidFill>
          <a:schemeClr val="tx1"/>
        </a:solidFill>
        <a:latin typeface="+mn-lt"/>
        <a:ea typeface="+mn-ea"/>
        <a:cs typeface="+mn-cs"/>
      </a:defRPr>
    </a:lvl1pPr>
    <a:lvl2pPr marL="521062" algn="l" defTabSz="1042121" rtl="0" eaLnBrk="1" latinLnBrk="0" hangingPunct="1">
      <a:defRPr sz="2052" kern="1200">
        <a:solidFill>
          <a:schemeClr val="tx1"/>
        </a:solidFill>
        <a:latin typeface="+mn-lt"/>
        <a:ea typeface="+mn-ea"/>
        <a:cs typeface="+mn-cs"/>
      </a:defRPr>
    </a:lvl2pPr>
    <a:lvl3pPr marL="1042121" algn="l" defTabSz="1042121" rtl="0" eaLnBrk="1" latinLnBrk="0" hangingPunct="1">
      <a:defRPr sz="2052" kern="1200">
        <a:solidFill>
          <a:schemeClr val="tx1"/>
        </a:solidFill>
        <a:latin typeface="+mn-lt"/>
        <a:ea typeface="+mn-ea"/>
        <a:cs typeface="+mn-cs"/>
      </a:defRPr>
    </a:lvl3pPr>
    <a:lvl4pPr marL="1563180" algn="l" defTabSz="1042121" rtl="0" eaLnBrk="1" latinLnBrk="0" hangingPunct="1">
      <a:defRPr sz="2052" kern="1200">
        <a:solidFill>
          <a:schemeClr val="tx1"/>
        </a:solidFill>
        <a:latin typeface="+mn-lt"/>
        <a:ea typeface="+mn-ea"/>
        <a:cs typeface="+mn-cs"/>
      </a:defRPr>
    </a:lvl4pPr>
    <a:lvl5pPr marL="2084242" algn="l" defTabSz="1042121" rtl="0" eaLnBrk="1" latinLnBrk="0" hangingPunct="1">
      <a:defRPr sz="2052" kern="1200">
        <a:solidFill>
          <a:schemeClr val="tx1"/>
        </a:solidFill>
        <a:latin typeface="+mn-lt"/>
        <a:ea typeface="+mn-ea"/>
        <a:cs typeface="+mn-cs"/>
      </a:defRPr>
    </a:lvl5pPr>
    <a:lvl6pPr marL="2605300" algn="l" defTabSz="1042121" rtl="0" eaLnBrk="1" latinLnBrk="0" hangingPunct="1">
      <a:defRPr sz="2052" kern="1200">
        <a:solidFill>
          <a:schemeClr val="tx1"/>
        </a:solidFill>
        <a:latin typeface="+mn-lt"/>
        <a:ea typeface="+mn-ea"/>
        <a:cs typeface="+mn-cs"/>
      </a:defRPr>
    </a:lvl6pPr>
    <a:lvl7pPr marL="3126362" algn="l" defTabSz="1042121" rtl="0" eaLnBrk="1" latinLnBrk="0" hangingPunct="1">
      <a:defRPr sz="2052" kern="1200">
        <a:solidFill>
          <a:schemeClr val="tx1"/>
        </a:solidFill>
        <a:latin typeface="+mn-lt"/>
        <a:ea typeface="+mn-ea"/>
        <a:cs typeface="+mn-cs"/>
      </a:defRPr>
    </a:lvl7pPr>
    <a:lvl8pPr marL="3647421" algn="l" defTabSz="1042121" rtl="0" eaLnBrk="1" latinLnBrk="0" hangingPunct="1">
      <a:defRPr sz="2052" kern="1200">
        <a:solidFill>
          <a:schemeClr val="tx1"/>
        </a:solidFill>
        <a:latin typeface="+mn-lt"/>
        <a:ea typeface="+mn-ea"/>
        <a:cs typeface="+mn-cs"/>
      </a:defRPr>
    </a:lvl8pPr>
    <a:lvl9pPr marL="4168483" algn="l" defTabSz="1042121" rtl="0" eaLnBrk="1" latinLnBrk="0" hangingPunct="1">
      <a:defRPr sz="205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Jenner" initials="MJ"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1871"/>
    <a:srgbClr val="9E480E"/>
    <a:srgbClr val="246E9C"/>
    <a:srgbClr val="2E8BC7"/>
    <a:srgbClr val="001409"/>
    <a:srgbClr val="253917"/>
    <a:srgbClr val="0D0B59"/>
    <a:srgbClr val="EF2224"/>
    <a:srgbClr val="E22319"/>
    <a:srgbClr val="3337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23" autoAdjust="0"/>
    <p:restoredTop sz="94795"/>
  </p:normalViewPr>
  <p:slideViewPr>
    <p:cSldViewPr snapToGrid="0">
      <p:cViewPr varScale="1">
        <p:scale>
          <a:sx n="120" d="100"/>
          <a:sy n="120" d="100"/>
        </p:scale>
        <p:origin x="304" y="192"/>
      </p:cViewPr>
      <p:guideLst>
        <p:guide orient="horz" pos="2160"/>
        <p:guide pos="3840"/>
      </p:guideLst>
    </p:cSldViewPr>
  </p:slideViewPr>
  <p:notesTextViewPr>
    <p:cViewPr>
      <p:scale>
        <a:sx n="1" d="1"/>
        <a:sy n="1" d="1"/>
      </p:scale>
      <p:origin x="0" y="0"/>
    </p:cViewPr>
  </p:notesTextViewPr>
  <p:sorterViewPr>
    <p:cViewPr>
      <p:scale>
        <a:sx n="80" d="100"/>
        <a:sy n="80" d="100"/>
      </p:scale>
      <p:origin x="0" y="-29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7-20T15:14:16.241" idx="8">
    <p:pos x="3389" y="972"/>
    <p:text>NOTE new alternative image/layout variations on this title slide are now available. 
Select 'Layout' in the 'Slides section under the HOME menu tab, to see the various options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EFA44-0771-4DFC-B26A-9102D4547DD2}" type="datetimeFigureOut">
              <a:rPr lang="en-GB" smtClean="0"/>
              <a:t>14/09/2025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4A314-C704-4C33-84AA-6D9A56C39AB3}" type="slidenum">
              <a:rPr lang="en-GB" smtClean="0"/>
              <a:t>‹#›</a:t>
            </a:fld>
            <a:endParaRPr lang="en-GB"/>
          </a:p>
        </p:txBody>
      </p:sp>
    </p:spTree>
    <p:extLst>
      <p:ext uri="{BB962C8B-B14F-4D97-AF65-F5344CB8AC3E}">
        <p14:creationId xmlns:p14="http://schemas.microsoft.com/office/powerpoint/2010/main" val="2879104051"/>
      </p:ext>
    </p:extLst>
  </p:cSld>
  <p:clrMap bg1="lt1" tx1="dk1" bg2="lt2" tx2="dk2" accent1="accent1" accent2="accent2" accent3="accent3" accent4="accent4" accent5="accent5" accent6="accent6" hlink="hlink" folHlink="folHlink"/>
  <p:notesStyle>
    <a:lvl1pPr marL="0" algn="l" defTabSz="913739" rtl="0" eaLnBrk="1" latinLnBrk="0" hangingPunct="1">
      <a:defRPr sz="1200" kern="1200">
        <a:solidFill>
          <a:schemeClr val="tx1"/>
        </a:solidFill>
        <a:latin typeface="+mn-lt"/>
        <a:ea typeface="+mn-ea"/>
        <a:cs typeface="+mn-cs"/>
      </a:defRPr>
    </a:lvl1pPr>
    <a:lvl2pPr marL="456868" algn="l" defTabSz="913739" rtl="0" eaLnBrk="1" latinLnBrk="0" hangingPunct="1">
      <a:defRPr sz="1200" kern="1200">
        <a:solidFill>
          <a:schemeClr val="tx1"/>
        </a:solidFill>
        <a:latin typeface="+mn-lt"/>
        <a:ea typeface="+mn-ea"/>
        <a:cs typeface="+mn-cs"/>
      </a:defRPr>
    </a:lvl2pPr>
    <a:lvl3pPr marL="913739" algn="l" defTabSz="913739" rtl="0" eaLnBrk="1" latinLnBrk="0" hangingPunct="1">
      <a:defRPr sz="1200" kern="1200">
        <a:solidFill>
          <a:schemeClr val="tx1"/>
        </a:solidFill>
        <a:latin typeface="+mn-lt"/>
        <a:ea typeface="+mn-ea"/>
        <a:cs typeface="+mn-cs"/>
      </a:defRPr>
    </a:lvl3pPr>
    <a:lvl4pPr marL="1370610" algn="l" defTabSz="913739" rtl="0" eaLnBrk="1" latinLnBrk="0" hangingPunct="1">
      <a:defRPr sz="1200" kern="1200">
        <a:solidFill>
          <a:schemeClr val="tx1"/>
        </a:solidFill>
        <a:latin typeface="+mn-lt"/>
        <a:ea typeface="+mn-ea"/>
        <a:cs typeface="+mn-cs"/>
      </a:defRPr>
    </a:lvl4pPr>
    <a:lvl5pPr marL="1827480" algn="l" defTabSz="913739" rtl="0" eaLnBrk="1" latinLnBrk="0" hangingPunct="1">
      <a:defRPr sz="1200" kern="1200">
        <a:solidFill>
          <a:schemeClr val="tx1"/>
        </a:solidFill>
        <a:latin typeface="+mn-lt"/>
        <a:ea typeface="+mn-ea"/>
        <a:cs typeface="+mn-cs"/>
      </a:defRPr>
    </a:lvl5pPr>
    <a:lvl6pPr marL="2284350" algn="l" defTabSz="913739" rtl="0" eaLnBrk="1" latinLnBrk="0" hangingPunct="1">
      <a:defRPr sz="1200" kern="1200">
        <a:solidFill>
          <a:schemeClr val="tx1"/>
        </a:solidFill>
        <a:latin typeface="+mn-lt"/>
        <a:ea typeface="+mn-ea"/>
        <a:cs typeface="+mn-cs"/>
      </a:defRPr>
    </a:lvl6pPr>
    <a:lvl7pPr marL="2741218" algn="l" defTabSz="913739" rtl="0" eaLnBrk="1" latinLnBrk="0" hangingPunct="1">
      <a:defRPr sz="1200" kern="1200">
        <a:solidFill>
          <a:schemeClr val="tx1"/>
        </a:solidFill>
        <a:latin typeface="+mn-lt"/>
        <a:ea typeface="+mn-ea"/>
        <a:cs typeface="+mn-cs"/>
      </a:defRPr>
    </a:lvl7pPr>
    <a:lvl8pPr marL="3198091" algn="l" defTabSz="913739" rtl="0" eaLnBrk="1" latinLnBrk="0" hangingPunct="1">
      <a:defRPr sz="1200" kern="1200">
        <a:solidFill>
          <a:schemeClr val="tx1"/>
        </a:solidFill>
        <a:latin typeface="+mn-lt"/>
        <a:ea typeface="+mn-ea"/>
        <a:cs typeface="+mn-cs"/>
      </a:defRPr>
    </a:lvl8pPr>
    <a:lvl9pPr marL="3654960" algn="l" defTabSz="9137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04A314-C704-4C33-84AA-6D9A56C39AB3}" type="slidenum">
              <a:rPr lang="en-GB" smtClean="0"/>
              <a:t>51</a:t>
            </a:fld>
            <a:endParaRPr lang="en-GB"/>
          </a:p>
        </p:txBody>
      </p:sp>
    </p:spTree>
    <p:extLst>
      <p:ext uri="{BB962C8B-B14F-4D97-AF65-F5344CB8AC3E}">
        <p14:creationId xmlns:p14="http://schemas.microsoft.com/office/powerpoint/2010/main" val="3438375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a:xfrm>
            <a:off x="1056282" y="2037528"/>
            <a:ext cx="10079444" cy="1345390"/>
          </a:xfrm>
        </p:spPr>
        <p:txBody>
          <a:bodyPr anchor="b">
            <a:normAutofit/>
          </a:bodyPr>
          <a:lstStyle>
            <a:lvl1pPr algn="ctr">
              <a:defRPr sz="3600" spc="454" baseline="0">
                <a:solidFill>
                  <a:schemeClr val="bg1"/>
                </a:solidFill>
                <a:latin typeface="Calibri" panose="020F0502020204030204" pitchFamily="34" charset="0"/>
              </a:defRPr>
            </a:lvl1pPr>
          </a:lstStyle>
          <a:p>
            <a:r>
              <a:rPr lang="en-US"/>
              <a:t>Click to edit title</a:t>
            </a:r>
            <a:endParaRPr lang="en-GB"/>
          </a:p>
        </p:txBody>
      </p:sp>
      <p:sp>
        <p:nvSpPr>
          <p:cNvPr id="7" name="Subtitle 2"/>
          <p:cNvSpPr>
            <a:spLocks noGrp="1"/>
          </p:cNvSpPr>
          <p:nvPr>
            <p:ph type="subTitle" idx="1" hasCustomPrompt="1"/>
          </p:nvPr>
        </p:nvSpPr>
        <p:spPr>
          <a:xfrm>
            <a:off x="1524002" y="3498127"/>
            <a:ext cx="9144000" cy="691273"/>
          </a:xfrm>
        </p:spPr>
        <p:txBody>
          <a:bodyPr>
            <a:normAutofit/>
          </a:bodyPr>
          <a:lstStyle>
            <a:lvl1pPr marL="0" indent="0" algn="ctr">
              <a:buNone/>
              <a:defRPr sz="2000" cap="all" spc="181" baseline="0">
                <a:solidFill>
                  <a:schemeClr val="bg1"/>
                </a:solidFill>
                <a:latin typeface="Calibri" panose="020F0502020204030204" pitchFamily="34" charset="0"/>
              </a:defRPr>
            </a:lvl1pPr>
            <a:lvl2pPr marL="342905" indent="0" algn="ctr">
              <a:buNone/>
              <a:defRPr sz="1500"/>
            </a:lvl2pPr>
            <a:lvl3pPr marL="685809" indent="0" algn="ctr">
              <a:buNone/>
              <a:defRPr sz="1350"/>
            </a:lvl3pPr>
            <a:lvl4pPr marL="1028714" indent="0" algn="ctr">
              <a:buNone/>
              <a:defRPr sz="1200"/>
            </a:lvl4pPr>
            <a:lvl5pPr marL="1371618" indent="0" algn="ctr">
              <a:buNone/>
              <a:defRPr sz="1200"/>
            </a:lvl5pPr>
            <a:lvl6pPr marL="1714522" indent="0" algn="ctr">
              <a:buNone/>
              <a:defRPr sz="1200"/>
            </a:lvl6pPr>
            <a:lvl7pPr marL="2057426" indent="0" algn="ctr">
              <a:buNone/>
              <a:defRPr sz="1200"/>
            </a:lvl7pPr>
            <a:lvl8pPr marL="2400331" indent="0" algn="ctr">
              <a:buNone/>
              <a:defRPr sz="1200"/>
            </a:lvl8pPr>
            <a:lvl9pPr marL="2743236" indent="0" algn="ctr">
              <a:buNone/>
              <a:defRPr sz="1200"/>
            </a:lvl9pPr>
          </a:lstStyle>
          <a:p>
            <a:r>
              <a:rPr lang="en-US"/>
              <a:t>Click to edit subtitle</a:t>
            </a:r>
            <a:endParaRPr lang="en-GB"/>
          </a:p>
        </p:txBody>
      </p:sp>
    </p:spTree>
    <p:extLst>
      <p:ext uri="{BB962C8B-B14F-4D97-AF65-F5344CB8AC3E}">
        <p14:creationId xmlns:p14="http://schemas.microsoft.com/office/powerpoint/2010/main" val="9894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3"/>
            <a:ext cx="6089650" cy="6857713"/>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tx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5CB0982F-A5FE-9A99-5135-410A619B31D7}"/>
              </a:ext>
            </a:extLst>
          </p:cNvPr>
          <p:cNvPicPr>
            <a:picLocks noChangeAspect="1"/>
          </p:cNvPicPr>
          <p:nvPr userDrawn="1"/>
        </p:nvPicPr>
        <p:blipFill>
          <a:blip r:embed="rId3"/>
          <a:stretch>
            <a:fillRect/>
          </a:stretch>
        </p:blipFill>
        <p:spPr>
          <a:xfrm>
            <a:off x="10257530" y="4853680"/>
            <a:ext cx="1347095" cy="1347095"/>
          </a:xfrm>
          <a:prstGeom prst="rect">
            <a:avLst/>
          </a:prstGeom>
        </p:spPr>
      </p:pic>
    </p:spTree>
    <p:extLst>
      <p:ext uri="{BB962C8B-B14F-4D97-AF65-F5344CB8AC3E}">
        <p14:creationId xmlns:p14="http://schemas.microsoft.com/office/powerpoint/2010/main" val="285901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3"/>
            <a:ext cx="6089650" cy="6857713"/>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tx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F85E12C7-ACF7-7EF5-DF1A-30433E29302A}"/>
              </a:ext>
            </a:extLst>
          </p:cNvPr>
          <p:cNvPicPr>
            <a:picLocks noChangeAspect="1"/>
          </p:cNvPicPr>
          <p:nvPr userDrawn="1"/>
        </p:nvPicPr>
        <p:blipFill>
          <a:blip r:embed="rId3"/>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326036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No Brand En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2681287" y="2333812"/>
            <a:ext cx="6829425" cy="1422398"/>
          </a:xfrm>
        </p:spPr>
        <p:txBody>
          <a:bodyPr anchor="t" anchorCtr="0"/>
          <a:lstStyle>
            <a:lvl1pPr algn="ctr">
              <a:lnSpc>
                <a:spcPct val="75000"/>
              </a:lnSpc>
              <a:defRPr sz="6000" b="1" i="0">
                <a:solidFill>
                  <a:schemeClr val="bg1"/>
                </a:solidFill>
                <a:latin typeface="Trebuchet MS" panose="020B0703020202090204" pitchFamily="34" charset="0"/>
              </a:defRPr>
            </a:lvl1pPr>
          </a:lstStyle>
          <a:p>
            <a:r>
              <a:rPr lang="en-US" dirty="0"/>
              <a:t>Thank you</a:t>
            </a:r>
            <a:endParaRPr lang="en-GB" dirty="0"/>
          </a:p>
        </p:txBody>
      </p:sp>
      <p:sp>
        <p:nvSpPr>
          <p:cNvPr id="4" name="Rectangle 3">
            <a:extLst>
              <a:ext uri="{FF2B5EF4-FFF2-40B4-BE49-F238E27FC236}">
                <a16:creationId xmlns:a16="http://schemas.microsoft.com/office/drawing/2014/main" id="{9FFE1EB5-7222-26E3-54FE-AD16F259F969}"/>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DF91CA9-DBD4-D539-5DE6-B69F25404C0A}"/>
              </a:ext>
            </a:extLst>
          </p:cNvPr>
          <p:cNvSpPr txBox="1"/>
          <p:nvPr userDrawn="1"/>
        </p:nvSpPr>
        <p:spPr>
          <a:xfrm>
            <a:off x="5582654" y="6414295"/>
            <a:ext cx="6294606" cy="227137"/>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209358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option 1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275389" y="643965"/>
            <a:ext cx="5329238" cy="5351589"/>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9193C751-D3D3-8744-BBE4-FB031A10FFFF}" type="datetime1">
              <a:rPr lang="en-GB" smtClean="0"/>
              <a:t>14/09/2025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7" name="Text Placeholder 7">
            <a:extLst>
              <a:ext uri="{FF2B5EF4-FFF2-40B4-BE49-F238E27FC236}">
                <a16:creationId xmlns:a16="http://schemas.microsoft.com/office/drawing/2014/main" id="{2834B86E-6ABB-D89A-3CED-2B69576CD923}"/>
              </a:ext>
            </a:extLst>
          </p:cNvPr>
          <p:cNvSpPr>
            <a:spLocks noGrp="1"/>
          </p:cNvSpPr>
          <p:nvPr>
            <p:ph type="body" sz="quarter" idx="14"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56721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option 2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06553" y="2628900"/>
            <a:ext cx="2468324"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46CBC118-4A4F-0240-87CA-9A77E4E85DF6}" type="datetime1">
              <a:rPr lang="en-GB" smtClean="0"/>
              <a:t>14/09/2025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5" name="Content Placeholder 2">
            <a:extLst>
              <a:ext uri="{FF2B5EF4-FFF2-40B4-BE49-F238E27FC236}">
                <a16:creationId xmlns:a16="http://schemas.microsoft.com/office/drawing/2014/main" id="{A99E2969-2376-88AB-B6EF-B34972DBDF5F}"/>
              </a:ext>
            </a:extLst>
          </p:cNvPr>
          <p:cNvSpPr>
            <a:spLocks noGrp="1"/>
          </p:cNvSpPr>
          <p:nvPr>
            <p:ph idx="14" hasCustomPrompt="1"/>
          </p:nvPr>
        </p:nvSpPr>
        <p:spPr>
          <a:xfrm>
            <a:off x="342457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6" name="Content Placeholder 2">
            <a:extLst>
              <a:ext uri="{FF2B5EF4-FFF2-40B4-BE49-F238E27FC236}">
                <a16:creationId xmlns:a16="http://schemas.microsoft.com/office/drawing/2014/main" id="{4306F92E-6832-5121-DCBD-3E0CE1D9A3E9}"/>
              </a:ext>
            </a:extLst>
          </p:cNvPr>
          <p:cNvSpPr>
            <a:spLocks noGrp="1"/>
          </p:cNvSpPr>
          <p:nvPr>
            <p:ph idx="15" hasCustomPrompt="1"/>
          </p:nvPr>
        </p:nvSpPr>
        <p:spPr>
          <a:xfrm>
            <a:off x="6284466"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7" name="Content Placeholder 2">
            <a:extLst>
              <a:ext uri="{FF2B5EF4-FFF2-40B4-BE49-F238E27FC236}">
                <a16:creationId xmlns:a16="http://schemas.microsoft.com/office/drawing/2014/main" id="{23B3C8CC-87DB-09DD-B04D-AB27BC1E0586}"/>
              </a:ext>
            </a:extLst>
          </p:cNvPr>
          <p:cNvSpPr>
            <a:spLocks noGrp="1"/>
          </p:cNvSpPr>
          <p:nvPr>
            <p:ph idx="16" hasCustomPrompt="1"/>
          </p:nvPr>
        </p:nvSpPr>
        <p:spPr>
          <a:xfrm>
            <a:off x="912620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7" name="Text Placeholder 7">
            <a:extLst>
              <a:ext uri="{FF2B5EF4-FFF2-40B4-BE49-F238E27FC236}">
                <a16:creationId xmlns:a16="http://schemas.microsoft.com/office/drawing/2014/main" id="{D970BA7A-E886-D343-B167-2C166D3A216F}"/>
              </a:ext>
            </a:extLst>
          </p:cNvPr>
          <p:cNvSpPr>
            <a:spLocks noGrp="1"/>
          </p:cNvSpPr>
          <p:nvPr>
            <p:ph type="body" sz="quarter" idx="17"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3443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image option 1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B4C74528-AE30-7E4F-9502-945829E63C4A}" type="datetime1">
              <a:rPr lang="en-GB" smtClean="0"/>
              <a:t>14/09/2025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5329237" cy="5351029"/>
          </a:xfrm>
        </p:spPr>
        <p:txBody>
          <a:bodyPr anchor="t" anchorCtr="0"/>
          <a:lstStyle>
            <a:lvl1pPr algn="ctr">
              <a:defRPr/>
            </a:lvl1pPr>
          </a:lstStyle>
          <a:p>
            <a:endParaRPr lang="en-GB"/>
          </a:p>
        </p:txBody>
      </p:sp>
      <p:sp>
        <p:nvSpPr>
          <p:cNvPr id="3" name="Text Placeholder 7">
            <a:extLst>
              <a:ext uri="{FF2B5EF4-FFF2-40B4-BE49-F238E27FC236}">
                <a16:creationId xmlns:a16="http://schemas.microsoft.com/office/drawing/2014/main" id="{545AEB1F-0086-F761-7ACA-FA0F8FC1A1D1}"/>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88499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image option 2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B4C74528-AE30-7E4F-9502-945829E63C4A}" type="datetime1">
              <a:rPr lang="en-GB" smtClean="0"/>
              <a:t>14/09/2025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2570269" cy="2699234"/>
          </a:xfrm>
        </p:spPr>
        <p:txBody>
          <a:bodyPr anchor="t" anchorCtr="0"/>
          <a:lstStyle>
            <a:lvl1pPr algn="ctr">
              <a:defRPr/>
            </a:lvl1pPr>
          </a:lstStyle>
          <a:p>
            <a:endParaRPr lang="en-GB"/>
          </a:p>
        </p:txBody>
      </p:sp>
      <p:sp>
        <p:nvSpPr>
          <p:cNvPr id="9" name="Picture Placeholder 13">
            <a:extLst>
              <a:ext uri="{FF2B5EF4-FFF2-40B4-BE49-F238E27FC236}">
                <a16:creationId xmlns:a16="http://schemas.microsoft.com/office/drawing/2014/main" id="{ABA4E697-F251-CEC5-AF67-E9705351CB87}"/>
              </a:ext>
            </a:extLst>
          </p:cNvPr>
          <p:cNvSpPr>
            <a:spLocks noGrp="1"/>
          </p:cNvSpPr>
          <p:nvPr>
            <p:ph type="pic" sz="quarter" idx="16"/>
          </p:nvPr>
        </p:nvSpPr>
        <p:spPr>
          <a:xfrm>
            <a:off x="9034356" y="644525"/>
            <a:ext cx="2570269" cy="2021183"/>
          </a:xfrm>
        </p:spPr>
        <p:txBody>
          <a:bodyPr anchor="t" anchorCtr="0"/>
          <a:lstStyle>
            <a:lvl1pPr algn="ctr">
              <a:defRPr/>
            </a:lvl1pPr>
          </a:lstStyle>
          <a:p>
            <a:endParaRPr lang="en-GB"/>
          </a:p>
        </p:txBody>
      </p:sp>
      <p:sp>
        <p:nvSpPr>
          <p:cNvPr id="12" name="Picture Placeholder 13">
            <a:extLst>
              <a:ext uri="{FF2B5EF4-FFF2-40B4-BE49-F238E27FC236}">
                <a16:creationId xmlns:a16="http://schemas.microsoft.com/office/drawing/2014/main" id="{34F858D2-EAFD-03BC-4AD5-B2E2979A97A0}"/>
              </a:ext>
            </a:extLst>
          </p:cNvPr>
          <p:cNvSpPr>
            <a:spLocks noGrp="1"/>
          </p:cNvSpPr>
          <p:nvPr>
            <p:ph type="pic" sz="quarter" idx="17"/>
          </p:nvPr>
        </p:nvSpPr>
        <p:spPr>
          <a:xfrm>
            <a:off x="9034356" y="2836257"/>
            <a:ext cx="2570269" cy="3159297"/>
          </a:xfrm>
        </p:spPr>
        <p:txBody>
          <a:bodyPr anchor="t" anchorCtr="0"/>
          <a:lstStyle>
            <a:lvl1pPr algn="ctr">
              <a:defRPr/>
            </a:lvl1pPr>
          </a:lstStyle>
          <a:p>
            <a:endParaRPr lang="en-GB"/>
          </a:p>
        </p:txBody>
      </p:sp>
      <p:sp>
        <p:nvSpPr>
          <p:cNvPr id="13" name="Picture Placeholder 13">
            <a:extLst>
              <a:ext uri="{FF2B5EF4-FFF2-40B4-BE49-F238E27FC236}">
                <a16:creationId xmlns:a16="http://schemas.microsoft.com/office/drawing/2014/main" id="{E57DD1B6-33DD-0CD6-28EB-1B379163BE52}"/>
              </a:ext>
            </a:extLst>
          </p:cNvPr>
          <p:cNvSpPr>
            <a:spLocks noGrp="1"/>
          </p:cNvSpPr>
          <p:nvPr>
            <p:ph type="pic" sz="quarter" idx="18"/>
          </p:nvPr>
        </p:nvSpPr>
        <p:spPr>
          <a:xfrm>
            <a:off x="6275388" y="3514242"/>
            <a:ext cx="2570269" cy="2481312"/>
          </a:xfrm>
        </p:spPr>
        <p:txBody>
          <a:bodyPr anchor="t" anchorCtr="0"/>
          <a:lstStyle>
            <a:lvl1pPr algn="ctr">
              <a:defRPr/>
            </a:lvl1pPr>
          </a:lstStyle>
          <a:p>
            <a:endParaRPr lang="en-GB"/>
          </a:p>
        </p:txBody>
      </p:sp>
      <p:sp>
        <p:nvSpPr>
          <p:cNvPr id="3" name="Text Placeholder 7">
            <a:extLst>
              <a:ext uri="{FF2B5EF4-FFF2-40B4-BE49-F238E27FC236}">
                <a16:creationId xmlns:a16="http://schemas.microsoft.com/office/drawing/2014/main" id="{FACC5B44-4A75-8626-30B9-4F5637C67A31}"/>
              </a:ext>
            </a:extLst>
          </p:cNvPr>
          <p:cNvSpPr>
            <a:spLocks noGrp="1"/>
          </p:cNvSpPr>
          <p:nvPr>
            <p:ph type="body" sz="quarter" idx="19"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31966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image option 3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AA03E0A5-EAE5-4542-9F39-36B4F9D63FBA}" type="datetime1">
              <a:rPr lang="en-GB" smtClean="0"/>
              <a:t>14/09/2025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1"/>
            <a:ext cx="5916612" cy="6200774"/>
          </a:xfrm>
          <a:solidFill>
            <a:schemeClr val="tx1"/>
          </a:solidFill>
        </p:spPr>
        <p:txBody>
          <a:bodyPr anchor="ctr" anchorCtr="0"/>
          <a:lstStyle>
            <a:lvl1pPr algn="ctr">
              <a:defRPr>
                <a:solidFill>
                  <a:schemeClr val="bg1"/>
                </a:solidFill>
              </a:defRPr>
            </a:lvl1pPr>
          </a:lstStyle>
          <a:p>
            <a:endParaRPr lang="en-GB"/>
          </a:p>
        </p:txBody>
      </p:sp>
      <p:sp>
        <p:nvSpPr>
          <p:cNvPr id="3" name="Text Placeholder 7">
            <a:extLst>
              <a:ext uri="{FF2B5EF4-FFF2-40B4-BE49-F238E27FC236}">
                <a16:creationId xmlns:a16="http://schemas.microsoft.com/office/drawing/2014/main" id="{D3AC4C21-E6B8-8C88-856C-DE99691AD08C}"/>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6753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only option 1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91DB3B-1FA0-25EA-5A02-5BC68124D03C}"/>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B5E9973-CE18-4BF3-0F7D-111DB3AABAE1}"/>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275389" y="643965"/>
            <a:ext cx="5329238" cy="5351589"/>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08221489-9F07-744E-8CD9-921C2C251C9C}" type="datetime1">
              <a:rPr lang="en-GB" smtClean="0"/>
              <a:t>14/09/2025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pic>
        <p:nvPicPr>
          <p:cNvPr id="13" name="Picture 12" descr="Background pattern&#10;&#10;Description automatically generated">
            <a:extLst>
              <a:ext uri="{FF2B5EF4-FFF2-40B4-BE49-F238E27FC236}">
                <a16:creationId xmlns:a16="http://schemas.microsoft.com/office/drawing/2014/main" id="{FA93BAD5-924D-165D-2FE0-08F3E6DF35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7" name="TextBox 6">
            <a:extLst>
              <a:ext uri="{FF2B5EF4-FFF2-40B4-BE49-F238E27FC236}">
                <a16:creationId xmlns:a16="http://schemas.microsoft.com/office/drawing/2014/main" id="{C7232A49-3370-20EE-4666-10F01D622E9B}"/>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11" name="Text Placeholder 7">
            <a:extLst>
              <a:ext uri="{FF2B5EF4-FFF2-40B4-BE49-F238E27FC236}">
                <a16:creationId xmlns:a16="http://schemas.microsoft.com/office/drawing/2014/main" id="{11244971-CEDE-D4D2-9C67-6E8C2710FFAD}"/>
              </a:ext>
            </a:extLst>
          </p:cNvPr>
          <p:cNvSpPr>
            <a:spLocks noGrp="1"/>
          </p:cNvSpPr>
          <p:nvPr>
            <p:ph type="body" sz="quarter" idx="14"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89089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only option 2 -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BC809C-14C9-7B5A-BD5C-F60B8DBDDBD2}"/>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2A4B709C-CED0-0678-2880-7A2C87D0FCA2}"/>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E6763B7B-9DD3-CF27-8FBA-2FD58308F8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06553" y="2628900"/>
            <a:ext cx="2468324"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FCEFDFD4-84BD-F44A-AE90-8F322F4BF773}" type="datetime1">
              <a:rPr lang="en-GB" smtClean="0"/>
              <a:t>14/09/2025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5" name="Content Placeholder 2">
            <a:extLst>
              <a:ext uri="{FF2B5EF4-FFF2-40B4-BE49-F238E27FC236}">
                <a16:creationId xmlns:a16="http://schemas.microsoft.com/office/drawing/2014/main" id="{A99E2969-2376-88AB-B6EF-B34972DBDF5F}"/>
              </a:ext>
            </a:extLst>
          </p:cNvPr>
          <p:cNvSpPr>
            <a:spLocks noGrp="1"/>
          </p:cNvSpPr>
          <p:nvPr>
            <p:ph idx="14" hasCustomPrompt="1"/>
          </p:nvPr>
        </p:nvSpPr>
        <p:spPr>
          <a:xfrm>
            <a:off x="342457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6" name="Content Placeholder 2">
            <a:extLst>
              <a:ext uri="{FF2B5EF4-FFF2-40B4-BE49-F238E27FC236}">
                <a16:creationId xmlns:a16="http://schemas.microsoft.com/office/drawing/2014/main" id="{4306F92E-6832-5121-DCBD-3E0CE1D9A3E9}"/>
              </a:ext>
            </a:extLst>
          </p:cNvPr>
          <p:cNvSpPr>
            <a:spLocks noGrp="1"/>
          </p:cNvSpPr>
          <p:nvPr>
            <p:ph idx="15" hasCustomPrompt="1"/>
          </p:nvPr>
        </p:nvSpPr>
        <p:spPr>
          <a:xfrm>
            <a:off x="6284466"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7" name="Content Placeholder 2">
            <a:extLst>
              <a:ext uri="{FF2B5EF4-FFF2-40B4-BE49-F238E27FC236}">
                <a16:creationId xmlns:a16="http://schemas.microsoft.com/office/drawing/2014/main" id="{23B3C8CC-87DB-09DD-B04D-AB27BC1E0586}"/>
              </a:ext>
            </a:extLst>
          </p:cNvPr>
          <p:cNvSpPr>
            <a:spLocks noGrp="1"/>
          </p:cNvSpPr>
          <p:nvPr>
            <p:ph idx="16" hasCustomPrompt="1"/>
          </p:nvPr>
        </p:nvSpPr>
        <p:spPr>
          <a:xfrm>
            <a:off x="912620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7" name="TextBox 6">
            <a:extLst>
              <a:ext uri="{FF2B5EF4-FFF2-40B4-BE49-F238E27FC236}">
                <a16:creationId xmlns:a16="http://schemas.microsoft.com/office/drawing/2014/main" id="{E9F6CBA5-7162-26DC-2789-DE7AB4327669}"/>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8" name="Text Placeholder 7">
            <a:extLst>
              <a:ext uri="{FF2B5EF4-FFF2-40B4-BE49-F238E27FC236}">
                <a16:creationId xmlns:a16="http://schemas.microsoft.com/office/drawing/2014/main" id="{D15C5C3A-8344-3B7A-BE4F-20587D42972D}"/>
              </a:ext>
            </a:extLst>
          </p:cNvPr>
          <p:cNvSpPr>
            <a:spLocks noGrp="1"/>
          </p:cNvSpPr>
          <p:nvPr>
            <p:ph type="body" sz="quarter" idx="17"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406297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descr="A black and white logo&#10;&#10;Description automatically generated with medium confidence">
            <a:extLst>
              <a:ext uri="{FF2B5EF4-FFF2-40B4-BE49-F238E27FC236}">
                <a16:creationId xmlns:a16="http://schemas.microsoft.com/office/drawing/2014/main" id="{80250102-394B-333B-E368-C6EA5955CB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7950" y="5611481"/>
            <a:ext cx="1231900" cy="630419"/>
          </a:xfrm>
          <a:prstGeom prst="rect">
            <a:avLst/>
          </a:prstGeom>
        </p:spPr>
      </p:pic>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4"/>
          <a:stretch>
            <a:fillRect/>
          </a:stretch>
        </p:blipFill>
        <p:spPr>
          <a:xfrm>
            <a:off x="10257530" y="441287"/>
            <a:ext cx="1347095" cy="1347095"/>
          </a:xfrm>
          <a:prstGeom prst="rect">
            <a:avLst/>
          </a:prstGeom>
        </p:spPr>
      </p:pic>
    </p:spTree>
    <p:extLst>
      <p:ext uri="{BB962C8B-B14F-4D97-AF65-F5344CB8AC3E}">
        <p14:creationId xmlns:p14="http://schemas.microsoft.com/office/powerpoint/2010/main" val="43877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amp; image option 1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87FE4-9E5B-9EA2-530B-E772CFFE39C7}"/>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E6DDF2B-65AC-B331-83F6-E65FECB8A55D}"/>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76857F1B-F648-24CD-1EA4-C2AC118A38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AD3354D4-14D5-A741-ADE4-9AD56A8E14B9}" type="datetime1">
              <a:rPr lang="en-GB" smtClean="0"/>
              <a:t>14/09/2025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5329237" cy="5351029"/>
          </a:xfrm>
        </p:spPr>
        <p:txBody>
          <a:bodyPr anchor="t" anchorCtr="0"/>
          <a:lstStyle>
            <a:lvl1pPr algn="ctr">
              <a:defRPr/>
            </a:lvl1pPr>
          </a:lstStyle>
          <a:p>
            <a:endParaRPr lang="en-GB"/>
          </a:p>
        </p:txBody>
      </p:sp>
      <p:sp>
        <p:nvSpPr>
          <p:cNvPr id="3" name="TextBox 2">
            <a:extLst>
              <a:ext uri="{FF2B5EF4-FFF2-40B4-BE49-F238E27FC236}">
                <a16:creationId xmlns:a16="http://schemas.microsoft.com/office/drawing/2014/main" id="{4E826645-B243-92FE-33E9-50F487C73859}"/>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7" name="Text Placeholder 7">
            <a:extLst>
              <a:ext uri="{FF2B5EF4-FFF2-40B4-BE49-F238E27FC236}">
                <a16:creationId xmlns:a16="http://schemas.microsoft.com/office/drawing/2014/main" id="{ED090F6A-2A0D-B829-542C-60372D852259}"/>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21068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amp; image option 2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CBBBD8D-8B01-3976-F381-B6E3D1F6D5AA}"/>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48032DCE-7DF5-9D1B-4FE8-1B78D79D53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43556921-25A7-DE49-B701-BD669C6E5AF0}" type="datetime1">
              <a:rPr lang="en-GB" smtClean="0"/>
              <a:t>14/09/2025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1"/>
            <a:ext cx="5916612" cy="6200774"/>
          </a:xfrm>
          <a:solidFill>
            <a:schemeClr val="tx1"/>
          </a:solidFill>
        </p:spPr>
        <p:txBody>
          <a:bodyPr anchor="ctr" anchorCtr="0"/>
          <a:lstStyle>
            <a:lvl1pPr algn="ctr">
              <a:defRPr>
                <a:solidFill>
                  <a:schemeClr val="bg1"/>
                </a:solidFill>
              </a:defRPr>
            </a:lvl1pPr>
          </a:lstStyle>
          <a:p>
            <a:endParaRPr lang="en-GB"/>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7" name="Text Placeholder 7">
            <a:extLst>
              <a:ext uri="{FF2B5EF4-FFF2-40B4-BE49-F238E27FC236}">
                <a16:creationId xmlns:a16="http://schemas.microsoft.com/office/drawing/2014/main" id="{520B1E12-D10C-9AEC-A04C-3D6F61C49728}"/>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22905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C88E99-F8EF-3013-E970-F58E43F7E7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1436766"/>
            <a:ext cx="8727484"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2756905"/>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 style</a:t>
            </a:r>
            <a:endParaRPr lang="en-GB" dirty="0"/>
          </a:p>
        </p:txBody>
      </p:sp>
      <p:sp>
        <p:nvSpPr>
          <p:cNvPr id="8" name="Text Placeholder 7">
            <a:extLst>
              <a:ext uri="{FF2B5EF4-FFF2-40B4-BE49-F238E27FC236}">
                <a16:creationId xmlns:a16="http://schemas.microsoft.com/office/drawing/2014/main" id="{F714B4D2-474F-F4AE-88C5-189E5B552E91}"/>
              </a:ext>
            </a:extLst>
          </p:cNvPr>
          <p:cNvSpPr>
            <a:spLocks noGrp="1"/>
          </p:cNvSpPr>
          <p:nvPr>
            <p:ph type="body" sz="quarter" idx="10" hasCustomPrompt="1"/>
          </p:nvPr>
        </p:nvSpPr>
        <p:spPr>
          <a:xfrm>
            <a:off x="8628041" y="5792732"/>
            <a:ext cx="2976584" cy="532143"/>
          </a:xfrm>
        </p:spPr>
        <p:txBody>
          <a:bodyPr/>
          <a:lstStyle>
            <a:lvl1pPr>
              <a:lnSpc>
                <a:spcPct val="100000"/>
              </a:lnSpc>
              <a:defRPr sz="1500" b="1">
                <a:solidFill>
                  <a:schemeClr val="bg1"/>
                </a:solidFill>
              </a:defRPr>
            </a:lvl1pPr>
          </a:lstStyle>
          <a:p>
            <a:pPr lvl="0"/>
            <a:r>
              <a:rPr lang="en-GB" dirty="0"/>
              <a:t>Extra information</a:t>
            </a:r>
          </a:p>
        </p:txBody>
      </p:sp>
    </p:spTree>
    <p:extLst>
      <p:ext uri="{BB962C8B-B14F-4D97-AF65-F5344CB8AC3E}">
        <p14:creationId xmlns:p14="http://schemas.microsoft.com/office/powerpoint/2010/main" val="191719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8034880" cy="1199236"/>
          </a:xfrm>
        </p:spPr>
        <p:txBody>
          <a:bodyPr anchor="t" anchorCtr="0"/>
          <a:lstStyle>
            <a:lvl1pPr algn="l">
              <a:lnSpc>
                <a:spcPct val="75000"/>
              </a:lnSpc>
              <a:defRPr sz="5000" b="1">
                <a:solidFill>
                  <a:schemeClr val="tx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8034880" cy="979242"/>
          </a:xfrm>
          <a:prstGeom prst="rect">
            <a:avLst/>
          </a:prstGeom>
        </p:spPr>
        <p:txBody>
          <a:bodyPr/>
          <a:lstStyle>
            <a:lvl1pPr marL="0" indent="0" algn="l">
              <a:lnSpc>
                <a:spcPct val="75000"/>
              </a:lnSpc>
              <a:spcAft>
                <a:spcPts val="750"/>
              </a:spcAft>
              <a:buNone/>
              <a:defRPr sz="4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186555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6328847"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6328847" cy="979242"/>
          </a:xfrm>
          <a:prstGeom prst="rect">
            <a:avLst/>
          </a:prstGeom>
        </p:spPr>
        <p:txBody>
          <a:bodyPr/>
          <a:lstStyle>
            <a:lvl1pPr marL="0" indent="0" algn="l">
              <a:lnSpc>
                <a:spcPct val="75000"/>
              </a:lnSpc>
              <a:spcAft>
                <a:spcPts val="750"/>
              </a:spcAft>
              <a:buNone/>
              <a:defRPr sz="40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351649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87375" y="962212"/>
            <a:ext cx="6829425" cy="1422398"/>
          </a:xfrm>
        </p:spPr>
        <p:txBody>
          <a:bodyPr anchor="t" anchorCtr="0"/>
          <a:lstStyle>
            <a:lvl1pPr algn="l">
              <a:lnSpc>
                <a:spcPct val="75000"/>
              </a:lnSpc>
              <a:defRPr sz="6000" b="1">
                <a:solidFill>
                  <a:schemeClr val="bg1"/>
                </a:solidFill>
              </a:defRPr>
            </a:lvl1pPr>
          </a:lstStyle>
          <a:p>
            <a:r>
              <a:rPr lang="en-US" dirty="0"/>
              <a:t>Thank you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6284514" y="4661913"/>
            <a:ext cx="5329239" cy="353291"/>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 subtitle style</a:t>
            </a:r>
            <a:endParaRPr lang="en-GB" dirty="0"/>
          </a:p>
        </p:txBody>
      </p:sp>
      <p:sp>
        <p:nvSpPr>
          <p:cNvPr id="7" name="Text Placeholder 4">
            <a:extLst>
              <a:ext uri="{FF2B5EF4-FFF2-40B4-BE49-F238E27FC236}">
                <a16:creationId xmlns:a16="http://schemas.microsoft.com/office/drawing/2014/main" id="{6A9AA5C3-C65F-1351-5CA8-19B996DA4147}"/>
              </a:ext>
            </a:extLst>
          </p:cNvPr>
          <p:cNvSpPr>
            <a:spLocks noGrp="1"/>
          </p:cNvSpPr>
          <p:nvPr>
            <p:ph type="body" sz="quarter" idx="12" hasCustomPrompt="1"/>
          </p:nvPr>
        </p:nvSpPr>
        <p:spPr>
          <a:xfrm>
            <a:off x="6275388" y="5015204"/>
            <a:ext cx="2487502" cy="257836"/>
          </a:xfrm>
        </p:spPr>
        <p:txBody>
          <a:bodyPr/>
          <a:lstStyle>
            <a:lvl1pPr>
              <a:defRPr b="1">
                <a:solidFill>
                  <a:schemeClr val="bg1"/>
                </a:solidFill>
              </a:defRPr>
            </a:lvl1pPr>
            <a:lvl2pPr marL="0" indent="0">
              <a:buNone/>
              <a:defRPr/>
            </a:lvl2pPr>
          </a:lstStyle>
          <a:p>
            <a:pPr lvl="0"/>
            <a:r>
              <a:rPr lang="en-GB" dirty="0"/>
              <a:t>Contact 1 Name</a:t>
            </a:r>
          </a:p>
        </p:txBody>
      </p:sp>
      <p:sp>
        <p:nvSpPr>
          <p:cNvPr id="10" name="Text Placeholder 4">
            <a:extLst>
              <a:ext uri="{FF2B5EF4-FFF2-40B4-BE49-F238E27FC236}">
                <a16:creationId xmlns:a16="http://schemas.microsoft.com/office/drawing/2014/main" id="{41703BA3-4425-FF33-1E2B-0EBBDF0EEF85}"/>
              </a:ext>
            </a:extLst>
          </p:cNvPr>
          <p:cNvSpPr>
            <a:spLocks noGrp="1"/>
          </p:cNvSpPr>
          <p:nvPr>
            <p:ph type="body" sz="quarter" idx="13" hasCustomPrompt="1"/>
          </p:nvPr>
        </p:nvSpPr>
        <p:spPr>
          <a:xfrm>
            <a:off x="6277436" y="5273040"/>
            <a:ext cx="2487502" cy="1048674"/>
          </a:xfrm>
        </p:spPr>
        <p:txBody>
          <a:bodyPr/>
          <a:lstStyle>
            <a:lvl1pPr>
              <a:defRPr>
                <a:solidFill>
                  <a:schemeClr val="bg1"/>
                </a:solidFill>
              </a:defRPr>
            </a:lvl1pPr>
            <a:lvl2pPr marL="0" indent="0">
              <a:buNone/>
              <a:defRPr/>
            </a:lvl2pPr>
          </a:lstStyle>
          <a:p>
            <a:pPr lvl="0"/>
            <a:r>
              <a:rPr lang="en-GB" dirty="0"/>
              <a:t>Contact 1</a:t>
            </a:r>
          </a:p>
        </p:txBody>
      </p:sp>
      <p:sp>
        <p:nvSpPr>
          <p:cNvPr id="14" name="Text Placeholder 4">
            <a:extLst>
              <a:ext uri="{FF2B5EF4-FFF2-40B4-BE49-F238E27FC236}">
                <a16:creationId xmlns:a16="http://schemas.microsoft.com/office/drawing/2014/main" id="{1997E1FF-22F9-6306-924F-AB87FCF2351C}"/>
              </a:ext>
            </a:extLst>
          </p:cNvPr>
          <p:cNvSpPr>
            <a:spLocks noGrp="1"/>
          </p:cNvSpPr>
          <p:nvPr>
            <p:ph type="body" sz="quarter" idx="14" hasCustomPrompt="1"/>
          </p:nvPr>
        </p:nvSpPr>
        <p:spPr>
          <a:xfrm>
            <a:off x="9124203" y="5015204"/>
            <a:ext cx="2487502" cy="257836"/>
          </a:xfrm>
        </p:spPr>
        <p:txBody>
          <a:bodyPr/>
          <a:lstStyle>
            <a:lvl1pPr>
              <a:defRPr b="1">
                <a:solidFill>
                  <a:schemeClr val="bg1"/>
                </a:solidFill>
              </a:defRPr>
            </a:lvl1pPr>
            <a:lvl2pPr marL="0" indent="0">
              <a:buNone/>
              <a:defRPr/>
            </a:lvl2pPr>
          </a:lstStyle>
          <a:p>
            <a:pPr lvl="0"/>
            <a:r>
              <a:rPr lang="en-GB" dirty="0"/>
              <a:t>Contact 2 Name</a:t>
            </a:r>
          </a:p>
        </p:txBody>
      </p:sp>
      <p:sp>
        <p:nvSpPr>
          <p:cNvPr id="15" name="Text Placeholder 4">
            <a:extLst>
              <a:ext uri="{FF2B5EF4-FFF2-40B4-BE49-F238E27FC236}">
                <a16:creationId xmlns:a16="http://schemas.microsoft.com/office/drawing/2014/main" id="{482A1E1D-281A-637F-2BF7-C4202A2DD9CD}"/>
              </a:ext>
            </a:extLst>
          </p:cNvPr>
          <p:cNvSpPr>
            <a:spLocks noGrp="1"/>
          </p:cNvSpPr>
          <p:nvPr>
            <p:ph type="body" sz="quarter" idx="15" hasCustomPrompt="1"/>
          </p:nvPr>
        </p:nvSpPr>
        <p:spPr>
          <a:xfrm>
            <a:off x="9126251" y="5273040"/>
            <a:ext cx="2487502" cy="1048674"/>
          </a:xfrm>
        </p:spPr>
        <p:txBody>
          <a:bodyPr/>
          <a:lstStyle>
            <a:lvl1pPr>
              <a:defRPr>
                <a:solidFill>
                  <a:schemeClr val="bg1"/>
                </a:solidFill>
              </a:defRPr>
            </a:lvl1pPr>
            <a:lvl2pPr marL="0" indent="0">
              <a:buNone/>
              <a:defRPr/>
            </a:lvl2pPr>
          </a:lstStyle>
          <a:p>
            <a:pPr lvl="0"/>
            <a:r>
              <a:rPr lang="en-GB" dirty="0"/>
              <a:t>Contact 2</a:t>
            </a:r>
          </a:p>
        </p:txBody>
      </p:sp>
      <p:pic>
        <p:nvPicPr>
          <p:cNvPr id="5" name="Picture 4">
            <a:extLst>
              <a:ext uri="{FF2B5EF4-FFF2-40B4-BE49-F238E27FC236}">
                <a16:creationId xmlns:a16="http://schemas.microsoft.com/office/drawing/2014/main" id="{BFFEFCB5-FE10-4C01-1061-7F1B1F519DB0}"/>
              </a:ext>
            </a:extLst>
          </p:cNvPr>
          <p:cNvPicPr>
            <a:picLocks noChangeAspect="1"/>
          </p:cNvPicPr>
          <p:nvPr userDrawn="1"/>
        </p:nvPicPr>
        <p:blipFill>
          <a:blip r:embed="rId3"/>
          <a:stretch>
            <a:fillRect/>
          </a:stretch>
        </p:blipFill>
        <p:spPr>
          <a:xfrm>
            <a:off x="10257530" y="949512"/>
            <a:ext cx="1347095" cy="1347095"/>
          </a:xfrm>
          <a:prstGeom prst="rect">
            <a:avLst/>
          </a:prstGeom>
        </p:spPr>
      </p:pic>
    </p:spTree>
    <p:extLst>
      <p:ext uri="{BB962C8B-B14F-4D97-AF65-F5344CB8AC3E}">
        <p14:creationId xmlns:p14="http://schemas.microsoft.com/office/powerpoint/2010/main" val="389779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CD0AC-EB2B-4CC7-9248-133F3FCBBCD8}" type="datetime1">
              <a:rPr lang="en-GB" smtClean="0"/>
              <a:t>14/09/2025</a:t>
            </a:fld>
            <a:endParaRPr lang="en-GB"/>
          </a:p>
        </p:txBody>
      </p:sp>
      <p:sp>
        <p:nvSpPr>
          <p:cNvPr id="5" name="Footer Placeholder 4"/>
          <p:cNvSpPr>
            <a:spLocks noGrp="1"/>
          </p:cNvSpPr>
          <p:nvPr>
            <p:ph type="ftr" sz="quarter" idx="11"/>
          </p:nvPr>
        </p:nvSpPr>
        <p:spPr/>
        <p:txBody>
          <a:bodyPr/>
          <a:lstStyle/>
          <a:p>
            <a:r>
              <a:rPr lang="en-GB"/>
              <a:t>PRESENTATION TITLE – GO TO INSERT &gt; HEADER &amp; FOOTER TO EDIT THIS TEXT</a:t>
            </a:r>
          </a:p>
        </p:txBody>
      </p:sp>
      <p:sp>
        <p:nvSpPr>
          <p:cNvPr id="6" name="Slide Number Placeholder 5"/>
          <p:cNvSpPr>
            <a:spLocks noGrp="1"/>
          </p:cNvSpPr>
          <p:nvPr>
            <p:ph type="sldNum" sz="quarter" idx="12"/>
          </p:nvPr>
        </p:nvSpPr>
        <p:spPr/>
        <p:txBody>
          <a:bodyPr/>
          <a:lstStyle/>
          <a:p>
            <a:fld id="{7B914098-EA5F-4E0F-8262-B37EEDEAEE84}" type="slidenum">
              <a:rPr lang="en-GB" smtClean="0"/>
              <a:t>‹#›</a:t>
            </a:fld>
            <a:endParaRPr lang="en-GB"/>
          </a:p>
        </p:txBody>
      </p:sp>
      <p:sp>
        <p:nvSpPr>
          <p:cNvPr id="7" name="Content Placeholder 4"/>
          <p:cNvSpPr>
            <a:spLocks noGrp="1"/>
          </p:cNvSpPr>
          <p:nvPr>
            <p:ph idx="1"/>
          </p:nvPr>
        </p:nvSpPr>
        <p:spPr>
          <a:xfrm>
            <a:off x="575479" y="1415221"/>
            <a:ext cx="11168487" cy="4778872"/>
          </a:xfrm>
        </p:spPr>
        <p:txBody>
          <a:bodyPr>
            <a:normAutofit/>
          </a:bodyPr>
          <a:lstStyle/>
          <a:p>
            <a:r>
              <a:rPr lang="en-GB"/>
              <a:t>Text</a:t>
            </a:r>
          </a:p>
        </p:txBody>
      </p:sp>
      <p:sp>
        <p:nvSpPr>
          <p:cNvPr id="8" name="Text Placeholder 13"/>
          <p:cNvSpPr>
            <a:spLocks noGrp="1"/>
          </p:cNvSpPr>
          <p:nvPr>
            <p:ph type="body" sz="quarter" idx="14" hasCustomPrompt="1"/>
          </p:nvPr>
        </p:nvSpPr>
        <p:spPr>
          <a:xfrm>
            <a:off x="575479" y="927460"/>
            <a:ext cx="11168487" cy="427722"/>
          </a:xfrm>
        </p:spPr>
        <p:txBody>
          <a:bodyPr>
            <a:normAutofit/>
          </a:bodyPr>
          <a:lstStyle>
            <a:lvl1pPr>
              <a:defRPr sz="2177" spc="345" baseline="0">
                <a:solidFill>
                  <a:schemeClr val="tx1"/>
                </a:solidFill>
              </a:defRPr>
            </a:lvl1pPr>
          </a:lstStyle>
          <a:p>
            <a:pPr lvl="0"/>
            <a:r>
              <a:rPr lang="en-US"/>
              <a:t>SUBHEADER</a:t>
            </a:r>
            <a:endParaRPr lang="en-GB"/>
          </a:p>
        </p:txBody>
      </p:sp>
      <p:sp>
        <p:nvSpPr>
          <p:cNvPr id="9" name="Title 6"/>
          <p:cNvSpPr>
            <a:spLocks noGrp="1"/>
          </p:cNvSpPr>
          <p:nvPr>
            <p:ph type="title" hasCustomPrompt="1"/>
          </p:nvPr>
        </p:nvSpPr>
        <p:spPr>
          <a:xfrm>
            <a:off x="575479" y="350015"/>
            <a:ext cx="11168487" cy="514805"/>
          </a:xfrm>
        </p:spPr>
        <p:txBody>
          <a:bodyPr>
            <a:normAutofit/>
          </a:bodyPr>
          <a:lstStyle>
            <a:lvl1pPr>
              <a:defRPr sz="3266" baseline="0"/>
            </a:lvl1pPr>
          </a:lstStyle>
          <a:p>
            <a:r>
              <a:rPr lang="en-US"/>
              <a:t>HEADER</a:t>
            </a:r>
            <a:endParaRPr lang="en-GB"/>
          </a:p>
        </p:txBody>
      </p:sp>
    </p:spTree>
    <p:extLst>
      <p:ext uri="{BB962C8B-B14F-4D97-AF65-F5344CB8AC3E}">
        <p14:creationId xmlns:p14="http://schemas.microsoft.com/office/powerpoint/2010/main" val="98545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1418330" y="3958975"/>
            <a:ext cx="3041211" cy="2041930"/>
          </a:xfrm>
        </p:spPr>
        <p:txBody>
          <a:bodyPr/>
          <a:lstStyle>
            <a:lvl1pPr algn="ctr">
              <a:spcAft>
                <a:spcPts val="544"/>
              </a:spcAft>
              <a:defRPr sz="998" spc="290" baseline="0"/>
            </a:lvl1pPr>
            <a:lvl2pPr algn="ctr">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38D35A4E-DED3-46A1-A7CF-EEE1AC785408}" type="datetime1">
              <a:rPr lang="en-GB" smtClean="0"/>
              <a:t>14/09/2025</a:t>
            </a:fld>
            <a:endParaRPr lang="en-GB"/>
          </a:p>
        </p:txBody>
      </p:sp>
      <p:sp>
        <p:nvSpPr>
          <p:cNvPr id="5" name="Footer Placeholder 4"/>
          <p:cNvSpPr>
            <a:spLocks noGrp="1"/>
          </p:cNvSpPr>
          <p:nvPr>
            <p:ph type="ftr" sz="quarter" idx="11"/>
          </p:nvPr>
        </p:nvSpPr>
        <p:spPr/>
        <p:txBody>
          <a:bodyPr/>
          <a:lstStyle/>
          <a:p>
            <a:r>
              <a:rPr lang="en-GB"/>
              <a:t>PRESENTATION TITLE – GO TO INSERT &gt; HEADER &amp; FOOTER TO EDIT THIS TEXT</a:t>
            </a:r>
          </a:p>
        </p:txBody>
      </p:sp>
      <p:sp>
        <p:nvSpPr>
          <p:cNvPr id="6" name="Slide Number Placeholder 5"/>
          <p:cNvSpPr>
            <a:spLocks noGrp="1"/>
          </p:cNvSpPr>
          <p:nvPr>
            <p:ph type="sldNum" sz="quarter" idx="12"/>
          </p:nvPr>
        </p:nvSpPr>
        <p:spPr/>
        <p:txBody>
          <a:bodyPr/>
          <a:lstStyle/>
          <a:p>
            <a:fld id="{7B914098-EA5F-4E0F-8262-B37EEDEAEE84}" type="slidenum">
              <a:rPr lang="en-GB" smtClean="0"/>
              <a:t>‹#›</a:t>
            </a:fld>
            <a:endParaRPr lang="en-GB"/>
          </a:p>
        </p:txBody>
      </p:sp>
      <p:sp>
        <p:nvSpPr>
          <p:cNvPr id="8" name="Content Placeholder 2"/>
          <p:cNvSpPr>
            <a:spLocks noGrp="1"/>
          </p:cNvSpPr>
          <p:nvPr>
            <p:ph idx="13"/>
          </p:nvPr>
        </p:nvSpPr>
        <p:spPr>
          <a:xfrm>
            <a:off x="4589878" y="3958975"/>
            <a:ext cx="3041211" cy="2041930"/>
          </a:xfrm>
        </p:spPr>
        <p:txBody>
          <a:bodyPr/>
          <a:lstStyle>
            <a:lvl1pPr algn="ctr">
              <a:spcAft>
                <a:spcPts val="544"/>
              </a:spcAft>
              <a:defRPr sz="998" spc="290" baseline="0"/>
            </a:lvl1pPr>
            <a:lvl2pPr algn="ctr">
              <a:defRPr/>
            </a:lvl2pPr>
          </a:lstStyle>
          <a:p>
            <a:pPr lvl="0"/>
            <a:r>
              <a:rPr lang="en-US"/>
              <a:t>Click to edit Master text styles</a:t>
            </a:r>
          </a:p>
          <a:p>
            <a:pPr lvl="1"/>
            <a:r>
              <a:rPr lang="en-US"/>
              <a:t>Second level</a:t>
            </a:r>
          </a:p>
        </p:txBody>
      </p:sp>
      <p:sp>
        <p:nvSpPr>
          <p:cNvPr id="9" name="Content Placeholder 2"/>
          <p:cNvSpPr>
            <a:spLocks noGrp="1"/>
          </p:cNvSpPr>
          <p:nvPr>
            <p:ph idx="14"/>
          </p:nvPr>
        </p:nvSpPr>
        <p:spPr>
          <a:xfrm>
            <a:off x="7761426" y="3958975"/>
            <a:ext cx="3041211" cy="2041930"/>
          </a:xfrm>
        </p:spPr>
        <p:txBody>
          <a:bodyPr/>
          <a:lstStyle>
            <a:lvl1pPr algn="ctr">
              <a:spcAft>
                <a:spcPts val="544"/>
              </a:spcAft>
              <a:defRPr sz="998" spc="290" baseline="0"/>
            </a:lvl1pPr>
            <a:lvl2pPr algn="ctr">
              <a:defRPr/>
            </a:lvl2pPr>
          </a:lstStyle>
          <a:p>
            <a:pPr lvl="0"/>
            <a:r>
              <a:rPr lang="en-US"/>
              <a:t>Click to edit Master text styles</a:t>
            </a:r>
          </a:p>
          <a:p>
            <a:pPr lvl="1"/>
            <a:r>
              <a:rPr lang="en-US"/>
              <a:t>Second level</a:t>
            </a:r>
          </a:p>
        </p:txBody>
      </p:sp>
      <p:sp>
        <p:nvSpPr>
          <p:cNvPr id="11" name="Picture Placeholder 10"/>
          <p:cNvSpPr>
            <a:spLocks noGrp="1"/>
          </p:cNvSpPr>
          <p:nvPr>
            <p:ph type="pic" sz="quarter" idx="15"/>
          </p:nvPr>
        </p:nvSpPr>
        <p:spPr>
          <a:xfrm>
            <a:off x="1830558" y="1861300"/>
            <a:ext cx="2216767" cy="1763562"/>
          </a:xfrm>
          <a:prstGeom prst="ellipse">
            <a:avLst/>
          </a:prstGeom>
        </p:spPr>
        <p:txBody>
          <a:bodyPr/>
          <a:lstStyle/>
          <a:p>
            <a:endParaRPr lang="en-GB"/>
          </a:p>
        </p:txBody>
      </p:sp>
      <p:sp>
        <p:nvSpPr>
          <p:cNvPr id="12" name="Picture Placeholder 10"/>
          <p:cNvSpPr>
            <a:spLocks noGrp="1"/>
          </p:cNvSpPr>
          <p:nvPr>
            <p:ph type="pic" sz="quarter" idx="16"/>
          </p:nvPr>
        </p:nvSpPr>
        <p:spPr>
          <a:xfrm>
            <a:off x="5002107" y="1861300"/>
            <a:ext cx="2216767" cy="1763562"/>
          </a:xfrm>
          <a:prstGeom prst="ellipse">
            <a:avLst/>
          </a:prstGeom>
        </p:spPr>
        <p:txBody>
          <a:bodyPr/>
          <a:lstStyle/>
          <a:p>
            <a:endParaRPr lang="en-GB"/>
          </a:p>
        </p:txBody>
      </p:sp>
      <p:sp>
        <p:nvSpPr>
          <p:cNvPr id="13" name="Picture Placeholder 10"/>
          <p:cNvSpPr>
            <a:spLocks noGrp="1"/>
          </p:cNvSpPr>
          <p:nvPr>
            <p:ph type="pic" sz="quarter" idx="17"/>
          </p:nvPr>
        </p:nvSpPr>
        <p:spPr>
          <a:xfrm>
            <a:off x="8173655" y="1861300"/>
            <a:ext cx="2216767" cy="1763562"/>
          </a:xfrm>
          <a:prstGeom prst="ellipse">
            <a:avLst/>
          </a:prstGeom>
        </p:spPr>
        <p:txBody>
          <a:bodyPr/>
          <a:lstStyle/>
          <a:p>
            <a:endParaRPr lang="en-GB"/>
          </a:p>
        </p:txBody>
      </p:sp>
    </p:spTree>
    <p:extLst>
      <p:ext uri="{BB962C8B-B14F-4D97-AF65-F5344CB8AC3E}">
        <p14:creationId xmlns:p14="http://schemas.microsoft.com/office/powerpoint/2010/main" val="10081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648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guide id="3" orient="horz" pos="26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No header_grey">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Tree>
    <p:extLst>
      <p:ext uri="{BB962C8B-B14F-4D97-AF65-F5344CB8AC3E}">
        <p14:creationId xmlns:p14="http://schemas.microsoft.com/office/powerpoint/2010/main" val="4100844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4" y="700899"/>
            <a:ext cx="6423025" cy="1422398"/>
          </a:xfrm>
        </p:spPr>
        <p:txBody>
          <a:bodyPr anchor="t" anchorCtr="0"/>
          <a:lstStyle>
            <a:lvl1pPr algn="l">
              <a:lnSpc>
                <a:spcPct val="75000"/>
              </a:lnSpc>
              <a:defRPr sz="6000" b="1">
                <a:solidFill>
                  <a:schemeClr val="tx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292180"/>
            <a:ext cx="6423024" cy="770455"/>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5" name="Picture 4">
            <a:extLst>
              <a:ext uri="{FF2B5EF4-FFF2-40B4-BE49-F238E27FC236}">
                <a16:creationId xmlns:a16="http://schemas.microsoft.com/office/drawing/2014/main" id="{CF4332E2-0C3F-5F66-789C-006FAD0F5C81}"/>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8" name="Picture 7">
            <a:extLst>
              <a:ext uri="{FF2B5EF4-FFF2-40B4-BE49-F238E27FC236}">
                <a16:creationId xmlns:a16="http://schemas.microsoft.com/office/drawing/2014/main" id="{B5B4DBD8-386C-7747-C402-17F2A7108A9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257531" y="442063"/>
            <a:ext cx="1347095" cy="1347095"/>
          </a:xfrm>
          <a:prstGeom prst="rect">
            <a:avLst/>
          </a:prstGeom>
        </p:spPr>
      </p:pic>
    </p:spTree>
    <p:extLst>
      <p:ext uri="{BB962C8B-B14F-4D97-AF65-F5344CB8AC3E}">
        <p14:creationId xmlns:p14="http://schemas.microsoft.com/office/powerpoint/2010/main" val="286630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9C08-126A-FA42-9244-3653CE7A86A3}" type="datetimeFigureOut">
              <a:rPr lang="en-US" smtClean="0"/>
              <a:t>9/14/25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B4D72-44D9-D547-9915-0125627D69FC}" type="slidenum">
              <a:rPr lang="en-US" smtClean="0"/>
              <a:t>‹#›</a:t>
            </a:fld>
            <a:endParaRPr lang="en-US"/>
          </a:p>
        </p:txBody>
      </p:sp>
    </p:spTree>
    <p:extLst>
      <p:ext uri="{BB962C8B-B14F-4D97-AF65-F5344CB8AC3E}">
        <p14:creationId xmlns:p14="http://schemas.microsoft.com/office/powerpoint/2010/main" val="452161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89C08-126A-FA42-9244-3653CE7A86A3}" type="datetimeFigureOut">
              <a:rPr lang="en-US" smtClean="0"/>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B4D72-44D9-D547-9915-0125627D69FC}" type="slidenum">
              <a:rPr lang="en-US" smtClean="0"/>
              <a:t>‹#›</a:t>
            </a:fld>
            <a:endParaRPr lang="en-US"/>
          </a:p>
        </p:txBody>
      </p:sp>
    </p:spTree>
    <p:extLst>
      <p:ext uri="{BB962C8B-B14F-4D97-AF65-F5344CB8AC3E}">
        <p14:creationId xmlns:p14="http://schemas.microsoft.com/office/powerpoint/2010/main" val="125654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s slide">
    <p:bg>
      <p:bgPr>
        <a:solidFill>
          <a:srgbClr val="E2231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94678D66-EF76-4296-97FC-0E08698CE4F1}" type="datetime1">
              <a:rPr lang="en-GB" smtClean="0"/>
              <a:t>14/09/2025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B914098-EA5F-4E0F-8262-B37EEDEAEE84}" type="slidenum">
              <a:rPr lang="en-GB" smtClean="0"/>
              <a:pPr/>
              <a:t>‹#›</a:t>
            </a:fld>
            <a:endParaRPr lang="en-GB"/>
          </a:p>
        </p:txBody>
      </p:sp>
      <p:sp>
        <p:nvSpPr>
          <p:cNvPr id="9" name="Picture Placeholder 8"/>
          <p:cNvSpPr>
            <a:spLocks noGrp="1" noChangeAspect="1"/>
          </p:cNvSpPr>
          <p:nvPr>
            <p:ph type="pic" sz="quarter" idx="13"/>
          </p:nvPr>
        </p:nvSpPr>
        <p:spPr>
          <a:xfrm>
            <a:off x="6442667" y="4"/>
            <a:ext cx="5749338" cy="6858000"/>
          </a:xfrm>
        </p:spPr>
        <p:txBody>
          <a:bodyPr/>
          <a:lstStyle/>
          <a:p>
            <a:endParaRPr lang="en-GB"/>
          </a:p>
        </p:txBody>
      </p:sp>
      <p:sp>
        <p:nvSpPr>
          <p:cNvPr id="10" name="Content Placeholder 4"/>
          <p:cNvSpPr>
            <a:spLocks noGrp="1"/>
          </p:cNvSpPr>
          <p:nvPr>
            <p:ph idx="1"/>
          </p:nvPr>
        </p:nvSpPr>
        <p:spPr>
          <a:xfrm>
            <a:off x="575476" y="1415221"/>
            <a:ext cx="5607415" cy="4778872"/>
          </a:xfrm>
        </p:spPr>
        <p:txBody>
          <a:bodyPr>
            <a:normAutofit/>
          </a:bodyPr>
          <a:lstStyle>
            <a:lvl1pPr>
              <a:defRPr>
                <a:solidFill>
                  <a:schemeClr val="bg1"/>
                </a:solidFill>
              </a:defRPr>
            </a:lvl1pPr>
          </a:lstStyle>
          <a:p>
            <a:r>
              <a:rPr lang="en-GB"/>
              <a:t>Text</a:t>
            </a:r>
          </a:p>
        </p:txBody>
      </p:sp>
      <p:sp>
        <p:nvSpPr>
          <p:cNvPr id="14" name="Text Placeholder 13"/>
          <p:cNvSpPr>
            <a:spLocks noGrp="1"/>
          </p:cNvSpPr>
          <p:nvPr>
            <p:ph type="body" sz="quarter" idx="14" hasCustomPrompt="1"/>
          </p:nvPr>
        </p:nvSpPr>
        <p:spPr>
          <a:xfrm>
            <a:off x="575476" y="927460"/>
            <a:ext cx="5607415" cy="427722"/>
          </a:xfrm>
        </p:spPr>
        <p:txBody>
          <a:bodyPr>
            <a:normAutofit/>
          </a:bodyPr>
          <a:lstStyle>
            <a:lvl1pPr>
              <a:defRPr sz="2177" spc="345" baseline="0">
                <a:solidFill>
                  <a:schemeClr val="bg1"/>
                </a:solidFill>
              </a:defRPr>
            </a:lvl1pPr>
          </a:lstStyle>
          <a:p>
            <a:pPr lvl="0"/>
            <a:r>
              <a:rPr lang="en-US"/>
              <a:t>SUBHEADER</a:t>
            </a:r>
            <a:endParaRPr lang="en-GB"/>
          </a:p>
        </p:txBody>
      </p:sp>
      <p:sp>
        <p:nvSpPr>
          <p:cNvPr id="17" name="Title 6"/>
          <p:cNvSpPr>
            <a:spLocks noGrp="1"/>
          </p:cNvSpPr>
          <p:nvPr>
            <p:ph type="title" hasCustomPrompt="1"/>
          </p:nvPr>
        </p:nvSpPr>
        <p:spPr>
          <a:xfrm>
            <a:off x="575476" y="350015"/>
            <a:ext cx="5607415" cy="514805"/>
          </a:xfrm>
        </p:spPr>
        <p:txBody>
          <a:bodyPr>
            <a:noAutofit/>
          </a:bodyPr>
          <a:lstStyle>
            <a:lvl1pPr>
              <a:defRPr sz="3266">
                <a:solidFill>
                  <a:schemeClr val="bg1"/>
                </a:solidFill>
              </a:defRPr>
            </a:lvl1pPr>
          </a:lstStyle>
          <a:p>
            <a:r>
              <a:rPr lang="en-US"/>
              <a:t>HEADER</a:t>
            </a:r>
            <a:endParaRPr lang="en-GB"/>
          </a:p>
        </p:txBody>
      </p:sp>
    </p:spTree>
    <p:extLst>
      <p:ext uri="{BB962C8B-B14F-4D97-AF65-F5344CB8AC3E}">
        <p14:creationId xmlns:p14="http://schemas.microsoft.com/office/powerpoint/2010/main" val="274576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9" name="Picture 8" descr="A black and white logo&#10;&#10;Description automatically generated with medium confidence">
            <a:extLst>
              <a:ext uri="{FF2B5EF4-FFF2-40B4-BE49-F238E27FC236}">
                <a16:creationId xmlns:a16="http://schemas.microsoft.com/office/drawing/2014/main" id="{80250102-394B-333B-E368-C6EA5955CB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7950" y="5611481"/>
            <a:ext cx="1231900" cy="630419"/>
          </a:xfrm>
          <a:prstGeom prst="rect">
            <a:avLst/>
          </a:prstGeom>
        </p:spPr>
      </p:pic>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257530" y="441287"/>
            <a:ext cx="1347095" cy="1347095"/>
          </a:xfrm>
          <a:prstGeom prst="rect">
            <a:avLst/>
          </a:prstGeom>
        </p:spPr>
      </p:pic>
    </p:spTree>
    <p:extLst>
      <p:ext uri="{BB962C8B-B14F-4D97-AF65-F5344CB8AC3E}">
        <p14:creationId xmlns:p14="http://schemas.microsoft.com/office/powerpoint/2010/main" val="55162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lain red">
    <p:bg>
      <p:bgPr>
        <a:solidFill>
          <a:srgbClr val="CE14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57530" y="441287"/>
            <a:ext cx="1347095" cy="1347095"/>
          </a:xfrm>
          <a:prstGeom prst="rect">
            <a:avLst/>
          </a:prstGeom>
        </p:spPr>
      </p:pic>
    </p:spTree>
    <p:extLst>
      <p:ext uri="{BB962C8B-B14F-4D97-AF65-F5344CB8AC3E}">
        <p14:creationId xmlns:p14="http://schemas.microsoft.com/office/powerpoint/2010/main" val="58948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4" y="700899"/>
            <a:ext cx="6423025" cy="1422398"/>
          </a:xfrm>
        </p:spPr>
        <p:txBody>
          <a:bodyPr anchor="t" anchorCtr="0"/>
          <a:lstStyle>
            <a:lvl1pPr algn="l">
              <a:lnSpc>
                <a:spcPct val="75000"/>
              </a:lnSpc>
              <a:defRPr sz="6000" b="1">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292180"/>
            <a:ext cx="6423024" cy="770455"/>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CF4332E2-0C3F-5F66-789C-006FAD0F5C81}"/>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8" name="Picture 7">
            <a:extLst>
              <a:ext uri="{FF2B5EF4-FFF2-40B4-BE49-F238E27FC236}">
                <a16:creationId xmlns:a16="http://schemas.microsoft.com/office/drawing/2014/main" id="{B5B4DBD8-386C-7747-C402-17F2A7108A9E}"/>
              </a:ext>
            </a:extLst>
          </p:cNvPr>
          <p:cNvPicPr>
            <a:picLocks noChangeAspect="1"/>
          </p:cNvPicPr>
          <p:nvPr userDrawn="1"/>
        </p:nvPicPr>
        <p:blipFill>
          <a:blip r:embed="rId4"/>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325380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descr="A black and white logo&#10;&#10;Description automatically generated with medium confidence">
            <a:extLst>
              <a:ext uri="{FF2B5EF4-FFF2-40B4-BE49-F238E27FC236}">
                <a16:creationId xmlns:a16="http://schemas.microsoft.com/office/drawing/2014/main" id="{80250102-394B-333B-E368-C6EA5955CB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7950" y="5611481"/>
            <a:ext cx="1231900" cy="630419"/>
          </a:xfrm>
          <a:prstGeom prst="rect">
            <a:avLst/>
          </a:prstGeom>
        </p:spPr>
      </p:pic>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4"/>
          <a:stretch>
            <a:fillRect/>
          </a:stretch>
        </p:blipFill>
        <p:spPr>
          <a:xfrm>
            <a:off x="10257530" y="441287"/>
            <a:ext cx="1347095" cy="1347095"/>
          </a:xfrm>
          <a:prstGeom prst="rect">
            <a:avLst/>
          </a:prstGeom>
        </p:spPr>
      </p:pic>
    </p:spTree>
    <p:extLst>
      <p:ext uri="{BB962C8B-B14F-4D97-AF65-F5344CB8AC3E}">
        <p14:creationId xmlns:p14="http://schemas.microsoft.com/office/powerpoint/2010/main" val="335470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9650" cy="6858000"/>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accent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5CB0982F-A5FE-9A99-5135-410A619B31D7}"/>
              </a:ext>
            </a:extLst>
          </p:cNvPr>
          <p:cNvPicPr>
            <a:picLocks noChangeAspect="1"/>
          </p:cNvPicPr>
          <p:nvPr userDrawn="1"/>
        </p:nvPicPr>
        <p:blipFill>
          <a:blip r:embed="rId3"/>
          <a:stretch>
            <a:fillRect/>
          </a:stretch>
        </p:blipFill>
        <p:spPr>
          <a:xfrm>
            <a:off x="10257530" y="442063"/>
            <a:ext cx="1347095" cy="1347095"/>
          </a:xfrm>
          <a:prstGeom prst="rect">
            <a:avLst/>
          </a:prstGeom>
        </p:spPr>
      </p:pic>
    </p:spTree>
    <p:extLst>
      <p:ext uri="{BB962C8B-B14F-4D97-AF65-F5344CB8AC3E}">
        <p14:creationId xmlns:p14="http://schemas.microsoft.com/office/powerpoint/2010/main" val="149931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accent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id="{BA5BF625-435A-706A-6F8C-A598B0B91C84}"/>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7" name="Picture 6">
            <a:extLst>
              <a:ext uri="{FF2B5EF4-FFF2-40B4-BE49-F238E27FC236}">
                <a16:creationId xmlns:a16="http://schemas.microsoft.com/office/drawing/2014/main" id="{E32FA959-1A76-EFFD-0927-0ADFEE311A82}"/>
              </a:ext>
            </a:extLst>
          </p:cNvPr>
          <p:cNvPicPr>
            <a:picLocks noChangeAspect="1"/>
          </p:cNvPicPr>
          <p:nvPr userDrawn="1"/>
        </p:nvPicPr>
        <p:blipFill>
          <a:blip r:embed="rId4"/>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195026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484" y="350015"/>
            <a:ext cx="11005567" cy="514805"/>
          </a:xfrm>
          <a:prstGeom prst="rect">
            <a:avLst/>
          </a:prstGeom>
        </p:spPr>
        <p:txBody>
          <a:bodyPr vert="horz" lIns="0" tIns="0" rIns="0" bIns="0" rtlCol="0" anchor="t">
            <a:normAutofit/>
          </a:bodyPr>
          <a:lstStyle/>
          <a:p>
            <a:r>
              <a:rPr lang="en-US"/>
              <a:t>Title goes here</a:t>
            </a:r>
            <a:endParaRPr lang="en-GB"/>
          </a:p>
        </p:txBody>
      </p:sp>
      <p:sp>
        <p:nvSpPr>
          <p:cNvPr id="3" name="Text Placeholder 2"/>
          <p:cNvSpPr>
            <a:spLocks noGrp="1"/>
          </p:cNvSpPr>
          <p:nvPr>
            <p:ph type="body" idx="1"/>
          </p:nvPr>
        </p:nvSpPr>
        <p:spPr>
          <a:xfrm>
            <a:off x="575484" y="864818"/>
            <a:ext cx="11005567" cy="532927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181408" y="6337927"/>
            <a:ext cx="2486428" cy="183375"/>
          </a:xfrm>
          <a:prstGeom prst="rect">
            <a:avLst/>
          </a:prstGeom>
        </p:spPr>
        <p:txBody>
          <a:bodyPr vert="horz" lIns="0" tIns="0" rIns="0" bIns="0" rtlCol="0" anchor="ctr"/>
          <a:lstStyle>
            <a:lvl1pPr algn="r">
              <a:defRPr sz="635" spc="136" baseline="0">
                <a:solidFill>
                  <a:schemeClr val="tx2"/>
                </a:solidFill>
              </a:defRPr>
            </a:lvl1pPr>
          </a:lstStyle>
          <a:p>
            <a:fld id="{C1209DAD-92F4-4EEF-A8EA-9263434B5E48}" type="datetime1">
              <a:rPr lang="en-GB" smtClean="0"/>
              <a:t>14/09/2025</a:t>
            </a:fld>
            <a:endParaRPr lang="en-GB"/>
          </a:p>
        </p:txBody>
      </p:sp>
      <p:sp>
        <p:nvSpPr>
          <p:cNvPr id="5" name="Footer Placeholder 4"/>
          <p:cNvSpPr>
            <a:spLocks noGrp="1"/>
          </p:cNvSpPr>
          <p:nvPr>
            <p:ph type="ftr" sz="quarter" idx="3"/>
          </p:nvPr>
        </p:nvSpPr>
        <p:spPr>
          <a:xfrm>
            <a:off x="575478" y="6337927"/>
            <a:ext cx="7605925" cy="183375"/>
          </a:xfrm>
          <a:prstGeom prst="rect">
            <a:avLst/>
          </a:prstGeom>
        </p:spPr>
        <p:txBody>
          <a:bodyPr vert="horz" lIns="0" tIns="0" rIns="0" bIns="0" rtlCol="0" anchor="ctr"/>
          <a:lstStyle>
            <a:lvl1pPr algn="l">
              <a:defRPr sz="635" spc="136" baseline="0">
                <a:solidFill>
                  <a:schemeClr val="tx2"/>
                </a:solidFill>
              </a:defRPr>
            </a:lvl1pPr>
          </a:lstStyle>
          <a:p>
            <a:r>
              <a:rPr lang="en-GB"/>
              <a:t>PRESENTATION TITLE – GO TO INSERT &gt; HEADER &amp; FOOTER TO EDIT THIS TEXT</a:t>
            </a:r>
          </a:p>
        </p:txBody>
      </p:sp>
      <p:sp>
        <p:nvSpPr>
          <p:cNvPr id="6" name="Slide Number Placeholder 5"/>
          <p:cNvSpPr>
            <a:spLocks noGrp="1"/>
          </p:cNvSpPr>
          <p:nvPr>
            <p:ph type="sldNum" sz="quarter" idx="4"/>
          </p:nvPr>
        </p:nvSpPr>
        <p:spPr>
          <a:xfrm>
            <a:off x="10667834" y="6337927"/>
            <a:ext cx="913213" cy="183375"/>
          </a:xfrm>
          <a:prstGeom prst="rect">
            <a:avLst/>
          </a:prstGeom>
        </p:spPr>
        <p:txBody>
          <a:bodyPr vert="horz" lIns="0" tIns="0" rIns="0" bIns="0" rtlCol="0" anchor="ctr"/>
          <a:lstStyle>
            <a:lvl1pPr algn="r">
              <a:defRPr sz="635" spc="136" baseline="0">
                <a:solidFill>
                  <a:schemeClr val="tx2"/>
                </a:solidFill>
              </a:defRPr>
            </a:lvl1pPr>
          </a:lstStyle>
          <a:p>
            <a:fld id="{7B914098-EA5F-4E0F-8262-B37EEDEAEE84}" type="slidenum">
              <a:rPr lang="en-GB" smtClean="0"/>
              <a:pPr/>
              <a:t>‹#›</a:t>
            </a:fld>
            <a:endParaRPr lang="en-GB"/>
          </a:p>
        </p:txBody>
      </p:sp>
    </p:spTree>
    <p:extLst>
      <p:ext uri="{BB962C8B-B14F-4D97-AF65-F5344CB8AC3E}">
        <p14:creationId xmlns:p14="http://schemas.microsoft.com/office/powerpoint/2010/main" val="2805738230"/>
      </p:ext>
    </p:extLst>
  </p:cSld>
  <p:clrMap bg1="lt1" tx1="dk1" bg2="lt2" tx2="dk2" accent1="accent1" accent2="accent2" accent3="accent3" accent4="accent4" accent5="accent5" accent6="accent6" hlink="hlink" folHlink="folHlink"/>
  <p:sldLayoutIdLst>
    <p:sldLayoutId id="2147483695" r:id="rId1"/>
    <p:sldLayoutId id="2147483715" r:id="rId2"/>
    <p:sldLayoutId id="2147483719" r:id="rId3"/>
    <p:sldLayoutId id="2147483720" r:id="rId4"/>
    <p:sldLayoutId id="2147483721" r:id="rId5"/>
    <p:sldLayoutId id="2147483714" r:id="rId6"/>
    <p:sldLayoutId id="2147483696" r:id="rId7"/>
    <p:sldLayoutId id="2147483697" r:id="rId8"/>
    <p:sldLayoutId id="2147483698" r:id="rId9"/>
    <p:sldLayoutId id="2147483699" r:id="rId10"/>
    <p:sldLayoutId id="2147483700" r:id="rId11"/>
    <p:sldLayoutId id="2147483716"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650" r:id="rId26"/>
    <p:sldLayoutId id="2147483658" r:id="rId27"/>
    <p:sldLayoutId id="2147483672" r:id="rId28"/>
    <p:sldLayoutId id="2147483692" r:id="rId29"/>
    <p:sldLayoutId id="2147483694" r:id="rId30"/>
    <p:sldLayoutId id="2147483717" r:id="rId31"/>
    <p:sldLayoutId id="2147483722"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9" rtl="0" eaLnBrk="1" latinLnBrk="0" hangingPunct="1">
        <a:lnSpc>
          <a:spcPct val="100000"/>
        </a:lnSpc>
        <a:spcBef>
          <a:spcPct val="0"/>
        </a:spcBef>
        <a:buNone/>
        <a:defRPr sz="3266" kern="1200" cap="all" spc="345" baseline="0">
          <a:solidFill>
            <a:schemeClr val="tx2"/>
          </a:solidFill>
          <a:latin typeface="+mj-lt"/>
          <a:ea typeface="+mj-ea"/>
          <a:cs typeface="+mj-cs"/>
        </a:defRPr>
      </a:lvl1pPr>
    </p:titleStyle>
    <p:bodyStyle>
      <a:lvl1pPr marL="0" indent="0" algn="l" defTabSz="685809" rtl="0" eaLnBrk="1" latinLnBrk="0" hangingPunct="1">
        <a:lnSpc>
          <a:spcPct val="106000"/>
        </a:lnSpc>
        <a:spcBef>
          <a:spcPts val="0"/>
        </a:spcBef>
        <a:buFont typeface="Arial" panose="020B0604020202020204" pitchFamily="34" charset="0"/>
        <a:buNone/>
        <a:defRPr sz="1089" kern="1200">
          <a:solidFill>
            <a:schemeClr val="tx2"/>
          </a:solidFill>
          <a:latin typeface="+mn-lt"/>
          <a:ea typeface="+mn-ea"/>
          <a:cs typeface="+mn-cs"/>
        </a:defRPr>
      </a:lvl1pPr>
      <a:lvl2pPr marL="164182" indent="0" algn="l" defTabSz="685809" rtl="0" eaLnBrk="1" latinLnBrk="0" hangingPunct="1">
        <a:lnSpc>
          <a:spcPct val="106000"/>
        </a:lnSpc>
        <a:spcBef>
          <a:spcPts val="0"/>
        </a:spcBef>
        <a:buFont typeface="Arial" panose="020B0604020202020204" pitchFamily="34" charset="0"/>
        <a:buNone/>
        <a:defRPr sz="1089" kern="1200">
          <a:solidFill>
            <a:schemeClr val="tx2"/>
          </a:solidFill>
          <a:latin typeface="+mn-lt"/>
          <a:ea typeface="+mn-ea"/>
          <a:cs typeface="+mn-cs"/>
        </a:defRPr>
      </a:lvl2pPr>
      <a:lvl3pPr marL="325483" indent="0" algn="l" defTabSz="685809" rtl="0" eaLnBrk="1" latinLnBrk="0" hangingPunct="1">
        <a:lnSpc>
          <a:spcPct val="106000"/>
        </a:lnSpc>
        <a:spcBef>
          <a:spcPts val="0"/>
        </a:spcBef>
        <a:buFont typeface="Arial" panose="020B0604020202020204" pitchFamily="34" charset="0"/>
        <a:buNone/>
        <a:defRPr sz="1089" kern="1200">
          <a:solidFill>
            <a:schemeClr val="tx2"/>
          </a:solidFill>
          <a:latin typeface="+mn-lt"/>
          <a:ea typeface="+mn-ea"/>
          <a:cs typeface="+mn-cs"/>
        </a:defRPr>
      </a:lvl3pPr>
      <a:lvl4pPr marL="489664" indent="0" algn="l" defTabSz="685809" rtl="0" eaLnBrk="1" latinLnBrk="0" hangingPunct="1">
        <a:lnSpc>
          <a:spcPct val="106000"/>
        </a:lnSpc>
        <a:spcBef>
          <a:spcPts val="0"/>
        </a:spcBef>
        <a:buFont typeface="Arial" panose="020B0604020202020204" pitchFamily="34" charset="0"/>
        <a:buNone/>
        <a:defRPr sz="1089" kern="1200">
          <a:solidFill>
            <a:schemeClr val="tx2"/>
          </a:solidFill>
          <a:latin typeface="+mn-lt"/>
          <a:ea typeface="+mn-ea"/>
          <a:cs typeface="+mn-cs"/>
        </a:defRPr>
      </a:lvl4pPr>
      <a:lvl5pPr marL="650965" indent="0" algn="l" defTabSz="685809" rtl="0" eaLnBrk="1" latinLnBrk="0" hangingPunct="1">
        <a:lnSpc>
          <a:spcPct val="106000"/>
        </a:lnSpc>
        <a:spcBef>
          <a:spcPts val="0"/>
        </a:spcBef>
        <a:buFont typeface="Arial" panose="020B0604020202020204" pitchFamily="34" charset="0"/>
        <a:buNone/>
        <a:defRPr sz="1089" kern="1200">
          <a:solidFill>
            <a:schemeClr val="tx2"/>
          </a:solidFill>
          <a:latin typeface="+mn-lt"/>
          <a:ea typeface="+mn-ea"/>
          <a:cs typeface="+mn-cs"/>
        </a:defRPr>
      </a:lvl5pPr>
      <a:lvl6pPr marL="1885975" indent="-171452"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79" indent="-171452"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84" indent="-171452"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88" indent="-171452"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9" rtl="0" eaLnBrk="1" latinLnBrk="0" hangingPunct="1">
        <a:defRPr sz="1350" kern="1200">
          <a:solidFill>
            <a:schemeClr val="tx1"/>
          </a:solidFill>
          <a:latin typeface="+mn-lt"/>
          <a:ea typeface="+mn-ea"/>
          <a:cs typeface="+mn-cs"/>
        </a:defRPr>
      </a:lvl1pPr>
      <a:lvl2pPr marL="342905" algn="l" defTabSz="685809" rtl="0" eaLnBrk="1" latinLnBrk="0" hangingPunct="1">
        <a:defRPr sz="1350" kern="1200">
          <a:solidFill>
            <a:schemeClr val="tx1"/>
          </a:solidFill>
          <a:latin typeface="+mn-lt"/>
          <a:ea typeface="+mn-ea"/>
          <a:cs typeface="+mn-cs"/>
        </a:defRPr>
      </a:lvl2pPr>
      <a:lvl3pPr marL="685809" algn="l" defTabSz="685809" rtl="0" eaLnBrk="1" latinLnBrk="0" hangingPunct="1">
        <a:defRPr sz="1350" kern="1200">
          <a:solidFill>
            <a:schemeClr val="tx1"/>
          </a:solidFill>
          <a:latin typeface="+mn-lt"/>
          <a:ea typeface="+mn-ea"/>
          <a:cs typeface="+mn-cs"/>
        </a:defRPr>
      </a:lvl3pPr>
      <a:lvl4pPr marL="1028714" algn="l" defTabSz="685809" rtl="0" eaLnBrk="1" latinLnBrk="0" hangingPunct="1">
        <a:defRPr sz="1350" kern="1200">
          <a:solidFill>
            <a:schemeClr val="tx1"/>
          </a:solidFill>
          <a:latin typeface="+mn-lt"/>
          <a:ea typeface="+mn-ea"/>
          <a:cs typeface="+mn-cs"/>
        </a:defRPr>
      </a:lvl4pPr>
      <a:lvl5pPr marL="1371618" algn="l" defTabSz="685809" rtl="0" eaLnBrk="1" latinLnBrk="0" hangingPunct="1">
        <a:defRPr sz="1350" kern="1200">
          <a:solidFill>
            <a:schemeClr val="tx1"/>
          </a:solidFill>
          <a:latin typeface="+mn-lt"/>
          <a:ea typeface="+mn-ea"/>
          <a:cs typeface="+mn-cs"/>
        </a:defRPr>
      </a:lvl5pPr>
      <a:lvl6pPr marL="1714522" algn="l" defTabSz="685809" rtl="0" eaLnBrk="1" latinLnBrk="0" hangingPunct="1">
        <a:defRPr sz="1350" kern="1200">
          <a:solidFill>
            <a:schemeClr val="tx1"/>
          </a:solidFill>
          <a:latin typeface="+mn-lt"/>
          <a:ea typeface="+mn-ea"/>
          <a:cs typeface="+mn-cs"/>
        </a:defRPr>
      </a:lvl6pPr>
      <a:lvl7pPr marL="2057426" algn="l" defTabSz="685809" rtl="0" eaLnBrk="1" latinLnBrk="0" hangingPunct="1">
        <a:defRPr sz="1350" kern="1200">
          <a:solidFill>
            <a:schemeClr val="tx1"/>
          </a:solidFill>
          <a:latin typeface="+mn-lt"/>
          <a:ea typeface="+mn-ea"/>
          <a:cs typeface="+mn-cs"/>
        </a:defRPr>
      </a:lvl7pPr>
      <a:lvl8pPr marL="2400331" algn="l" defTabSz="685809" rtl="0" eaLnBrk="1" latinLnBrk="0" hangingPunct="1">
        <a:defRPr sz="1350" kern="1200">
          <a:solidFill>
            <a:schemeClr val="tx1"/>
          </a:solidFill>
          <a:latin typeface="+mn-lt"/>
          <a:ea typeface="+mn-ea"/>
          <a:cs typeface="+mn-cs"/>
        </a:defRPr>
      </a:lvl8pPr>
      <a:lvl9pPr marL="2743236" algn="l" defTabSz="68580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9.xml"/><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hyperlink" Target="https://learn.solent.ac.uk/course/view.php?id=42080&amp;section=0#tabs-tree-start" TargetMode="External"/><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s://martinsolent.github.io/bdats_2/" TargetMode="External"/><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hyperlink" Target="https://students.solent.ac.uk/student-hub" TargetMode="External"/><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s://students.solent.ac.uk/student-hub/mental-health-support" TargetMode="External"/><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learn.solent.ac.uk/course/view.php?id=42080&amp;section=11#tabs-tree-start" TargetMode="External"/><Relationship Id="rId1" Type="http://schemas.openxmlformats.org/officeDocument/2006/relationships/slideLayout" Target="../slideLayouts/slideLayout29.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4" Type="http://schemas.openxmlformats.org/officeDocument/2006/relationships/hyperlink" Target="https://students.solent.ac.uk/official-documents/policy-governance-and-information/academic-calendar-2025-26.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 Id="rId4" Type="http://schemas.openxmlformats.org/officeDocument/2006/relationships/hyperlink" Target="https://students.solent.ac.uk/official-documents/policy-governance-and-information/academic-calendar-2025-26.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tudents.solent.ac.uk/official-documents/policy-governance-and-information/academic-calendar-2025-26.pdf" TargetMode="External"/><Relationship Id="rId2" Type="http://schemas.openxmlformats.org/officeDocument/2006/relationships/image" Target="../media/image47.png"/><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6.xml"/><Relationship Id="rId4" Type="http://schemas.openxmlformats.org/officeDocument/2006/relationships/hyperlink" Target="https://learn.solent.ac.uk/course/view.php?id=42080&amp;section=10#tabs-tree-start"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assets.publishing.service.gov.uk/media/6530efdb92895c000ddcba2b/2023_10_OTJT_Guide_v5_-_23_24_Rules_v1.0.pdf"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assets.publishing.service.gov.uk/media/6530efdb92895c000ddcba2b/2023_10_OTJT_Guide_v5_-_23_24_Rules_v1.0.pdf"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assets.publishing.service.gov.uk/media/6530efdb92895c000ddcba2b/2023_10_OTJT_Guide_v5_-_23_24_Rules_v1.0.pdf"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hyperlink" Target="https://students.solent.ac.uk/" TargetMode="External"/><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hyperlink" Target="https://students.solent.ac.uk/studying/what-we-expect-from-you/attendance-monitoring" TargetMode="External"/><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hyperlink" Target="https://ssu.sharepoint.com/sites/EngagementManagement/_layouts/15/stream.aspx?id=%2Fsites%2FEngagementManagement%2FShared%20Documents%2FGeneral%2F%2808%29%20Business%20Change%2FTraining%2FHow%20to%20videos%2FCheck%20In%20training%20video%20for%20students%5Fdefault%2Emp4&amp;referrer=StreamWebApp%2EWeb&amp;referrerScenario=AddressBarCopied%2Eview%2Ee29cd0db%2D048a%2D4c62%2Dae0f%2D918c64da118c" TargetMode="External"/><Relationship Id="rId2" Type="http://schemas.openxmlformats.org/officeDocument/2006/relationships/hyperlink" Target="mailto:check-in@solent.ac.uk" TargetMode="External"/><Relationship Id="rId1" Type="http://schemas.openxmlformats.org/officeDocument/2006/relationships/slideLayout" Target="../slideLayouts/slideLayout29.xml"/><Relationship Id="rId5" Type="http://schemas.openxmlformats.org/officeDocument/2006/relationships/hyperlink" Target="https://students.solent.ac.uk/studying/what-we-expect-from-you/attendance-monitoring" TargetMode="External"/><Relationship Id="rId4" Type="http://schemas.openxmlformats.org/officeDocument/2006/relationships/image" Target="../media/image59.jp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hyperlink" Target="https://www.solent.ac.uk/about/documents/southampton-city-centre-map.pdf" TargetMode="External"/><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5gecbr30.paperform.co/" TargetMode="Externa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hyperlink" Target="https://www.instituteforapprenticeships.org/apprenticeship-standards/digital-and-technology-solutions-professional-integrated-degree/" TargetMode="External"/><Relationship Id="rId2" Type="http://schemas.openxmlformats.org/officeDocument/2006/relationships/image" Target="../media/image30.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57614A4-038F-144E-98DA-513B3651CD56}"/>
              </a:ext>
            </a:extLst>
          </p:cNvPr>
          <p:cNvSpPr>
            <a:spLocks noGrp="1"/>
          </p:cNvSpPr>
          <p:nvPr>
            <p:ph type="ctrTitle"/>
          </p:nvPr>
        </p:nvSpPr>
        <p:spPr>
          <a:xfrm>
            <a:off x="653212" y="1229514"/>
            <a:ext cx="8907755" cy="1422398"/>
          </a:xfrm>
        </p:spPr>
        <p:txBody>
          <a:bodyPr>
            <a:noAutofit/>
          </a:bodyPr>
          <a:lstStyle/>
          <a:p>
            <a:pPr>
              <a:lnSpc>
                <a:spcPct val="100000"/>
              </a:lnSpc>
            </a:pPr>
            <a:r>
              <a:rPr lang="en-GB" sz="4800" cap="none" dirty="0">
                <a:latin typeface="Trebuchet MS" panose="020B0703020202090204" pitchFamily="34" charset="0"/>
              </a:rPr>
              <a:t>BSc Digital &amp; Technology Solutions</a:t>
            </a:r>
            <a:r>
              <a:rPr lang="en-US" sz="4800" cap="none" dirty="0">
                <a:latin typeface="Trebuchet MS" panose="020B0703020202090204" pitchFamily="34" charset="0"/>
              </a:rPr>
              <a:t> Apprenticeship</a:t>
            </a:r>
            <a:endParaRPr lang="en-US" sz="3200" b="0" cap="none" dirty="0">
              <a:latin typeface="Trebuchet MS" panose="020B0703020202090204" pitchFamily="34" charset="0"/>
            </a:endParaRPr>
          </a:p>
        </p:txBody>
      </p:sp>
      <p:sp>
        <p:nvSpPr>
          <p:cNvPr id="11" name="Subtitle 10">
            <a:extLst>
              <a:ext uri="{FF2B5EF4-FFF2-40B4-BE49-F238E27FC236}">
                <a16:creationId xmlns:a16="http://schemas.microsoft.com/office/drawing/2014/main" id="{F1458E49-480D-2747-94D7-D286CDC0CEE4}"/>
              </a:ext>
            </a:extLst>
          </p:cNvPr>
          <p:cNvSpPr>
            <a:spLocks noGrp="1"/>
          </p:cNvSpPr>
          <p:nvPr>
            <p:ph type="subTitle" idx="1"/>
          </p:nvPr>
        </p:nvSpPr>
        <p:spPr>
          <a:xfrm>
            <a:off x="653212" y="3429000"/>
            <a:ext cx="6839586" cy="770455"/>
          </a:xfrm>
        </p:spPr>
        <p:txBody>
          <a:bodyPr>
            <a:normAutofit/>
          </a:bodyPr>
          <a:lstStyle/>
          <a:p>
            <a:pPr>
              <a:lnSpc>
                <a:spcPct val="100000"/>
              </a:lnSpc>
            </a:pPr>
            <a:r>
              <a:rPr lang="en-GB" sz="2000" b="0" dirty="0"/>
              <a:t>Computing - Southampton </a:t>
            </a:r>
            <a:r>
              <a:rPr lang="en-GB" sz="2000" b="0" dirty="0">
                <a:solidFill>
                  <a:schemeClr val="bg1"/>
                </a:solidFill>
              </a:rPr>
              <a:t>Solent University</a:t>
            </a:r>
            <a:endParaRPr lang="en-US" sz="2000" b="0" dirty="0">
              <a:solidFill>
                <a:schemeClr val="bg1"/>
              </a:solidFill>
              <a:latin typeface="Trebuchet MS" panose="020B0703020202090204" pitchFamily="34" charset="0"/>
            </a:endParaRPr>
          </a:p>
        </p:txBody>
      </p:sp>
      <p:sp>
        <p:nvSpPr>
          <p:cNvPr id="12" name="TextBox 11">
            <a:extLst>
              <a:ext uri="{FF2B5EF4-FFF2-40B4-BE49-F238E27FC236}">
                <a16:creationId xmlns:a16="http://schemas.microsoft.com/office/drawing/2014/main" id="{5539BE51-3A13-1140-AF37-C68E89A28E9A}"/>
              </a:ext>
            </a:extLst>
          </p:cNvPr>
          <p:cNvSpPr txBox="1"/>
          <p:nvPr/>
        </p:nvSpPr>
        <p:spPr>
          <a:xfrm>
            <a:off x="0" y="6453336"/>
            <a:ext cx="2232248" cy="215444"/>
          </a:xfrm>
          <a:prstGeom prst="rect">
            <a:avLst/>
          </a:prstGeom>
          <a:noFill/>
        </p:spPr>
        <p:txBody>
          <a:bodyPr wrap="square" lIns="0" tIns="0" rIns="0" bIns="0" rtlCol="0">
            <a:spAutoFit/>
          </a:bodyPr>
          <a:lstStyle/>
          <a:p>
            <a:pPr algn="r"/>
            <a:r>
              <a:rPr lang="en-US" sz="1400" dirty="0">
                <a:solidFill>
                  <a:schemeClr val="bg1"/>
                </a:solidFill>
              </a:rPr>
              <a:t>martin.reid@solent.ac.uk</a:t>
            </a:r>
          </a:p>
        </p:txBody>
      </p:sp>
      <p:sp>
        <p:nvSpPr>
          <p:cNvPr id="3" name="TextBox 2">
            <a:extLst>
              <a:ext uri="{FF2B5EF4-FFF2-40B4-BE49-F238E27FC236}">
                <a16:creationId xmlns:a16="http://schemas.microsoft.com/office/drawing/2014/main" id="{35F69C3B-3F51-25C5-9E0E-512D1224EAB3}"/>
              </a:ext>
            </a:extLst>
          </p:cNvPr>
          <p:cNvSpPr txBox="1"/>
          <p:nvPr/>
        </p:nvSpPr>
        <p:spPr>
          <a:xfrm>
            <a:off x="543484" y="2778846"/>
            <a:ext cx="6097218" cy="523220"/>
          </a:xfrm>
          <a:prstGeom prst="rect">
            <a:avLst/>
          </a:prstGeom>
          <a:noFill/>
        </p:spPr>
        <p:txBody>
          <a:bodyPr wrap="square">
            <a:spAutoFit/>
          </a:bodyPr>
          <a:lstStyle/>
          <a:p>
            <a:r>
              <a:rPr lang="en-US" sz="2800" cap="none" dirty="0">
                <a:solidFill>
                  <a:schemeClr val="bg1"/>
                </a:solidFill>
                <a:latin typeface="Trebuchet MS" panose="020B0703020202090204" pitchFamily="34" charset="0"/>
              </a:rPr>
              <a:t>Induction September 2025</a:t>
            </a:r>
            <a:endParaRPr lang="en-GB" sz="2800" dirty="0">
              <a:solidFill>
                <a:schemeClr val="bg1"/>
              </a:solidFill>
            </a:endParaRPr>
          </a:p>
        </p:txBody>
      </p:sp>
    </p:spTree>
    <p:extLst>
      <p:ext uri="{BB962C8B-B14F-4D97-AF65-F5344CB8AC3E}">
        <p14:creationId xmlns:p14="http://schemas.microsoft.com/office/powerpoint/2010/main" val="303334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1F6939-CC58-D37C-8926-0B9412CC2D82}"/>
              </a:ext>
            </a:extLst>
          </p:cNvPr>
          <p:cNvSpPr txBox="1"/>
          <p:nvPr/>
        </p:nvSpPr>
        <p:spPr>
          <a:xfrm>
            <a:off x="6192253" y="847291"/>
            <a:ext cx="6093994" cy="3978333"/>
          </a:xfrm>
          <a:prstGeom prst="rect">
            <a:avLst/>
          </a:prstGeom>
          <a:noFill/>
        </p:spPr>
        <p:txBody>
          <a:bodyPr wrap="square">
            <a:spAutoFit/>
          </a:bodyPr>
          <a:lstStyle/>
          <a:p>
            <a:r>
              <a:rPr lang="en-GB" sz="3600" b="1" dirty="0">
                <a:solidFill>
                  <a:schemeClr val="bg1"/>
                </a:solidFill>
              </a:rPr>
              <a:t>Software Engineer</a:t>
            </a:r>
            <a:br>
              <a:rPr lang="en-GB" dirty="0">
                <a:solidFill>
                  <a:schemeClr val="bg1"/>
                </a:solidFill>
              </a:rPr>
            </a:br>
            <a:br>
              <a:rPr lang="en-GB" dirty="0">
                <a:solidFill>
                  <a:schemeClr val="bg1"/>
                </a:solidFill>
              </a:rPr>
            </a:br>
            <a:r>
              <a:rPr lang="en-GB" sz="2800" dirty="0">
                <a:solidFill>
                  <a:schemeClr val="bg1"/>
                </a:solidFill>
              </a:rPr>
              <a:t>The primary role of the Software Engineer is to undertake all requirements during the solution development life-cycle from gathering requirements to analysis, design, code, build, test, implementation and support. </a:t>
            </a:r>
          </a:p>
        </p:txBody>
      </p:sp>
      <p:pic>
        <p:nvPicPr>
          <p:cNvPr id="7" name="Picture 6" descr="A person sitting at a desk with a computer&#10;&#10;Description automatically generated">
            <a:extLst>
              <a:ext uri="{FF2B5EF4-FFF2-40B4-BE49-F238E27FC236}">
                <a16:creationId xmlns:a16="http://schemas.microsoft.com/office/drawing/2014/main" id="{DD535F51-23B9-7D01-E9C0-6B05C6223E6D}"/>
              </a:ext>
            </a:extLst>
          </p:cNvPr>
          <p:cNvPicPr>
            <a:picLocks noChangeAspect="1"/>
          </p:cNvPicPr>
          <p:nvPr/>
        </p:nvPicPr>
        <p:blipFill rotWithShape="1">
          <a:blip r:embed="rId2"/>
          <a:srcRect t="19572"/>
          <a:stretch/>
        </p:blipFill>
        <p:spPr>
          <a:xfrm>
            <a:off x="-1" y="0"/>
            <a:ext cx="5678905" cy="6858000"/>
          </a:xfrm>
          <a:prstGeom prst="rect">
            <a:avLst/>
          </a:prstGeom>
        </p:spPr>
      </p:pic>
    </p:spTree>
    <p:extLst>
      <p:ext uri="{BB962C8B-B14F-4D97-AF65-F5344CB8AC3E}">
        <p14:creationId xmlns:p14="http://schemas.microsoft.com/office/powerpoint/2010/main" val="138907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112896" y="4915765"/>
            <a:ext cx="11966208" cy="923330"/>
          </a:xfrm>
          <a:prstGeom prst="rect">
            <a:avLst/>
          </a:prstGeom>
          <a:noFill/>
        </p:spPr>
        <p:txBody>
          <a:bodyPr wrap="square" lIns="0" tIns="0" rIns="0" bIns="0" rtlCol="0">
            <a:spAutoFit/>
          </a:bodyPr>
          <a:lstStyle/>
          <a:p>
            <a:pPr algn="ctr"/>
            <a:r>
              <a:rPr lang="en-GB" sz="6000" b="1" dirty="0">
                <a:solidFill>
                  <a:schemeClr val="bg1"/>
                </a:solidFill>
              </a:rPr>
              <a:t>KNOWLEDGE SKILLS BEHAVIOURS</a:t>
            </a:r>
          </a:p>
        </p:txBody>
      </p:sp>
      <p:sp>
        <p:nvSpPr>
          <p:cNvPr id="5" name="TextBox 4">
            <a:extLst>
              <a:ext uri="{FF2B5EF4-FFF2-40B4-BE49-F238E27FC236}">
                <a16:creationId xmlns:a16="http://schemas.microsoft.com/office/drawing/2014/main" id="{BC649C1C-2253-A1B4-F9CA-E0EA880A99E6}"/>
              </a:ext>
            </a:extLst>
          </p:cNvPr>
          <p:cNvSpPr txBox="1"/>
          <p:nvPr/>
        </p:nvSpPr>
        <p:spPr>
          <a:xfrm>
            <a:off x="1176688" y="0"/>
            <a:ext cx="9838624" cy="5539978"/>
          </a:xfrm>
          <a:prstGeom prst="rect">
            <a:avLst/>
          </a:prstGeom>
          <a:noFill/>
        </p:spPr>
        <p:txBody>
          <a:bodyPr wrap="square" lIns="0" tIns="0" rIns="0" bIns="0" rtlCol="0">
            <a:spAutoFit/>
          </a:bodyPr>
          <a:lstStyle/>
          <a:p>
            <a:r>
              <a:rPr lang="en-GB" sz="36000" b="1" dirty="0">
                <a:solidFill>
                  <a:schemeClr val="bg1"/>
                </a:solidFill>
                <a:latin typeface="Impact" panose="020B0806030902050204" pitchFamily="34" charset="0"/>
              </a:rPr>
              <a:t>KSBs</a:t>
            </a:r>
          </a:p>
        </p:txBody>
      </p:sp>
    </p:spTree>
    <p:extLst>
      <p:ext uri="{BB962C8B-B14F-4D97-AF65-F5344CB8AC3E}">
        <p14:creationId xmlns:p14="http://schemas.microsoft.com/office/powerpoint/2010/main" val="60061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9ED5B3-6384-983F-D631-2F896A27C769}"/>
              </a:ext>
            </a:extLst>
          </p:cNvPr>
          <p:cNvPicPr>
            <a:picLocks noChangeAspect="1"/>
          </p:cNvPicPr>
          <p:nvPr/>
        </p:nvPicPr>
        <p:blipFill>
          <a:blip r:embed="rId2"/>
          <a:stretch>
            <a:fillRect/>
          </a:stretch>
        </p:blipFill>
        <p:spPr>
          <a:xfrm>
            <a:off x="825585" y="0"/>
            <a:ext cx="10540829" cy="6858000"/>
          </a:xfrm>
          <a:prstGeom prst="rect">
            <a:avLst/>
          </a:prstGeom>
        </p:spPr>
      </p:pic>
    </p:spTree>
    <p:extLst>
      <p:ext uri="{BB962C8B-B14F-4D97-AF65-F5344CB8AC3E}">
        <p14:creationId xmlns:p14="http://schemas.microsoft.com/office/powerpoint/2010/main" val="368963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E480E"/>
        </a:solidFill>
        <a:effectLst/>
      </p:bgPr>
    </p:bg>
    <p:spTree>
      <p:nvGrpSpPr>
        <p:cNvPr id="1" name=""/>
        <p:cNvGrpSpPr/>
        <p:nvPr/>
      </p:nvGrpSpPr>
      <p:grpSpPr>
        <a:xfrm>
          <a:off x="0" y="0"/>
          <a:ext cx="0" cy="0"/>
          <a:chOff x="0" y="0"/>
          <a:chExt cx="0" cy="0"/>
        </a:xfrm>
      </p:grpSpPr>
      <p:sp useBgFill="1">
        <p:nvSpPr>
          <p:cNvPr id="2" name="TextBox 1">
            <a:extLst>
              <a:ext uri="{FF2B5EF4-FFF2-40B4-BE49-F238E27FC236}">
                <a16:creationId xmlns:a16="http://schemas.microsoft.com/office/drawing/2014/main" id="{00C230CF-C63F-B1CE-6242-AD92A65D3B33}"/>
              </a:ext>
            </a:extLst>
          </p:cNvPr>
          <p:cNvSpPr txBox="1"/>
          <p:nvPr/>
        </p:nvSpPr>
        <p:spPr>
          <a:xfrm>
            <a:off x="0" y="1737557"/>
            <a:ext cx="12192000" cy="2708434"/>
          </a:xfrm>
          <a:prstGeom prst="rect">
            <a:avLst/>
          </a:prstGeom>
        </p:spPr>
        <p:txBody>
          <a:bodyPr wrap="square" lIns="0" tIns="0" rIns="0" bIns="0" rtlCol="0">
            <a:spAutoFit/>
          </a:bodyPr>
          <a:lstStyle/>
          <a:p>
            <a:pPr algn="ctr"/>
            <a:r>
              <a:rPr lang="en-GB" sz="8800" b="1" dirty="0">
                <a:solidFill>
                  <a:schemeClr val="bg1"/>
                </a:solidFill>
              </a:rPr>
              <a:t>Support &amp; Communication</a:t>
            </a:r>
          </a:p>
        </p:txBody>
      </p:sp>
    </p:spTree>
    <p:extLst>
      <p:ext uri="{BB962C8B-B14F-4D97-AF65-F5344CB8AC3E}">
        <p14:creationId xmlns:p14="http://schemas.microsoft.com/office/powerpoint/2010/main" val="65283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0881"/>
          <a:stretch/>
        </p:blipFill>
        <p:spPr>
          <a:xfrm>
            <a:off x="6553200" y="150725"/>
            <a:ext cx="5029200" cy="31856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374" y="3435699"/>
            <a:ext cx="6046046" cy="34130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8" y="3427325"/>
            <a:ext cx="6046044" cy="34130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923" y="219572"/>
            <a:ext cx="5399314" cy="3048000"/>
          </a:xfrm>
          <a:prstGeom prst="rect">
            <a:avLst/>
          </a:prstGeom>
        </p:spPr>
      </p:pic>
    </p:spTree>
    <p:extLst>
      <p:ext uri="{BB962C8B-B14F-4D97-AF65-F5344CB8AC3E}">
        <p14:creationId xmlns:p14="http://schemas.microsoft.com/office/powerpoint/2010/main" val="3143643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B08426FB-D868-EE45-B0CD-0833617E59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6468" y="349857"/>
            <a:ext cx="6365319" cy="5919746"/>
          </a:xfrm>
          <a:prstGeom prst="rect">
            <a:avLst/>
          </a:prstGeom>
        </p:spPr>
      </p:pic>
    </p:spTree>
    <p:extLst>
      <p:ext uri="{BB962C8B-B14F-4D97-AF65-F5344CB8AC3E}">
        <p14:creationId xmlns:p14="http://schemas.microsoft.com/office/powerpoint/2010/main" val="1092019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68F896-38A7-3D4A-9CCE-8B4097A1917C}"/>
              </a:ext>
            </a:extLst>
          </p:cNvPr>
          <p:cNvSpPr txBox="1"/>
          <p:nvPr/>
        </p:nvSpPr>
        <p:spPr>
          <a:xfrm>
            <a:off x="914400" y="1143000"/>
            <a:ext cx="10943702" cy="1107996"/>
          </a:xfrm>
          <a:prstGeom prst="rect">
            <a:avLst/>
          </a:prstGeom>
          <a:noFill/>
        </p:spPr>
        <p:txBody>
          <a:bodyPr wrap="none" lIns="0" tIns="0" rIns="0" bIns="0" rtlCol="0">
            <a:spAutoFit/>
          </a:bodyPr>
          <a:lstStyle/>
          <a:p>
            <a:r>
              <a:rPr lang="en-US" sz="7200" err="1">
                <a:solidFill>
                  <a:schemeClr val="bg1"/>
                </a:solidFill>
              </a:rPr>
              <a:t>fluffybunny@hotmail.com</a:t>
            </a:r>
            <a:r>
              <a:rPr lang="en-US" sz="7200">
                <a:solidFill>
                  <a:schemeClr val="bg1"/>
                </a:solidFill>
              </a:rPr>
              <a:t> </a:t>
            </a:r>
          </a:p>
        </p:txBody>
      </p:sp>
      <p:sp>
        <p:nvSpPr>
          <p:cNvPr id="3" name="TextBox 2">
            <a:extLst>
              <a:ext uri="{FF2B5EF4-FFF2-40B4-BE49-F238E27FC236}">
                <a16:creationId xmlns:a16="http://schemas.microsoft.com/office/drawing/2014/main" id="{15E2811F-413C-7A4E-92C0-A283E0FD05B7}"/>
              </a:ext>
            </a:extLst>
          </p:cNvPr>
          <p:cNvSpPr txBox="1"/>
          <p:nvPr/>
        </p:nvSpPr>
        <p:spPr>
          <a:xfrm rot="6495293">
            <a:off x="4177676" y="-963325"/>
            <a:ext cx="3225000" cy="6155531"/>
          </a:xfrm>
          <a:prstGeom prst="rect">
            <a:avLst/>
          </a:prstGeom>
          <a:noFill/>
        </p:spPr>
        <p:txBody>
          <a:bodyPr wrap="square" lIns="0" tIns="0" rIns="0" bIns="0" rtlCol="0">
            <a:spAutoFit/>
          </a:bodyPr>
          <a:lstStyle/>
          <a:p>
            <a:r>
              <a:rPr lang="en-US" sz="40000">
                <a:solidFill>
                  <a:schemeClr val="tx2"/>
                </a:solidFill>
              </a:rPr>
              <a:t>X</a:t>
            </a:r>
          </a:p>
        </p:txBody>
      </p:sp>
      <p:sp>
        <p:nvSpPr>
          <p:cNvPr id="4" name="TextBox 3">
            <a:extLst>
              <a:ext uri="{FF2B5EF4-FFF2-40B4-BE49-F238E27FC236}">
                <a16:creationId xmlns:a16="http://schemas.microsoft.com/office/drawing/2014/main" id="{B80DCD86-1E40-F340-8AA8-DF79E6F47148}"/>
              </a:ext>
            </a:extLst>
          </p:cNvPr>
          <p:cNvSpPr txBox="1"/>
          <p:nvPr/>
        </p:nvSpPr>
        <p:spPr>
          <a:xfrm>
            <a:off x="4572000" y="3853220"/>
            <a:ext cx="6304611" cy="2708434"/>
          </a:xfrm>
          <a:prstGeom prst="rect">
            <a:avLst/>
          </a:prstGeom>
          <a:noFill/>
        </p:spPr>
        <p:txBody>
          <a:bodyPr wrap="none" lIns="0" tIns="0" rIns="0" bIns="0" rtlCol="0">
            <a:spAutoFit/>
          </a:bodyPr>
          <a:lstStyle/>
          <a:p>
            <a:pPr algn="r"/>
            <a:r>
              <a:rPr lang="en-US" sz="4400">
                <a:solidFill>
                  <a:schemeClr val="bg1"/>
                </a:solidFill>
              </a:rPr>
              <a:t>Use </a:t>
            </a:r>
            <a:r>
              <a:rPr lang="en-US" sz="4400" err="1">
                <a:solidFill>
                  <a:schemeClr val="bg1"/>
                </a:solidFill>
              </a:rPr>
              <a:t>Solent</a:t>
            </a:r>
            <a:r>
              <a:rPr lang="en-US" sz="4400">
                <a:solidFill>
                  <a:schemeClr val="bg1"/>
                </a:solidFill>
              </a:rPr>
              <a:t> student email</a:t>
            </a:r>
          </a:p>
          <a:p>
            <a:pPr algn="r"/>
            <a:r>
              <a:rPr lang="en-US" sz="4400">
                <a:solidFill>
                  <a:schemeClr val="bg1"/>
                </a:solidFill>
              </a:rPr>
              <a:t>Full Name</a:t>
            </a:r>
            <a:br>
              <a:rPr lang="en-US" sz="4400">
                <a:solidFill>
                  <a:schemeClr val="bg1"/>
                </a:solidFill>
              </a:rPr>
            </a:br>
            <a:r>
              <a:rPr lang="en-US" sz="4400">
                <a:solidFill>
                  <a:schemeClr val="bg1"/>
                </a:solidFill>
              </a:rPr>
              <a:t>Student Number</a:t>
            </a:r>
          </a:p>
          <a:p>
            <a:pPr algn="r"/>
            <a:r>
              <a:rPr lang="en-US" sz="4400">
                <a:solidFill>
                  <a:schemeClr val="bg1"/>
                </a:solidFill>
              </a:rPr>
              <a:t>Course &amp; Level</a:t>
            </a:r>
          </a:p>
        </p:txBody>
      </p:sp>
    </p:spTree>
    <p:extLst>
      <p:ext uri="{BB962C8B-B14F-4D97-AF65-F5344CB8AC3E}">
        <p14:creationId xmlns:p14="http://schemas.microsoft.com/office/powerpoint/2010/main" val="389697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FBBB590C-85D1-474B-8F66-7288AA80B267}"/>
              </a:ext>
            </a:extLst>
          </p:cNvPr>
          <p:cNvPicPr>
            <a:picLocks noChangeAspect="1"/>
          </p:cNvPicPr>
          <p:nvPr/>
        </p:nvPicPr>
        <p:blipFill>
          <a:blip r:embed="rId2"/>
          <a:stretch>
            <a:fillRect/>
          </a:stretch>
        </p:blipFill>
        <p:spPr>
          <a:xfrm>
            <a:off x="959626" y="0"/>
            <a:ext cx="10272748" cy="6858000"/>
          </a:xfrm>
          <a:prstGeom prst="rect">
            <a:avLst/>
          </a:prstGeom>
        </p:spPr>
      </p:pic>
      <p:sp>
        <p:nvSpPr>
          <p:cNvPr id="10" name="Rectangle 9">
            <a:extLst>
              <a:ext uri="{FF2B5EF4-FFF2-40B4-BE49-F238E27FC236}">
                <a16:creationId xmlns:a16="http://schemas.microsoft.com/office/drawing/2014/main" id="{3A0C1320-C0CF-8E4B-A6C5-1A65E2E1E9D5}"/>
              </a:ext>
            </a:extLst>
          </p:cNvPr>
          <p:cNvSpPr/>
          <p:nvPr/>
        </p:nvSpPr>
        <p:spPr>
          <a:xfrm>
            <a:off x="2214880" y="6277602"/>
            <a:ext cx="9977120" cy="408125"/>
          </a:xfrm>
          <a:prstGeom prst="rect">
            <a:avLst/>
          </a:prstGeom>
          <a:solidFill>
            <a:schemeClr val="bg1"/>
          </a:solidFill>
        </p:spPr>
        <p:txBody>
          <a:bodyPr wrap="square">
            <a:spAutoFit/>
          </a:bodyPr>
          <a:lstStyle/>
          <a:p>
            <a:r>
              <a:rPr lang="en-US" dirty="0">
                <a:hlinkClick r:id="rId3"/>
              </a:rPr>
              <a:t>https://learn.solent.ac.uk/course/view.php?id=42080&amp;section=0#tabs-tree-start</a:t>
            </a:r>
            <a:r>
              <a:rPr lang="en-US" dirty="0"/>
              <a:t> </a:t>
            </a:r>
          </a:p>
        </p:txBody>
      </p:sp>
      <p:sp>
        <p:nvSpPr>
          <p:cNvPr id="2" name="Rectangle 1">
            <a:extLst>
              <a:ext uri="{FF2B5EF4-FFF2-40B4-BE49-F238E27FC236}">
                <a16:creationId xmlns:a16="http://schemas.microsoft.com/office/drawing/2014/main" id="{168C3CD5-CC5F-8FC9-F072-72DD001C1E4F}"/>
              </a:ext>
            </a:extLst>
          </p:cNvPr>
          <p:cNvSpPr/>
          <p:nvPr/>
        </p:nvSpPr>
        <p:spPr>
          <a:xfrm>
            <a:off x="9192126" y="1576137"/>
            <a:ext cx="2322095" cy="43915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8812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59C17E-9C52-55D1-CD7D-89DD35DE8F30}"/>
              </a:ext>
            </a:extLst>
          </p:cNvPr>
          <p:cNvPicPr>
            <a:picLocks noChangeAspect="1"/>
          </p:cNvPicPr>
          <p:nvPr/>
        </p:nvPicPr>
        <p:blipFill>
          <a:blip r:embed="rId2"/>
          <a:stretch>
            <a:fillRect/>
          </a:stretch>
        </p:blipFill>
        <p:spPr>
          <a:xfrm>
            <a:off x="2517162" y="124990"/>
            <a:ext cx="7278102" cy="6611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E8F6088-C2AC-1CFF-1CFC-98CE3E1EB5BF}"/>
              </a:ext>
            </a:extLst>
          </p:cNvPr>
          <p:cNvSpPr txBox="1"/>
          <p:nvPr/>
        </p:nvSpPr>
        <p:spPr>
          <a:xfrm>
            <a:off x="9049498" y="6423867"/>
            <a:ext cx="2896907" cy="184666"/>
          </a:xfrm>
          <a:prstGeom prst="rect">
            <a:avLst/>
          </a:prstGeom>
          <a:solidFill>
            <a:schemeClr val="bg1"/>
          </a:solidFill>
        </p:spPr>
        <p:txBody>
          <a:bodyPr wrap="square" lIns="0" tIns="0" rIns="0" bIns="0" rtlCol="0">
            <a:spAutoFit/>
          </a:bodyPr>
          <a:lstStyle/>
          <a:p>
            <a:r>
              <a:rPr lang="en-GB" sz="1200" dirty="0">
                <a:solidFill>
                  <a:schemeClr val="tx2"/>
                </a:solidFill>
                <a:hlinkClick r:id="rId3"/>
              </a:rPr>
              <a:t>https://martinsolent.github.io/bdats_2/</a:t>
            </a:r>
            <a:r>
              <a:rPr lang="en-GB" sz="1200" dirty="0">
                <a:solidFill>
                  <a:schemeClr val="tx2"/>
                </a:solidFill>
              </a:rPr>
              <a:t> </a:t>
            </a:r>
          </a:p>
        </p:txBody>
      </p:sp>
    </p:spTree>
    <p:extLst>
      <p:ext uri="{BB962C8B-B14F-4D97-AF65-F5344CB8AC3E}">
        <p14:creationId xmlns:p14="http://schemas.microsoft.com/office/powerpoint/2010/main" val="82619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851620-2828-D487-D53B-128EBE9588C5}"/>
              </a:ext>
            </a:extLst>
          </p:cNvPr>
          <p:cNvSpPr txBox="1"/>
          <p:nvPr/>
        </p:nvSpPr>
        <p:spPr>
          <a:xfrm>
            <a:off x="0" y="803533"/>
            <a:ext cx="12192000" cy="1354217"/>
          </a:xfrm>
          <a:prstGeom prst="rect">
            <a:avLst/>
          </a:prstGeom>
          <a:noFill/>
        </p:spPr>
        <p:txBody>
          <a:bodyPr wrap="square" lIns="0" tIns="0" rIns="0" bIns="0" rtlCol="0">
            <a:spAutoFit/>
          </a:bodyPr>
          <a:lstStyle/>
          <a:p>
            <a:pPr algn="ctr"/>
            <a:r>
              <a:rPr lang="en-GB" sz="8800" b="1" dirty="0">
                <a:solidFill>
                  <a:schemeClr val="bg1"/>
                </a:solidFill>
              </a:rPr>
              <a:t>Module/tutor Leader </a:t>
            </a:r>
          </a:p>
        </p:txBody>
      </p:sp>
      <p:sp>
        <p:nvSpPr>
          <p:cNvPr id="6" name="TextBox 5">
            <a:extLst>
              <a:ext uri="{FF2B5EF4-FFF2-40B4-BE49-F238E27FC236}">
                <a16:creationId xmlns:a16="http://schemas.microsoft.com/office/drawing/2014/main" id="{E5046E5C-61AA-9FB8-4CB7-79F1139BA6F7}"/>
              </a:ext>
            </a:extLst>
          </p:cNvPr>
          <p:cNvSpPr txBox="1"/>
          <p:nvPr/>
        </p:nvSpPr>
        <p:spPr>
          <a:xfrm>
            <a:off x="1437861" y="3248419"/>
            <a:ext cx="9316278" cy="1354217"/>
          </a:xfrm>
          <a:prstGeom prst="rect">
            <a:avLst/>
          </a:prstGeom>
          <a:noFill/>
        </p:spPr>
        <p:txBody>
          <a:bodyPr wrap="square" lIns="0" tIns="0" rIns="0" bIns="0" rtlCol="0">
            <a:spAutoFit/>
          </a:bodyPr>
          <a:lstStyle/>
          <a:p>
            <a:pPr algn="ctr"/>
            <a:r>
              <a:rPr lang="en-GB" sz="8800" b="1" dirty="0">
                <a:solidFill>
                  <a:schemeClr val="bg1"/>
                </a:solidFill>
              </a:rPr>
              <a:t>Course Leader </a:t>
            </a:r>
          </a:p>
        </p:txBody>
      </p:sp>
      <p:sp>
        <p:nvSpPr>
          <p:cNvPr id="7" name="TextBox 6">
            <a:extLst>
              <a:ext uri="{FF2B5EF4-FFF2-40B4-BE49-F238E27FC236}">
                <a16:creationId xmlns:a16="http://schemas.microsoft.com/office/drawing/2014/main" id="{318815B7-90D5-4E3E-7410-2DD43E88573B}"/>
              </a:ext>
            </a:extLst>
          </p:cNvPr>
          <p:cNvSpPr txBox="1"/>
          <p:nvPr/>
        </p:nvSpPr>
        <p:spPr>
          <a:xfrm>
            <a:off x="1437861" y="4602636"/>
            <a:ext cx="9316278" cy="1354217"/>
          </a:xfrm>
          <a:prstGeom prst="rect">
            <a:avLst/>
          </a:prstGeom>
          <a:noFill/>
        </p:spPr>
        <p:txBody>
          <a:bodyPr wrap="square" lIns="0" tIns="0" rIns="0" bIns="0" rtlCol="0">
            <a:spAutoFit/>
          </a:bodyPr>
          <a:lstStyle/>
          <a:p>
            <a:pPr algn="ctr"/>
            <a:r>
              <a:rPr lang="en-GB" sz="8800" b="1" dirty="0">
                <a:solidFill>
                  <a:schemeClr val="bg1"/>
                </a:solidFill>
              </a:rPr>
              <a:t>Student Hub</a:t>
            </a:r>
          </a:p>
        </p:txBody>
      </p:sp>
      <p:sp>
        <p:nvSpPr>
          <p:cNvPr id="2" name="TextBox 1">
            <a:extLst>
              <a:ext uri="{FF2B5EF4-FFF2-40B4-BE49-F238E27FC236}">
                <a16:creationId xmlns:a16="http://schemas.microsoft.com/office/drawing/2014/main" id="{D43F11A8-315B-B17F-FB7E-FFFDEDE0653D}"/>
              </a:ext>
            </a:extLst>
          </p:cNvPr>
          <p:cNvSpPr txBox="1"/>
          <p:nvPr/>
        </p:nvSpPr>
        <p:spPr>
          <a:xfrm>
            <a:off x="1437861" y="2025976"/>
            <a:ext cx="9316278" cy="1354217"/>
          </a:xfrm>
          <a:prstGeom prst="rect">
            <a:avLst/>
          </a:prstGeom>
          <a:noFill/>
        </p:spPr>
        <p:txBody>
          <a:bodyPr wrap="square" lIns="0" tIns="0" rIns="0" bIns="0" rtlCol="0">
            <a:spAutoFit/>
          </a:bodyPr>
          <a:lstStyle/>
          <a:p>
            <a:pPr algn="ctr"/>
            <a:r>
              <a:rPr lang="en-GB" sz="8800" b="1" dirty="0">
                <a:solidFill>
                  <a:schemeClr val="bg1"/>
                </a:solidFill>
              </a:rPr>
              <a:t>Reviewer</a:t>
            </a:r>
          </a:p>
        </p:txBody>
      </p:sp>
    </p:spTree>
    <p:extLst>
      <p:ext uri="{BB962C8B-B14F-4D97-AF65-F5344CB8AC3E}">
        <p14:creationId xmlns:p14="http://schemas.microsoft.com/office/powerpoint/2010/main" val="3800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C00000"/>
        </a:solidFill>
        <a:effectLst/>
      </p:bgPr>
    </p:bg>
    <p:spTree>
      <p:nvGrpSpPr>
        <p:cNvPr id="1" name=""/>
        <p:cNvGrpSpPr/>
        <p:nvPr/>
      </p:nvGrpSpPr>
      <p:grpSpPr>
        <a:xfrm>
          <a:off x="0" y="0"/>
          <a:ext cx="0" cy="0"/>
          <a:chOff x="0" y="0"/>
          <a:chExt cx="0" cy="0"/>
        </a:xfrm>
      </p:grpSpPr>
      <p:pic>
        <p:nvPicPr>
          <p:cNvPr id="20" name="Picture Placeholder 19"/>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487" b="487"/>
          <a:stretch>
            <a:fillRect/>
          </a:stretch>
        </p:blipFill>
        <p:spPr>
          <a:xfrm>
            <a:off x="675904" y="1565189"/>
            <a:ext cx="2860761" cy="28328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3A217AA3-89BE-31FB-A785-40115DB38599}"/>
              </a:ext>
            </a:extLst>
          </p:cNvPr>
          <p:cNvSpPr txBox="1"/>
          <p:nvPr/>
        </p:nvSpPr>
        <p:spPr>
          <a:xfrm>
            <a:off x="3933403" y="2010777"/>
            <a:ext cx="7802722" cy="3539430"/>
          </a:xfrm>
          <a:prstGeom prst="rect">
            <a:avLst/>
          </a:prstGeom>
          <a:noFill/>
        </p:spPr>
        <p:txBody>
          <a:bodyPr wrap="square" lIns="0" tIns="0" rIns="0" bIns="0" rtlCol="0" anchor="t">
            <a:spAutoFit/>
          </a:bodyPr>
          <a:lstStyle/>
          <a:p>
            <a:r>
              <a:rPr lang="en-GB" sz="2000" b="1" dirty="0">
                <a:solidFill>
                  <a:schemeClr val="bg1"/>
                </a:solidFill>
              </a:rPr>
              <a:t>Apprenticeship Programme Manager</a:t>
            </a:r>
            <a:br>
              <a:rPr lang="en-GB" sz="1800" dirty="0">
                <a:solidFill>
                  <a:schemeClr val="bg1"/>
                </a:solidFill>
              </a:rPr>
            </a:br>
            <a:br>
              <a:rPr lang="en-GB" sz="1800" dirty="0">
                <a:solidFill>
                  <a:schemeClr val="bg1"/>
                </a:solidFill>
              </a:rPr>
            </a:br>
            <a:r>
              <a:rPr lang="en-GB" sz="1800" b="1" dirty="0">
                <a:solidFill>
                  <a:schemeClr val="bg1"/>
                </a:solidFill>
              </a:rPr>
              <a:t>Course Leader for: </a:t>
            </a:r>
          </a:p>
          <a:p>
            <a:r>
              <a:rPr lang="en-GB" sz="1800" u="none" strike="noStrike" dirty="0">
                <a:solidFill>
                  <a:schemeClr val="bg1"/>
                </a:solidFill>
                <a:effectLst/>
              </a:rPr>
              <a:t>Computing Foundation</a:t>
            </a:r>
            <a:br>
              <a:rPr lang="en-GB" sz="1800" dirty="0">
                <a:solidFill>
                  <a:schemeClr val="bg1"/>
                </a:solidFill>
                <a:effectLst/>
              </a:rPr>
            </a:br>
            <a:r>
              <a:rPr lang="en-GB" sz="1800" u="none" strike="noStrike" dirty="0">
                <a:solidFill>
                  <a:schemeClr val="bg1"/>
                </a:solidFill>
                <a:effectLst/>
              </a:rPr>
              <a:t>Level 4 Data Analyst Apprenticeship</a:t>
            </a:r>
            <a:br>
              <a:rPr lang="en-GB" sz="1800" dirty="0">
                <a:solidFill>
                  <a:schemeClr val="bg1"/>
                </a:solidFill>
                <a:effectLst/>
              </a:rPr>
            </a:br>
            <a:r>
              <a:rPr lang="en-GB" sz="1800" u="none" strike="noStrike" dirty="0">
                <a:solidFill>
                  <a:schemeClr val="bg1"/>
                </a:solidFill>
                <a:effectLst/>
              </a:rPr>
              <a:t>HNC (HTQ) Data Analyst</a:t>
            </a:r>
            <a:br>
              <a:rPr lang="en-GB" sz="1800" dirty="0">
                <a:solidFill>
                  <a:schemeClr val="bg1"/>
                </a:solidFill>
                <a:effectLst/>
              </a:rPr>
            </a:br>
            <a:r>
              <a:rPr lang="en-GB" sz="1800" u="none" strike="noStrike" dirty="0">
                <a:solidFill>
                  <a:schemeClr val="bg1"/>
                </a:solidFill>
                <a:effectLst/>
              </a:rPr>
              <a:t>BSc (Hons) Digital and Technology Solutions (Apprenticeships)</a:t>
            </a:r>
            <a:r>
              <a:rPr lang="en-GB" sz="1800" dirty="0">
                <a:solidFill>
                  <a:schemeClr val="bg1"/>
                </a:solidFill>
                <a:effectLst/>
              </a:rPr>
              <a:t>,</a:t>
            </a:r>
            <a:br>
              <a:rPr lang="en-GB" sz="1800" dirty="0">
                <a:solidFill>
                  <a:schemeClr val="bg1"/>
                </a:solidFill>
                <a:effectLst/>
              </a:rPr>
            </a:br>
            <a:br>
              <a:rPr lang="en-GB" sz="1800" u="none" strike="noStrike" dirty="0">
                <a:solidFill>
                  <a:srgbClr val="175D82"/>
                </a:solidFill>
                <a:effectLst/>
              </a:rPr>
            </a:br>
            <a:br>
              <a:rPr lang="en-GB" sz="2400" dirty="0">
                <a:solidFill>
                  <a:schemeClr val="bg1"/>
                </a:solidFill>
                <a:latin typeface="Trebuchet MS" panose="020B0703020202090204" pitchFamily="34" charset="0"/>
              </a:rPr>
            </a:br>
            <a:r>
              <a:rPr lang="en-GB" sz="1800" dirty="0">
                <a:solidFill>
                  <a:schemeClr val="bg1"/>
                </a:solidFill>
                <a:latin typeface="Trebuchet MS" panose="020B0703020202090204" pitchFamily="34" charset="0"/>
              </a:rPr>
              <a:t>Office: JM506</a:t>
            </a:r>
          </a:p>
          <a:p>
            <a:r>
              <a:rPr lang="en-GB" sz="1800" dirty="0" err="1">
                <a:solidFill>
                  <a:schemeClr val="bg1"/>
                </a:solidFill>
                <a:latin typeface="Trebuchet MS"/>
              </a:rPr>
              <a:t>martin.reid@solent.ac.uk</a:t>
            </a:r>
            <a:endParaRPr lang="en-GB" sz="1800" dirty="0">
              <a:solidFill>
                <a:schemeClr val="bg1"/>
              </a:solidFill>
              <a:latin typeface="Trebuchet MS"/>
            </a:endParaRPr>
          </a:p>
          <a:p>
            <a:endParaRPr lang="en-US" sz="2400" dirty="0">
              <a:solidFill>
                <a:schemeClr val="bg1"/>
              </a:solidFill>
              <a:latin typeface="Trebuchet MS" panose="020B0703020202090204" pitchFamily="34" charset="0"/>
            </a:endParaRPr>
          </a:p>
        </p:txBody>
      </p:sp>
      <p:sp>
        <p:nvSpPr>
          <p:cNvPr id="5" name="TextBox 4">
            <a:extLst>
              <a:ext uri="{FF2B5EF4-FFF2-40B4-BE49-F238E27FC236}">
                <a16:creationId xmlns:a16="http://schemas.microsoft.com/office/drawing/2014/main" id="{D8344342-91DD-FAF2-1040-A114AA7A3D6E}"/>
              </a:ext>
            </a:extLst>
          </p:cNvPr>
          <p:cNvSpPr txBox="1"/>
          <p:nvPr/>
        </p:nvSpPr>
        <p:spPr>
          <a:xfrm>
            <a:off x="5018228" y="6167478"/>
            <a:ext cx="6951984" cy="369332"/>
          </a:xfrm>
          <a:prstGeom prst="rect">
            <a:avLst/>
          </a:prstGeom>
          <a:noFill/>
        </p:spPr>
        <p:txBody>
          <a:bodyPr wrap="square">
            <a:spAutoFit/>
          </a:bodyPr>
          <a:lstStyle/>
          <a:p>
            <a:pPr algn="r"/>
            <a:r>
              <a:rPr lang="en-GB" sz="1800" dirty="0">
                <a:solidFill>
                  <a:schemeClr val="bg1"/>
                </a:solidFill>
              </a:rPr>
              <a:t>Computing - </a:t>
            </a:r>
            <a:r>
              <a:rPr lang="en-GB" sz="1800" b="0" dirty="0">
                <a:solidFill>
                  <a:schemeClr val="bg1"/>
                </a:solidFill>
              </a:rPr>
              <a:t>School of Technology and Maritime Industries </a:t>
            </a:r>
            <a:endParaRPr lang="en-GB" sz="1800" dirty="0">
              <a:solidFill>
                <a:schemeClr val="bg1"/>
              </a:solidFill>
            </a:endParaRPr>
          </a:p>
        </p:txBody>
      </p:sp>
      <p:sp>
        <p:nvSpPr>
          <p:cNvPr id="10" name="Title 5">
            <a:extLst>
              <a:ext uri="{FF2B5EF4-FFF2-40B4-BE49-F238E27FC236}">
                <a16:creationId xmlns:a16="http://schemas.microsoft.com/office/drawing/2014/main" id="{F25904AF-210A-A26A-362D-F5D33BAD7234}"/>
              </a:ext>
            </a:extLst>
          </p:cNvPr>
          <p:cNvSpPr txBox="1">
            <a:spLocks/>
          </p:cNvSpPr>
          <p:nvPr/>
        </p:nvSpPr>
        <p:spPr>
          <a:xfrm>
            <a:off x="3987736" y="1194753"/>
            <a:ext cx="3759062" cy="816024"/>
          </a:xfrm>
          <a:prstGeom prst="rect">
            <a:avLst/>
          </a:prstGeom>
        </p:spPr>
        <p:txBody>
          <a:bodyPr vert="horz" lIns="0" tIns="0" rIns="0" bIns="0" rtlCol="0" anchor="t">
            <a:noAutofit/>
          </a:bodyPr>
          <a:lstStyle>
            <a:lvl1pPr algn="l" defTabSz="685809" rtl="0" eaLnBrk="1" latinLnBrk="0" hangingPunct="1">
              <a:lnSpc>
                <a:spcPct val="100000"/>
              </a:lnSpc>
              <a:spcBef>
                <a:spcPct val="0"/>
              </a:spcBef>
              <a:buNone/>
              <a:defRPr sz="3266" kern="1200" cap="all" spc="345" baseline="0">
                <a:solidFill>
                  <a:schemeClr val="tx2"/>
                </a:solidFill>
                <a:latin typeface="+mj-lt"/>
                <a:ea typeface="+mj-ea"/>
                <a:cs typeface="+mj-cs"/>
              </a:defRPr>
            </a:lvl1pPr>
          </a:lstStyle>
          <a:p>
            <a:r>
              <a:rPr lang="en-US" sz="4899" cap="none" dirty="0">
                <a:solidFill>
                  <a:schemeClr val="bg1"/>
                </a:solidFill>
                <a:latin typeface="Trebuchet MS" panose="020B0703020202090204" pitchFamily="34" charset="0"/>
              </a:rPr>
              <a:t>Martin Reid</a:t>
            </a:r>
          </a:p>
        </p:txBody>
      </p:sp>
    </p:spTree>
    <p:extLst>
      <p:ext uri="{BB962C8B-B14F-4D97-AF65-F5344CB8AC3E}">
        <p14:creationId xmlns:p14="http://schemas.microsoft.com/office/powerpoint/2010/main" val="297801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78966695-07F6-F945-AFAB-2ED426FEC52D}"/>
              </a:ext>
            </a:extLst>
          </p:cNvPr>
          <p:cNvPicPr>
            <a:picLocks noChangeAspect="1"/>
          </p:cNvPicPr>
          <p:nvPr/>
        </p:nvPicPr>
        <p:blipFill>
          <a:blip r:embed="rId2"/>
          <a:stretch>
            <a:fillRect/>
          </a:stretch>
        </p:blipFill>
        <p:spPr>
          <a:xfrm>
            <a:off x="579649" y="0"/>
            <a:ext cx="11032701" cy="6858000"/>
          </a:xfrm>
          <a:prstGeom prst="rect">
            <a:avLst/>
          </a:prstGeom>
        </p:spPr>
      </p:pic>
      <p:sp>
        <p:nvSpPr>
          <p:cNvPr id="4" name="Rectangle 3">
            <a:extLst>
              <a:ext uri="{FF2B5EF4-FFF2-40B4-BE49-F238E27FC236}">
                <a16:creationId xmlns:a16="http://schemas.microsoft.com/office/drawing/2014/main" id="{8290D372-C87C-FC4F-95E7-D1477DAF3CBE}"/>
              </a:ext>
            </a:extLst>
          </p:cNvPr>
          <p:cNvSpPr/>
          <p:nvPr/>
        </p:nvSpPr>
        <p:spPr>
          <a:xfrm>
            <a:off x="6650742" y="6374538"/>
            <a:ext cx="5349541" cy="408125"/>
          </a:xfrm>
          <a:prstGeom prst="rect">
            <a:avLst/>
          </a:prstGeom>
          <a:solidFill>
            <a:schemeClr val="bg1"/>
          </a:solidFill>
        </p:spPr>
        <p:txBody>
          <a:bodyPr wrap="none">
            <a:spAutoFit/>
          </a:bodyPr>
          <a:lstStyle/>
          <a:p>
            <a:r>
              <a:rPr lang="en-US" dirty="0">
                <a:hlinkClick r:id="rId3"/>
              </a:rPr>
              <a:t>https://students.solent.ac.uk/student-hub</a:t>
            </a:r>
            <a:r>
              <a:rPr lang="en-US" dirty="0"/>
              <a:t> </a:t>
            </a:r>
          </a:p>
        </p:txBody>
      </p:sp>
    </p:spTree>
    <p:extLst>
      <p:ext uri="{BB962C8B-B14F-4D97-AF65-F5344CB8AC3E}">
        <p14:creationId xmlns:p14="http://schemas.microsoft.com/office/powerpoint/2010/main" val="2333056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3634A64-B2C2-C343-9368-4F837C64A023}"/>
              </a:ext>
            </a:extLst>
          </p:cNvPr>
          <p:cNvPicPr>
            <a:picLocks noChangeAspect="1"/>
          </p:cNvPicPr>
          <p:nvPr/>
        </p:nvPicPr>
        <p:blipFill>
          <a:blip r:embed="rId2"/>
          <a:stretch>
            <a:fillRect/>
          </a:stretch>
        </p:blipFill>
        <p:spPr>
          <a:xfrm>
            <a:off x="875817" y="0"/>
            <a:ext cx="10440365" cy="6858000"/>
          </a:xfrm>
          <a:prstGeom prst="rect">
            <a:avLst/>
          </a:prstGeom>
        </p:spPr>
      </p:pic>
      <p:sp>
        <p:nvSpPr>
          <p:cNvPr id="4" name="TextBox 3">
            <a:extLst>
              <a:ext uri="{FF2B5EF4-FFF2-40B4-BE49-F238E27FC236}">
                <a16:creationId xmlns:a16="http://schemas.microsoft.com/office/drawing/2014/main" id="{22C1697D-310B-B24C-BBF9-EFABDC0D284A}"/>
              </a:ext>
            </a:extLst>
          </p:cNvPr>
          <p:cNvSpPr txBox="1"/>
          <p:nvPr/>
        </p:nvSpPr>
        <p:spPr>
          <a:xfrm>
            <a:off x="6620004" y="6415366"/>
            <a:ext cx="5365251" cy="430887"/>
          </a:xfrm>
          <a:prstGeom prst="rect">
            <a:avLst/>
          </a:prstGeom>
          <a:solidFill>
            <a:schemeClr val="bg1"/>
          </a:solidFill>
        </p:spPr>
        <p:txBody>
          <a:bodyPr wrap="none" lIns="0" tIns="0" rIns="0" bIns="0" rtlCol="0">
            <a:spAutoFit/>
          </a:bodyPr>
          <a:lstStyle/>
          <a:p>
            <a:r>
              <a:rPr lang="en-US" sz="1400" dirty="0">
                <a:solidFill>
                  <a:schemeClr val="tx2"/>
                </a:solidFill>
                <a:hlinkClick r:id="rId3"/>
              </a:rPr>
              <a:t>https://students.solent.ac.uk/student-hub/mental-health-support</a:t>
            </a:r>
            <a:endParaRPr lang="en-US" sz="1400" dirty="0">
              <a:solidFill>
                <a:schemeClr val="tx2"/>
              </a:solidFill>
            </a:endParaRPr>
          </a:p>
          <a:p>
            <a:endParaRPr lang="en-US" sz="1400" dirty="0">
              <a:solidFill>
                <a:schemeClr val="tx2"/>
              </a:solidFill>
            </a:endParaRPr>
          </a:p>
        </p:txBody>
      </p:sp>
    </p:spTree>
    <p:extLst>
      <p:ext uri="{BB962C8B-B14F-4D97-AF65-F5344CB8AC3E}">
        <p14:creationId xmlns:p14="http://schemas.microsoft.com/office/powerpoint/2010/main" val="3263707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44964E-1491-9143-B26B-00177EC061A7}"/>
              </a:ext>
            </a:extLst>
          </p:cNvPr>
          <p:cNvSpPr/>
          <p:nvPr/>
        </p:nvSpPr>
        <p:spPr>
          <a:xfrm>
            <a:off x="924448" y="1466524"/>
            <a:ext cx="7777425" cy="4470776"/>
          </a:xfrm>
          <a:prstGeom prst="rect">
            <a:avLst/>
          </a:prstGeom>
        </p:spPr>
        <p:txBody>
          <a:bodyPr wrap="square">
            <a:spAutoFit/>
          </a:bodyPr>
          <a:lstStyle/>
          <a:p>
            <a:r>
              <a:rPr lang="en-GB" sz="2400" dirty="0">
                <a:latin typeface="Trebuchet MS" panose="020B0703020202090204" pitchFamily="34" charset="0"/>
              </a:rPr>
              <a:t>Tripartite review meetings take place regularly throughout the apprenticeship and are usually held every semester.</a:t>
            </a:r>
          </a:p>
          <a:p>
            <a:endParaRPr lang="en-GB" sz="2400" dirty="0">
              <a:solidFill>
                <a:srgbClr val="333333"/>
              </a:solidFill>
              <a:latin typeface="Trebuchet MS" panose="020B0703020202090204" pitchFamily="34" charset="0"/>
            </a:endParaRPr>
          </a:p>
          <a:p>
            <a:r>
              <a:rPr lang="en-GB" sz="2400" dirty="0">
                <a:latin typeface="Trebuchet MS" panose="020B0703020202090204" pitchFamily="34" charset="0"/>
              </a:rPr>
              <a:t>At tripartite review meetings the apprentice, their employer, and an academic formally meet to assess progress and ensure that the apprentice is on track both in terms of their academic programme and their work-based learning. </a:t>
            </a:r>
            <a:br>
              <a:rPr lang="en-GB" sz="2400" dirty="0">
                <a:latin typeface="Trebuchet MS" panose="020B0703020202090204" pitchFamily="34" charset="0"/>
              </a:rPr>
            </a:br>
            <a:br>
              <a:rPr lang="en-GB" sz="2400" dirty="0">
                <a:latin typeface="Trebuchet MS" panose="020B0703020202090204" pitchFamily="34" charset="0"/>
              </a:rPr>
            </a:br>
            <a:r>
              <a:rPr lang="en-GB" sz="2400" b="1" dirty="0">
                <a:latin typeface="Trebuchet MS" panose="020B0703020202090204" pitchFamily="34" charset="0"/>
              </a:rPr>
              <a:t>Your Reviewer doubles up as your personal tutor</a:t>
            </a:r>
          </a:p>
          <a:p>
            <a:endParaRPr lang="en-US" dirty="0"/>
          </a:p>
        </p:txBody>
      </p:sp>
      <p:sp>
        <p:nvSpPr>
          <p:cNvPr id="3" name="TextBox 2">
            <a:extLst>
              <a:ext uri="{FF2B5EF4-FFF2-40B4-BE49-F238E27FC236}">
                <a16:creationId xmlns:a16="http://schemas.microsoft.com/office/drawing/2014/main" id="{0307FADA-25B5-6E47-9136-2BACCEBC2B34}"/>
              </a:ext>
            </a:extLst>
          </p:cNvPr>
          <p:cNvSpPr txBox="1"/>
          <p:nvPr/>
        </p:nvSpPr>
        <p:spPr>
          <a:xfrm>
            <a:off x="1029398" y="390546"/>
            <a:ext cx="6101029" cy="923330"/>
          </a:xfrm>
          <a:prstGeom prst="rect">
            <a:avLst/>
          </a:prstGeom>
          <a:noFill/>
        </p:spPr>
        <p:txBody>
          <a:bodyPr wrap="none" lIns="0" tIns="0" rIns="0" bIns="0" rtlCol="0">
            <a:spAutoFit/>
          </a:bodyPr>
          <a:lstStyle/>
          <a:p>
            <a:r>
              <a:rPr lang="en-US" sz="6000" b="1" dirty="0">
                <a:solidFill>
                  <a:schemeClr val="tx2"/>
                </a:solidFill>
              </a:rPr>
              <a:t>Review meetings</a:t>
            </a:r>
          </a:p>
        </p:txBody>
      </p:sp>
      <p:sp>
        <p:nvSpPr>
          <p:cNvPr id="5" name="Rectangle 4">
            <a:extLst>
              <a:ext uri="{FF2B5EF4-FFF2-40B4-BE49-F238E27FC236}">
                <a16:creationId xmlns:a16="http://schemas.microsoft.com/office/drawing/2014/main" id="{4B0CFEE9-3D68-9946-BE67-7B48D045DCF3}"/>
              </a:ext>
            </a:extLst>
          </p:cNvPr>
          <p:cNvSpPr/>
          <p:nvPr/>
        </p:nvSpPr>
        <p:spPr>
          <a:xfrm>
            <a:off x="5074110" y="6313565"/>
            <a:ext cx="6853590" cy="307777"/>
          </a:xfrm>
          <a:prstGeom prst="rect">
            <a:avLst/>
          </a:prstGeom>
        </p:spPr>
        <p:txBody>
          <a:bodyPr wrap="square">
            <a:spAutoFit/>
          </a:bodyPr>
          <a:lstStyle/>
          <a:p>
            <a:r>
              <a:rPr lang="en-US" sz="1400" dirty="0">
                <a:hlinkClick r:id="rId2"/>
              </a:rPr>
              <a:t>https://learn.solent.ac.uk/course/view.php?id=42080&amp;section=11#tabs-tree-start</a:t>
            </a:r>
            <a:r>
              <a:rPr lang="en-US" sz="1400" dirty="0"/>
              <a:t> </a:t>
            </a:r>
          </a:p>
        </p:txBody>
      </p:sp>
      <p:pic>
        <p:nvPicPr>
          <p:cNvPr id="4" name="Picture Placeholder 19">
            <a:extLst>
              <a:ext uri="{FF2B5EF4-FFF2-40B4-BE49-F238E27FC236}">
                <a16:creationId xmlns:a16="http://schemas.microsoft.com/office/drawing/2014/main" id="{3134D5E2-CAEA-ED55-08F6-8E497FCDD430}"/>
              </a:ext>
            </a:extLst>
          </p:cNvPr>
          <p:cNvPicPr>
            <a:picLocks noChangeAspect="1"/>
          </p:cNvPicPr>
          <p:nvPr/>
        </p:nvPicPr>
        <p:blipFill>
          <a:blip r:embed="rId3">
            <a:extLst>
              <a:ext uri="{28A0092B-C50C-407E-A947-70E740481C1C}">
                <a14:useLocalDpi xmlns:a14="http://schemas.microsoft.com/office/drawing/2010/main" val="0"/>
              </a:ext>
            </a:extLst>
          </a:blip>
          <a:srcRect t="487" b="487"/>
          <a:stretch>
            <a:fillRect/>
          </a:stretch>
        </p:blipFill>
        <p:spPr>
          <a:xfrm>
            <a:off x="9307439" y="3446547"/>
            <a:ext cx="1685459" cy="1669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 person with a beard">
            <a:extLst>
              <a:ext uri="{FF2B5EF4-FFF2-40B4-BE49-F238E27FC236}">
                <a16:creationId xmlns:a16="http://schemas.microsoft.com/office/drawing/2014/main" id="{B69A90CA-D335-D519-F63E-50CFC98E3377}"/>
              </a:ext>
            </a:extLst>
          </p:cNvPr>
          <p:cNvPicPr>
            <a:picLocks noChangeAspect="1"/>
          </p:cNvPicPr>
          <p:nvPr/>
        </p:nvPicPr>
        <p:blipFill>
          <a:blip r:embed="rId4"/>
          <a:stretch>
            <a:fillRect/>
          </a:stretch>
        </p:blipFill>
        <p:spPr>
          <a:xfrm>
            <a:off x="9186822" y="1313876"/>
            <a:ext cx="1685459" cy="16939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20436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0" y="2074783"/>
            <a:ext cx="12192000" cy="1354217"/>
          </a:xfrm>
          <a:prstGeom prst="rect">
            <a:avLst/>
          </a:prstGeom>
          <a:noFill/>
        </p:spPr>
        <p:txBody>
          <a:bodyPr wrap="square" lIns="0" tIns="0" rIns="0" bIns="0" rtlCol="0">
            <a:spAutoFit/>
          </a:bodyPr>
          <a:lstStyle/>
          <a:p>
            <a:pPr algn="ctr"/>
            <a:r>
              <a:rPr lang="en-GB" sz="8800" b="1" dirty="0">
                <a:solidFill>
                  <a:schemeClr val="bg1"/>
                </a:solidFill>
              </a:rPr>
              <a:t>TEACHING DELIVERY</a:t>
            </a:r>
          </a:p>
        </p:txBody>
      </p:sp>
    </p:spTree>
    <p:extLst>
      <p:ext uri="{BB962C8B-B14F-4D97-AF65-F5344CB8AC3E}">
        <p14:creationId xmlns:p14="http://schemas.microsoft.com/office/powerpoint/2010/main" val="149996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140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FE6080-0129-AE47-873E-1220152EA90D}"/>
              </a:ext>
            </a:extLst>
          </p:cNvPr>
          <p:cNvSpPr/>
          <p:nvPr/>
        </p:nvSpPr>
        <p:spPr>
          <a:xfrm>
            <a:off x="592066" y="318854"/>
            <a:ext cx="11007867" cy="646331"/>
          </a:xfrm>
          <a:prstGeom prst="rect">
            <a:avLst/>
          </a:prstGeom>
        </p:spPr>
        <p:txBody>
          <a:bodyPr wrap="square">
            <a:spAutoFit/>
          </a:bodyPr>
          <a:lstStyle/>
          <a:p>
            <a:pPr lvl="0" defTabSz="914400" eaLnBrk="0" fontAlgn="base" hangingPunct="0">
              <a:spcBef>
                <a:spcPct val="0"/>
              </a:spcBef>
              <a:spcAft>
                <a:spcPct val="0"/>
              </a:spcAft>
            </a:pPr>
            <a:r>
              <a:rPr lang="en-US" altLang="en-US" sz="3600" dirty="0">
                <a:solidFill>
                  <a:schemeClr val="bg1"/>
                </a:solidFill>
                <a:latin typeface="Trebuchet MS" panose="020B0703020202090204" pitchFamily="34" charset="0"/>
              </a:rPr>
              <a:t>Digital and Technology Solutions (integrated degree)</a:t>
            </a:r>
          </a:p>
        </p:txBody>
      </p:sp>
      <p:sp>
        <p:nvSpPr>
          <p:cNvPr id="6" name="TextBox 5">
            <a:extLst>
              <a:ext uri="{FF2B5EF4-FFF2-40B4-BE49-F238E27FC236}">
                <a16:creationId xmlns:a16="http://schemas.microsoft.com/office/drawing/2014/main" id="{62B477B9-9700-6440-ADAD-AE7FDF7EB7DD}"/>
              </a:ext>
            </a:extLst>
          </p:cNvPr>
          <p:cNvSpPr txBox="1"/>
          <p:nvPr/>
        </p:nvSpPr>
        <p:spPr>
          <a:xfrm>
            <a:off x="1472938" y="1211647"/>
            <a:ext cx="9246121" cy="4985980"/>
          </a:xfrm>
          <a:prstGeom prst="rect">
            <a:avLst/>
          </a:prstGeom>
          <a:noFill/>
        </p:spPr>
        <p:txBody>
          <a:bodyPr wrap="none" lIns="0" tIns="0" rIns="0" bIns="0" rtlCol="0">
            <a:spAutoFit/>
          </a:bodyPr>
          <a:lstStyle/>
          <a:p>
            <a:r>
              <a:rPr lang="en-US" sz="6000" dirty="0">
                <a:solidFill>
                  <a:schemeClr val="bg1"/>
                </a:solidFill>
              </a:rPr>
              <a:t>36 Months – on-</a:t>
            </a:r>
            <a:r>
              <a:rPr lang="en-US" sz="6000" dirty="0" err="1">
                <a:solidFill>
                  <a:schemeClr val="bg1"/>
                </a:solidFill>
              </a:rPr>
              <a:t>programme</a:t>
            </a:r>
            <a:endParaRPr lang="en-US" sz="6000" dirty="0">
              <a:solidFill>
                <a:schemeClr val="bg1"/>
              </a:solidFill>
            </a:endParaRPr>
          </a:p>
          <a:p>
            <a:pPr algn="ctr"/>
            <a:r>
              <a:rPr lang="en-US" sz="4800" dirty="0">
                <a:solidFill>
                  <a:schemeClr val="bg1"/>
                </a:solidFill>
              </a:rPr>
              <a:t>3 Trimesters per level</a:t>
            </a:r>
            <a:br>
              <a:rPr lang="en-US" sz="4800" dirty="0">
                <a:solidFill>
                  <a:schemeClr val="bg1"/>
                </a:solidFill>
              </a:rPr>
            </a:br>
            <a:r>
              <a:rPr lang="en-US" sz="4800" dirty="0">
                <a:solidFill>
                  <a:schemeClr val="bg1"/>
                </a:solidFill>
              </a:rPr>
              <a:t>Study 2 modules at a time </a:t>
            </a:r>
            <a:br>
              <a:rPr lang="en-US" sz="4800" dirty="0">
                <a:solidFill>
                  <a:schemeClr val="bg1"/>
                </a:solidFill>
              </a:rPr>
            </a:br>
            <a:r>
              <a:rPr lang="en-US" sz="4800" dirty="0">
                <a:solidFill>
                  <a:schemeClr val="bg1"/>
                </a:solidFill>
              </a:rPr>
              <a:t>(except the final 2 trimester)</a:t>
            </a:r>
            <a:br>
              <a:rPr lang="en-US" sz="6000" dirty="0">
                <a:solidFill>
                  <a:schemeClr val="bg1"/>
                </a:solidFill>
              </a:rPr>
            </a:br>
            <a:br>
              <a:rPr lang="en-US" sz="6000" dirty="0">
                <a:solidFill>
                  <a:schemeClr val="bg1"/>
                </a:solidFill>
              </a:rPr>
            </a:br>
            <a:r>
              <a:rPr lang="en-US" sz="6000" dirty="0">
                <a:solidFill>
                  <a:schemeClr val="bg1"/>
                </a:solidFill>
              </a:rPr>
              <a:t>3 Months – Gateway EPA</a:t>
            </a:r>
          </a:p>
        </p:txBody>
      </p:sp>
    </p:spTree>
    <p:extLst>
      <p:ext uri="{BB962C8B-B14F-4D97-AF65-F5344CB8AC3E}">
        <p14:creationId xmlns:p14="http://schemas.microsoft.com/office/powerpoint/2010/main" val="784594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B5CEB9B-0AB8-81C9-3E1C-0B73B9BD9F40}"/>
              </a:ext>
            </a:extLst>
          </p:cNvPr>
          <p:cNvGraphicFramePr>
            <a:graphicFrameLocks noGrp="1"/>
          </p:cNvGraphicFramePr>
          <p:nvPr>
            <p:extLst>
              <p:ext uri="{D42A27DB-BD31-4B8C-83A1-F6EECF244321}">
                <p14:modId xmlns:p14="http://schemas.microsoft.com/office/powerpoint/2010/main" val="3048982217"/>
              </p:ext>
            </p:extLst>
          </p:nvPr>
        </p:nvGraphicFramePr>
        <p:xfrm>
          <a:off x="4511710" y="1199472"/>
          <a:ext cx="3544383" cy="3226204"/>
        </p:xfrm>
        <a:graphic>
          <a:graphicData uri="http://schemas.openxmlformats.org/drawingml/2006/table">
            <a:tbl>
              <a:tblPr/>
              <a:tblGrid>
                <a:gridCol w="3544383">
                  <a:extLst>
                    <a:ext uri="{9D8B030D-6E8A-4147-A177-3AD203B41FA5}">
                      <a16:colId xmlns:a16="http://schemas.microsoft.com/office/drawing/2014/main" val="946221739"/>
                    </a:ext>
                  </a:extLst>
                </a:gridCol>
              </a:tblGrid>
              <a:tr h="271549">
                <a:tc>
                  <a:txBody>
                    <a:bodyPr/>
                    <a:lstStyle/>
                    <a:p>
                      <a:pPr algn="l" fontAlgn="b"/>
                      <a:r>
                        <a:rPr lang="en-GB" sz="1400" b="1" i="0" u="none" strike="noStrike" dirty="0">
                          <a:solidFill>
                            <a:srgbClr val="000000"/>
                          </a:solidFill>
                          <a:effectLst/>
                          <a:latin typeface="Calibri" panose="020F0502020204030204" pitchFamily="34" charset="0"/>
                        </a:rPr>
                        <a:t>Level 5 – Sept - Jan</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8874422"/>
                  </a:ext>
                </a:extLst>
              </a:tr>
              <a:tr h="240735">
                <a:tc>
                  <a:txBody>
                    <a:bodyPr/>
                    <a:lstStyle/>
                    <a:p>
                      <a:pPr algn="l" fontAlgn="b"/>
                      <a:r>
                        <a:rPr lang="en-GB" sz="1400" b="1" i="0" u="none" strike="noStrike">
                          <a:solidFill>
                            <a:srgbClr val="000000"/>
                          </a:solidFill>
                          <a:effectLst/>
                          <a:latin typeface="Calibri" panose="020F0502020204030204" pitchFamily="34" charset="0"/>
                        </a:rPr>
                        <a:t>SEMESTER 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3477159340"/>
                  </a:ext>
                </a:extLst>
              </a:tr>
              <a:tr h="225328">
                <a:tc>
                  <a:txBody>
                    <a:bodyPr/>
                    <a:lstStyle/>
                    <a:p>
                      <a:pPr algn="l" fontAlgn="b"/>
                      <a:r>
                        <a:rPr lang="en-GB" sz="1400" b="0" i="0" u="none" strike="noStrike">
                          <a:solidFill>
                            <a:srgbClr val="000000"/>
                          </a:solidFill>
                          <a:effectLst/>
                          <a:latin typeface="Calibri" panose="020F0502020204030204" pitchFamily="34" charset="0"/>
                        </a:rPr>
                        <a:t>COM519 Advanced Database Systems</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243524864"/>
                  </a:ext>
                </a:extLst>
              </a:tr>
              <a:tr h="225328">
                <a:tc>
                  <a:txBody>
                    <a:bodyPr/>
                    <a:lstStyle/>
                    <a:p>
                      <a:pPr algn="l" fontAlgn="b"/>
                      <a:r>
                        <a:rPr lang="en-GB" sz="1400" b="0" i="0" u="none" strike="noStrike">
                          <a:solidFill>
                            <a:srgbClr val="000000"/>
                          </a:solidFill>
                          <a:effectLst/>
                          <a:latin typeface="Calibri" panose="020F0502020204030204" pitchFamily="34" charset="0"/>
                        </a:rPr>
                        <a:t>COM528 Object Oriented Development</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007050480"/>
                  </a:ext>
                </a:extLst>
              </a:tr>
              <a:tr h="240735">
                <a:tc>
                  <a:txBody>
                    <a:bodyPr/>
                    <a:lstStyle/>
                    <a:p>
                      <a:pPr algn="l" fontAlgn="b"/>
                      <a:endParaRPr lang="en-GB" sz="14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5977596"/>
                  </a:ext>
                </a:extLst>
              </a:tr>
              <a:tr h="240735">
                <a:tc>
                  <a:txBody>
                    <a:bodyPr/>
                    <a:lstStyle/>
                    <a:p>
                      <a:pPr algn="l" fontAlgn="b"/>
                      <a:r>
                        <a:rPr lang="en-GB" sz="1400" b="1" i="0" u="none" strike="noStrike" dirty="0">
                          <a:solidFill>
                            <a:srgbClr val="000000"/>
                          </a:solidFill>
                          <a:effectLst/>
                          <a:latin typeface="Calibri" panose="020F0502020204030204" pitchFamily="34" charset="0"/>
                        </a:rPr>
                        <a:t>SEMESTER 2 – Jan-May</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15128089"/>
                  </a:ext>
                </a:extLst>
              </a:tr>
              <a:tr h="225328">
                <a:tc>
                  <a:txBody>
                    <a:bodyPr/>
                    <a:lstStyle/>
                    <a:p>
                      <a:pPr algn="l" fontAlgn="b"/>
                      <a:r>
                        <a:rPr lang="en-GB" sz="1400" b="1" i="0" u="none" strike="noStrike">
                          <a:solidFill>
                            <a:srgbClr val="000000"/>
                          </a:solidFill>
                          <a:effectLst/>
                          <a:latin typeface="Calibri" panose="020F0502020204030204" pitchFamily="34" charset="0"/>
                        </a:rPr>
                        <a:t>COM526 - Introduction to AI</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79681747"/>
                  </a:ext>
                </a:extLst>
              </a:tr>
              <a:tr h="225328">
                <a:tc>
                  <a:txBody>
                    <a:bodyPr/>
                    <a:lstStyle/>
                    <a:p>
                      <a:pPr algn="l" fontAlgn="b"/>
                      <a:r>
                        <a:rPr lang="en-GB" sz="1400" b="0" i="0" u="none" strike="noStrike" dirty="0">
                          <a:solidFill>
                            <a:srgbClr val="000000"/>
                          </a:solidFill>
                          <a:effectLst/>
                          <a:latin typeface="Calibri" panose="020F0502020204030204" pitchFamily="34" charset="0"/>
                        </a:rPr>
                        <a:t>COM527 Mobile Application Development</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9366617"/>
                  </a:ext>
                </a:extLst>
              </a:tr>
              <a:tr h="225328">
                <a:tc>
                  <a:txBody>
                    <a:bodyPr/>
                    <a:lstStyle/>
                    <a:p>
                      <a:pPr algn="l" fontAlgn="b"/>
                      <a:endParaRPr lang="en-GB" sz="14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8240364"/>
                  </a:ext>
                </a:extLst>
              </a:tr>
              <a:tr h="240735">
                <a:tc>
                  <a:txBody>
                    <a:bodyPr/>
                    <a:lstStyle/>
                    <a:p>
                      <a:pPr algn="l" fontAlgn="b"/>
                      <a:r>
                        <a:rPr lang="en-GB" sz="1400" b="1" i="0" u="none" strike="noStrike" dirty="0">
                          <a:solidFill>
                            <a:srgbClr val="000000"/>
                          </a:solidFill>
                          <a:effectLst/>
                          <a:latin typeface="Calibri" panose="020F0502020204030204" pitchFamily="34" charset="0"/>
                        </a:rPr>
                        <a:t>SEMESTER 3 – May-Sep</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6138188"/>
                  </a:ext>
                </a:extLst>
              </a:tr>
              <a:tr h="225328">
                <a:tc>
                  <a:txBody>
                    <a:bodyPr/>
                    <a:lstStyle/>
                    <a:p>
                      <a:pPr algn="l" fontAlgn="b"/>
                      <a:r>
                        <a:rPr lang="en-GB" sz="1400" b="1" i="0" u="none" strike="noStrike">
                          <a:solidFill>
                            <a:srgbClr val="000000"/>
                          </a:solidFill>
                          <a:effectLst/>
                          <a:latin typeface="Calibri" panose="020F0502020204030204" pitchFamily="34" charset="0"/>
                        </a:rPr>
                        <a:t>COM532 - Work Based IT Project Management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566744065"/>
                  </a:ext>
                </a:extLst>
              </a:tr>
              <a:tr h="225328">
                <a:tc>
                  <a:txBody>
                    <a:bodyPr/>
                    <a:lstStyle/>
                    <a:p>
                      <a:pPr algn="l" fontAlgn="b"/>
                      <a:r>
                        <a:rPr lang="en-GB" sz="1400" b="1" i="0" u="none" strike="noStrike" dirty="0">
                          <a:solidFill>
                            <a:srgbClr val="000000"/>
                          </a:solidFill>
                          <a:effectLst/>
                          <a:latin typeface="Calibri" panose="020F0502020204030204" pitchFamily="34" charset="0"/>
                        </a:rPr>
                        <a:t>COM530 - Work Based Business Organisation</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56158711"/>
                  </a:ext>
                </a:extLst>
              </a:tr>
            </a:tbl>
          </a:graphicData>
        </a:graphic>
      </p:graphicFrame>
      <p:graphicFrame>
        <p:nvGraphicFramePr>
          <p:cNvPr id="6" name="Table 5">
            <a:extLst>
              <a:ext uri="{FF2B5EF4-FFF2-40B4-BE49-F238E27FC236}">
                <a16:creationId xmlns:a16="http://schemas.microsoft.com/office/drawing/2014/main" id="{5A7B8284-61D5-7BC0-E64A-D899A2D5EF56}"/>
              </a:ext>
            </a:extLst>
          </p:cNvPr>
          <p:cNvGraphicFramePr>
            <a:graphicFrameLocks noGrp="1"/>
          </p:cNvGraphicFramePr>
          <p:nvPr>
            <p:extLst>
              <p:ext uri="{D42A27DB-BD31-4B8C-83A1-F6EECF244321}">
                <p14:modId xmlns:p14="http://schemas.microsoft.com/office/powerpoint/2010/main" val="565931184"/>
              </p:ext>
            </p:extLst>
          </p:nvPr>
        </p:nvGraphicFramePr>
        <p:xfrm>
          <a:off x="8281168" y="1199472"/>
          <a:ext cx="3260329" cy="3760470"/>
        </p:xfrm>
        <a:graphic>
          <a:graphicData uri="http://schemas.openxmlformats.org/drawingml/2006/table">
            <a:tbl>
              <a:tblPr/>
              <a:tblGrid>
                <a:gridCol w="3260329">
                  <a:extLst>
                    <a:ext uri="{9D8B030D-6E8A-4147-A177-3AD203B41FA5}">
                      <a16:colId xmlns:a16="http://schemas.microsoft.com/office/drawing/2014/main" val="531750767"/>
                    </a:ext>
                  </a:extLst>
                </a:gridCol>
              </a:tblGrid>
              <a:tr h="238125">
                <a:tc>
                  <a:txBody>
                    <a:bodyPr/>
                    <a:lstStyle/>
                    <a:p>
                      <a:pPr algn="l" fontAlgn="b"/>
                      <a:r>
                        <a:rPr lang="en-GB" sz="1400" b="1" i="0" u="none" strike="noStrike" dirty="0">
                          <a:solidFill>
                            <a:srgbClr val="000000"/>
                          </a:solidFill>
                          <a:effectLst/>
                          <a:latin typeface="Calibri" panose="020F0502020204030204" pitchFamily="34" charset="0"/>
                        </a:rPr>
                        <a:t>Level 6 – Sept - Jan</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3028416"/>
                  </a:ext>
                </a:extLst>
              </a:tr>
              <a:tr h="200025">
                <a:tc>
                  <a:txBody>
                    <a:bodyPr/>
                    <a:lstStyle/>
                    <a:p>
                      <a:pPr algn="l" fontAlgn="b"/>
                      <a:r>
                        <a:rPr lang="en-GB" sz="1400" b="1" i="0" u="none" strike="noStrike">
                          <a:solidFill>
                            <a:srgbClr val="000000"/>
                          </a:solidFill>
                          <a:effectLst/>
                          <a:latin typeface="Calibri" panose="020F0502020204030204" pitchFamily="34" charset="0"/>
                        </a:rPr>
                        <a:t>SEMESTER 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202901145"/>
                  </a:ext>
                </a:extLst>
              </a:tr>
              <a:tr h="190500">
                <a:tc>
                  <a:txBody>
                    <a:bodyPr/>
                    <a:lstStyle/>
                    <a:p>
                      <a:pPr algn="l" fontAlgn="ctr"/>
                      <a:r>
                        <a:rPr lang="en-GB" sz="1400" b="0" i="0" u="none" strike="noStrike">
                          <a:solidFill>
                            <a:srgbClr val="000000"/>
                          </a:solidFill>
                          <a:effectLst/>
                          <a:latin typeface="Calibri" panose="020F0502020204030204" pitchFamily="34" charset="0"/>
                        </a:rPr>
                        <a:t>COM624 - Machine Learning</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90657123"/>
                  </a:ext>
                </a:extLst>
              </a:tr>
              <a:tr h="190500">
                <a:tc>
                  <a:txBody>
                    <a:bodyPr/>
                    <a:lstStyle/>
                    <a:p>
                      <a:pPr algn="l" fontAlgn="b"/>
                      <a:r>
                        <a:rPr lang="en-GB" sz="1400" b="0" i="0" u="none" strike="noStrike">
                          <a:solidFill>
                            <a:srgbClr val="000000"/>
                          </a:solidFill>
                          <a:effectLst/>
                          <a:latin typeface="Calibri" panose="020F0502020204030204" pitchFamily="34" charset="0"/>
                        </a:rPr>
                        <a:t>COM619 DevOps</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50891840"/>
                  </a:ext>
                </a:extLst>
              </a:tr>
              <a:tr h="190500">
                <a:tc>
                  <a:txBody>
                    <a:bodyPr/>
                    <a:lstStyle/>
                    <a:p>
                      <a:pPr algn="l" fontAlgn="b"/>
                      <a:endParaRPr lang="en-GB" sz="14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2557158"/>
                  </a:ext>
                </a:extLst>
              </a:tr>
              <a:tr h="190500">
                <a:tc>
                  <a:txBody>
                    <a:bodyPr/>
                    <a:lstStyle/>
                    <a:p>
                      <a:pPr algn="l" fontAlgn="b"/>
                      <a:r>
                        <a:rPr lang="en-GB" sz="1400" b="1" i="0" u="none" strike="noStrike" dirty="0">
                          <a:solidFill>
                            <a:srgbClr val="000000"/>
                          </a:solidFill>
                          <a:effectLst/>
                          <a:latin typeface="Calibri" panose="020F0502020204030204" pitchFamily="34" charset="0"/>
                        </a:rPr>
                        <a:t>SEMESTER 2 – Jan-May</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01186919"/>
                  </a:ext>
                </a:extLst>
              </a:tr>
              <a:tr h="190500">
                <a:tc>
                  <a:txBody>
                    <a:bodyPr/>
                    <a:lstStyle/>
                    <a:p>
                      <a:pPr algn="l" fontAlgn="b"/>
                      <a:r>
                        <a:rPr lang="en-GB" sz="1400" b="0" i="0" u="none" strike="noStrike">
                          <a:solidFill>
                            <a:srgbClr val="000000"/>
                          </a:solidFill>
                          <a:effectLst/>
                          <a:latin typeface="Calibri" panose="020F0502020204030204" pitchFamily="34" charset="0"/>
                        </a:rPr>
                        <a:t>COM617 Industrial Consulting Project</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672055655"/>
                  </a:ext>
                </a:extLst>
              </a:tr>
              <a:tr h="190500">
                <a:tc>
                  <a:txBody>
                    <a:bodyPr/>
                    <a:lstStyle/>
                    <a:p>
                      <a:pPr algn="l" fontAlgn="b"/>
                      <a:r>
                        <a:rPr lang="en-GB" sz="1400" b="1" i="0" u="none" strike="noStrike">
                          <a:solidFill>
                            <a:srgbClr val="000000"/>
                          </a:solidFill>
                          <a:effectLst/>
                          <a:latin typeface="Calibri" panose="020F0502020204030204" pitchFamily="34" charset="0"/>
                        </a:rPr>
                        <a:t>COM618 - Data Science</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189157888"/>
                  </a:ext>
                </a:extLst>
              </a:tr>
              <a:tr h="190500">
                <a:tc>
                  <a:txBody>
                    <a:bodyPr/>
                    <a:lstStyle/>
                    <a:p>
                      <a:pPr algn="l" fontAlgn="b"/>
                      <a:endParaRPr lang="en-GB" sz="1400" b="1"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2435293"/>
                  </a:ext>
                </a:extLst>
              </a:tr>
              <a:tr h="190500">
                <a:tc>
                  <a:txBody>
                    <a:bodyPr/>
                    <a:lstStyle/>
                    <a:p>
                      <a:pPr algn="l" fontAlgn="b"/>
                      <a:r>
                        <a:rPr lang="en-GB" sz="1400" b="1" i="0" u="none" strike="noStrike" dirty="0">
                          <a:solidFill>
                            <a:srgbClr val="000000"/>
                          </a:solidFill>
                          <a:effectLst/>
                          <a:latin typeface="Calibri" panose="020F0502020204030204" pitchFamily="34" charset="0"/>
                        </a:rPr>
                        <a:t>SEMESTER 3 – May-Sep</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08921176"/>
                  </a:ext>
                </a:extLst>
              </a:tr>
              <a:tr h="190500">
                <a:tc>
                  <a:txBody>
                    <a:bodyPr/>
                    <a:lstStyle/>
                    <a:p>
                      <a:pPr algn="l" fontAlgn="b"/>
                      <a:r>
                        <a:rPr lang="pt-BR" sz="1400" b="1" i="0" u="none" strike="noStrike" dirty="0">
                          <a:solidFill>
                            <a:srgbClr val="000000"/>
                          </a:solidFill>
                          <a:effectLst/>
                          <a:latin typeface="Calibri" panose="020F0502020204030204" pitchFamily="34" charset="0"/>
                        </a:rPr>
                        <a:t>COM628 - Gateway (Zero Credit EPA Prep)</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55101663"/>
                  </a:ext>
                </a:extLst>
              </a:tr>
              <a:tr h="190500">
                <a:tc>
                  <a:txBody>
                    <a:bodyPr/>
                    <a:lstStyle/>
                    <a:p>
                      <a:pPr algn="l" fontAlgn="b"/>
                      <a:endParaRPr lang="en-GB" sz="14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860532541"/>
                  </a:ext>
                </a:extLst>
              </a:tr>
              <a:tr h="190500">
                <a:tc>
                  <a:txBody>
                    <a:bodyPr/>
                    <a:lstStyle/>
                    <a:p>
                      <a:pPr algn="l" fontAlgn="b"/>
                      <a:r>
                        <a:rPr lang="en-GB" sz="1400" b="1" i="0" u="none" strike="noStrike">
                          <a:solidFill>
                            <a:srgbClr val="000000"/>
                          </a:solidFill>
                          <a:effectLst/>
                          <a:latin typeface="Calibri" panose="020F0502020204030204" pitchFamily="34" charset="0"/>
                        </a:rPr>
                        <a:t>Oct- Jan</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424456972"/>
                  </a:ext>
                </a:extLst>
              </a:tr>
              <a:tr h="190500">
                <a:tc>
                  <a:txBody>
                    <a:bodyPr/>
                    <a:lstStyle/>
                    <a:p>
                      <a:pPr algn="l" fontAlgn="b"/>
                      <a:r>
                        <a:rPr lang="en-GB" sz="1400" b="1" i="0" u="none" strike="noStrike" dirty="0">
                          <a:solidFill>
                            <a:srgbClr val="000000"/>
                          </a:solidFill>
                          <a:effectLst/>
                          <a:latin typeface="Calibri" panose="020F0502020204030204" pitchFamily="34" charset="0"/>
                        </a:rPr>
                        <a:t>COM627 EPA (40 Credits)</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619173846"/>
                  </a:ext>
                </a:extLst>
              </a:tr>
            </a:tbl>
          </a:graphicData>
        </a:graphic>
      </p:graphicFrame>
      <p:graphicFrame>
        <p:nvGraphicFramePr>
          <p:cNvPr id="7" name="Table 6">
            <a:extLst>
              <a:ext uri="{FF2B5EF4-FFF2-40B4-BE49-F238E27FC236}">
                <a16:creationId xmlns:a16="http://schemas.microsoft.com/office/drawing/2014/main" id="{13672E92-6E22-9988-F1C8-5C45C2CB4955}"/>
              </a:ext>
            </a:extLst>
          </p:cNvPr>
          <p:cNvGraphicFramePr>
            <a:graphicFrameLocks noGrp="1"/>
          </p:cNvGraphicFramePr>
          <p:nvPr>
            <p:extLst>
              <p:ext uri="{D42A27DB-BD31-4B8C-83A1-F6EECF244321}">
                <p14:modId xmlns:p14="http://schemas.microsoft.com/office/powerpoint/2010/main" val="2766030826"/>
              </p:ext>
            </p:extLst>
          </p:nvPr>
        </p:nvGraphicFramePr>
        <p:xfrm>
          <a:off x="946575" y="1189424"/>
          <a:ext cx="3340060" cy="3863340"/>
        </p:xfrm>
        <a:graphic>
          <a:graphicData uri="http://schemas.openxmlformats.org/drawingml/2006/table">
            <a:tbl>
              <a:tblPr/>
              <a:tblGrid>
                <a:gridCol w="3340060">
                  <a:extLst>
                    <a:ext uri="{9D8B030D-6E8A-4147-A177-3AD203B41FA5}">
                      <a16:colId xmlns:a16="http://schemas.microsoft.com/office/drawing/2014/main" val="318787454"/>
                    </a:ext>
                  </a:extLst>
                </a:gridCol>
              </a:tblGrid>
              <a:tr h="238125">
                <a:tc>
                  <a:txBody>
                    <a:bodyPr/>
                    <a:lstStyle/>
                    <a:p>
                      <a:pPr algn="l" fontAlgn="b"/>
                      <a:r>
                        <a:rPr lang="en-GB" sz="1400" b="1" i="0" u="none" strike="noStrike">
                          <a:solidFill>
                            <a:srgbClr val="000000"/>
                          </a:solidFill>
                          <a:effectLst/>
                          <a:latin typeface="Calibri" panose="020F0502020204030204" pitchFamily="34" charset="0"/>
                        </a:rPr>
                        <a:t>Level 4</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9175413"/>
                  </a:ext>
                </a:extLst>
              </a:tr>
              <a:tr h="200025">
                <a:tc>
                  <a:txBody>
                    <a:bodyPr/>
                    <a:lstStyle/>
                    <a:p>
                      <a:pPr algn="l" fontAlgn="b"/>
                      <a:r>
                        <a:rPr lang="en-GB" sz="1400" b="1" i="0" u="none" strike="noStrike" dirty="0">
                          <a:solidFill>
                            <a:srgbClr val="000000"/>
                          </a:solidFill>
                          <a:effectLst/>
                          <a:latin typeface="Calibri" panose="020F0502020204030204" pitchFamily="34" charset="0"/>
                        </a:rPr>
                        <a:t>SEMESTER 1 – Sept - Jan</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466956950"/>
                  </a:ext>
                </a:extLst>
              </a:tr>
              <a:tr h="200025">
                <a:tc>
                  <a:txBody>
                    <a:bodyPr/>
                    <a:lstStyle/>
                    <a:p>
                      <a:pPr algn="l" fontAlgn="b"/>
                      <a:r>
                        <a:rPr lang="en-GB" sz="1400" b="0" i="0" u="none" strike="noStrike">
                          <a:solidFill>
                            <a:srgbClr val="000000"/>
                          </a:solidFill>
                          <a:effectLst/>
                          <a:latin typeface="Calibri" panose="020F0502020204030204" pitchFamily="34" charset="0"/>
                        </a:rPr>
                        <a:t>COM411 Problem Solving Through Programming</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155129728"/>
                  </a:ext>
                </a:extLst>
              </a:tr>
              <a:tr h="200025">
                <a:tc>
                  <a:txBody>
                    <a:bodyPr/>
                    <a:lstStyle/>
                    <a:p>
                      <a:pPr algn="l" fontAlgn="b"/>
                      <a:r>
                        <a:rPr lang="en-GB" sz="1400" b="0" i="0" u="none" strike="noStrike">
                          <a:solidFill>
                            <a:srgbClr val="000000"/>
                          </a:solidFill>
                          <a:effectLst/>
                          <a:latin typeface="Calibri" panose="020F0502020204030204" pitchFamily="34" charset="0"/>
                        </a:rPr>
                        <a:t>COM412 Intro to Networks and Security</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791958451"/>
                  </a:ext>
                </a:extLst>
              </a:tr>
              <a:tr h="190500">
                <a:tc>
                  <a:txBody>
                    <a:bodyPr/>
                    <a:lstStyle/>
                    <a:p>
                      <a:pPr algn="l" fontAlgn="b"/>
                      <a:endParaRPr lang="en-GB" sz="14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5912943"/>
                  </a:ext>
                </a:extLst>
              </a:tr>
              <a:tr h="228600">
                <a:tc>
                  <a:txBody>
                    <a:bodyPr/>
                    <a:lstStyle/>
                    <a:p>
                      <a:pPr algn="l" fontAlgn="b"/>
                      <a:r>
                        <a:rPr lang="en-GB" sz="1400" b="1" i="0" u="none" strike="noStrike" dirty="0">
                          <a:solidFill>
                            <a:srgbClr val="000000"/>
                          </a:solidFill>
                          <a:effectLst/>
                          <a:latin typeface="Calibri" panose="020F0502020204030204" pitchFamily="34" charset="0"/>
                        </a:rPr>
                        <a:t>SEMESTER 2 – Jan-May</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37064788"/>
                  </a:ext>
                </a:extLst>
              </a:tr>
              <a:tr h="200025">
                <a:tc>
                  <a:txBody>
                    <a:bodyPr/>
                    <a:lstStyle/>
                    <a:p>
                      <a:pPr algn="l" fontAlgn="b"/>
                      <a:r>
                        <a:rPr lang="en-GB" sz="1400" b="0" i="0" u="none" strike="noStrike">
                          <a:solidFill>
                            <a:srgbClr val="000000"/>
                          </a:solidFill>
                          <a:effectLst/>
                          <a:latin typeface="Calibri" panose="020F0502020204030204" pitchFamily="34" charset="0"/>
                        </a:rPr>
                        <a:t>COM417 Introduction to Databases</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66970093"/>
                  </a:ext>
                </a:extLst>
              </a:tr>
              <a:tr h="200025">
                <a:tc>
                  <a:txBody>
                    <a:bodyPr/>
                    <a:lstStyle/>
                    <a:p>
                      <a:pPr algn="l" fontAlgn="b"/>
                      <a:r>
                        <a:rPr lang="en-GB" sz="1400" b="0" i="0" u="none" strike="noStrike" dirty="0">
                          <a:solidFill>
                            <a:srgbClr val="000000"/>
                          </a:solidFill>
                          <a:effectLst/>
                          <a:latin typeface="Calibri" panose="020F0502020204030204" pitchFamily="34" charset="0"/>
                        </a:rPr>
                        <a:t>COM422 Software Testing and Reliability Engineering </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38009980"/>
                  </a:ext>
                </a:extLst>
              </a:tr>
              <a:tr h="200025">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1726757"/>
                  </a:ext>
                </a:extLst>
              </a:tr>
              <a:tr h="190500">
                <a:tc>
                  <a:txBody>
                    <a:bodyPr/>
                    <a:lstStyle/>
                    <a:p>
                      <a:pPr algn="l" fontAlgn="b"/>
                      <a:r>
                        <a:rPr lang="en-GB" sz="1400" b="1" i="0" u="none" strike="noStrike" dirty="0">
                          <a:solidFill>
                            <a:srgbClr val="000000"/>
                          </a:solidFill>
                          <a:effectLst/>
                          <a:latin typeface="Calibri" panose="020F0502020204030204" pitchFamily="34" charset="0"/>
                        </a:rPr>
                        <a:t>SEMESTER 3 – May-Sep</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74447787"/>
                  </a:ext>
                </a:extLst>
              </a:tr>
              <a:tr h="238125">
                <a:tc>
                  <a:txBody>
                    <a:bodyPr/>
                    <a:lstStyle/>
                    <a:p>
                      <a:pPr algn="l" fontAlgn="b"/>
                      <a:r>
                        <a:rPr lang="en-GB" sz="1400" b="1" i="0" u="none" strike="noStrike">
                          <a:solidFill>
                            <a:srgbClr val="000000"/>
                          </a:solidFill>
                          <a:effectLst/>
                          <a:latin typeface="Calibri" panose="020F0502020204030204" pitchFamily="34" charset="0"/>
                        </a:rPr>
                        <a:t>COM423 - Systems Analysis &amp; Design</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712229195"/>
                  </a:ext>
                </a:extLst>
              </a:tr>
              <a:tr h="238125">
                <a:tc>
                  <a:txBody>
                    <a:bodyPr/>
                    <a:lstStyle/>
                    <a:p>
                      <a:pPr algn="l" fontAlgn="b"/>
                      <a:r>
                        <a:rPr lang="en-GB" sz="1400" b="1" i="0" u="none" strike="noStrike" dirty="0">
                          <a:solidFill>
                            <a:srgbClr val="000000"/>
                          </a:solidFill>
                          <a:effectLst/>
                          <a:latin typeface="Calibri" panose="020F0502020204030204" pitchFamily="34" charset="0"/>
                        </a:rPr>
                        <a:t>COM421 - Data Structures, Algorithms &amp; Maths</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91177045"/>
                  </a:ext>
                </a:extLst>
              </a:tr>
            </a:tbl>
          </a:graphicData>
        </a:graphic>
      </p:graphicFrame>
      <p:sp>
        <p:nvSpPr>
          <p:cNvPr id="8" name="TextBox 7">
            <a:extLst>
              <a:ext uri="{FF2B5EF4-FFF2-40B4-BE49-F238E27FC236}">
                <a16:creationId xmlns:a16="http://schemas.microsoft.com/office/drawing/2014/main" id="{7BC27BFA-97EE-4473-9EF6-92605AC07D5A}"/>
              </a:ext>
            </a:extLst>
          </p:cNvPr>
          <p:cNvSpPr txBox="1"/>
          <p:nvPr/>
        </p:nvSpPr>
        <p:spPr>
          <a:xfrm>
            <a:off x="946575" y="450760"/>
            <a:ext cx="10594922" cy="738664"/>
          </a:xfrm>
          <a:prstGeom prst="rect">
            <a:avLst/>
          </a:prstGeom>
          <a:noFill/>
          <a:ln w="6350">
            <a:solidFill>
              <a:schemeClr val="tx1"/>
            </a:solidFill>
          </a:ln>
        </p:spPr>
        <p:txBody>
          <a:bodyPr wrap="square" lIns="0" tIns="0" rIns="0" bIns="0" rtlCol="0">
            <a:spAutoFit/>
          </a:bodyPr>
          <a:lstStyle/>
          <a:p>
            <a:r>
              <a:rPr lang="en-GB" sz="2400" dirty="0">
                <a:solidFill>
                  <a:schemeClr val="tx2"/>
                </a:solidFill>
              </a:rPr>
              <a:t>DATS - Software Engineering Pathway</a:t>
            </a:r>
            <a:br>
              <a:rPr lang="en-GB" sz="2400" dirty="0">
                <a:solidFill>
                  <a:schemeClr val="tx2"/>
                </a:solidFill>
              </a:rPr>
            </a:br>
            <a:endParaRPr lang="en-GB" sz="2400" dirty="0">
              <a:solidFill>
                <a:schemeClr val="tx2"/>
              </a:solidFill>
            </a:endParaRPr>
          </a:p>
        </p:txBody>
      </p:sp>
    </p:spTree>
    <p:extLst>
      <p:ext uri="{BB962C8B-B14F-4D97-AF65-F5344CB8AC3E}">
        <p14:creationId xmlns:p14="http://schemas.microsoft.com/office/powerpoint/2010/main" val="166625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wall, indoor, person&#10;&#10;Description automatically generated">
            <a:extLst>
              <a:ext uri="{FF2B5EF4-FFF2-40B4-BE49-F238E27FC236}">
                <a16:creationId xmlns:a16="http://schemas.microsoft.com/office/drawing/2014/main" id="{7CF1B88E-1672-1A9E-9054-1B05164A60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66BCAB45-69D9-91E5-3E43-ED203FAA30E9}"/>
              </a:ext>
            </a:extLst>
          </p:cNvPr>
          <p:cNvSpPr txBox="1"/>
          <p:nvPr/>
        </p:nvSpPr>
        <p:spPr>
          <a:xfrm>
            <a:off x="6457332" y="1042389"/>
            <a:ext cx="5675086" cy="2400657"/>
          </a:xfrm>
          <a:prstGeom prst="rect">
            <a:avLst/>
          </a:prstGeom>
          <a:noFill/>
        </p:spPr>
        <p:txBody>
          <a:bodyPr wrap="square" lIns="0" tIns="0" rIns="0" bIns="0" rtlCol="0">
            <a:spAutoFit/>
          </a:bodyPr>
          <a:lstStyle/>
          <a:p>
            <a:r>
              <a:rPr lang="en-US" sz="3600" dirty="0">
                <a:solidFill>
                  <a:schemeClr val="tx2"/>
                </a:solidFill>
              </a:rPr>
              <a:t>FACE-TO-FACE Campus Teaching Delivery</a:t>
            </a:r>
          </a:p>
          <a:p>
            <a:endParaRPr lang="en-US" sz="3600" dirty="0">
              <a:solidFill>
                <a:schemeClr val="tx2"/>
              </a:solidFill>
            </a:endParaRPr>
          </a:p>
          <a:p>
            <a:r>
              <a:rPr lang="en-US" sz="2400" dirty="0">
                <a:solidFill>
                  <a:schemeClr val="tx2"/>
                </a:solidFill>
              </a:rPr>
              <a:t>Opportunity for Hybrid learning</a:t>
            </a:r>
            <a:br>
              <a:rPr lang="en-US" sz="2400" dirty="0">
                <a:solidFill>
                  <a:schemeClr val="tx2"/>
                </a:solidFill>
              </a:rPr>
            </a:br>
            <a:r>
              <a:rPr lang="en-US" sz="2400" dirty="0">
                <a:solidFill>
                  <a:schemeClr val="tx2"/>
                </a:solidFill>
              </a:rPr>
              <a:t>on Summer modules (May-Sept)</a:t>
            </a:r>
          </a:p>
        </p:txBody>
      </p:sp>
    </p:spTree>
    <p:extLst>
      <p:ext uri="{BB962C8B-B14F-4D97-AF65-F5344CB8AC3E}">
        <p14:creationId xmlns:p14="http://schemas.microsoft.com/office/powerpoint/2010/main" val="1580234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2B1871"/>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0A57FE1-A343-90FB-5439-B38C4B08748F}"/>
              </a:ext>
            </a:extLst>
          </p:cNvPr>
          <p:cNvSpPr>
            <a:spLocks noChangeArrowheads="1"/>
          </p:cNvSpPr>
          <p:nvPr/>
        </p:nvSpPr>
        <p:spPr bwMode="auto">
          <a:xfrm>
            <a:off x="726909" y="1354186"/>
            <a:ext cx="11039631" cy="193899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chemeClr val="bg1"/>
                </a:solidFill>
                <a:latin typeface="system-ui"/>
              </a:rPr>
              <a:t>A</a:t>
            </a:r>
            <a:r>
              <a:rPr kumimoji="0" lang="en-US" altLang="en-US" sz="2400" b="0" i="0" u="none" strike="noStrike" cap="none" normalizeH="0" baseline="0" dirty="0">
                <a:ln>
                  <a:noFill/>
                </a:ln>
                <a:solidFill>
                  <a:schemeClr val="bg1"/>
                </a:solidFill>
                <a:effectLst/>
                <a:latin typeface="system-ui"/>
              </a:rPr>
              <a:t>s a default we aim to have 1st years on Tuesdays, 2nd year on Wednesdays and Thursdays for 3rd years, </a:t>
            </a:r>
            <a:r>
              <a:rPr kumimoji="0" lang="en-US" altLang="en-US" sz="2400" b="1" i="0" u="none" strike="noStrike" cap="none" normalizeH="0" baseline="0" dirty="0">
                <a:ln>
                  <a:noFill/>
                </a:ln>
                <a:solidFill>
                  <a:schemeClr val="bg1"/>
                </a:solidFill>
                <a:effectLst/>
                <a:latin typeface="system-ui"/>
              </a:rPr>
              <a:t>but due demand on resources this is not always possible, but we will confirm study days in advance of you starting the course or progressing to the next level/year.</a:t>
            </a:r>
            <a:endParaRPr kumimoji="0" lang="en-US" altLang="en-US" sz="24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57A202BC-4868-A6B0-2DAD-004CF98CE621}"/>
              </a:ext>
            </a:extLst>
          </p:cNvPr>
          <p:cNvGraphicFramePr>
            <a:graphicFrameLocks noGrp="1"/>
          </p:cNvGraphicFramePr>
          <p:nvPr/>
        </p:nvGraphicFramePr>
        <p:xfrm>
          <a:off x="2675652" y="3564823"/>
          <a:ext cx="7142144" cy="1828800"/>
        </p:xfrm>
        <a:graphic>
          <a:graphicData uri="http://schemas.openxmlformats.org/drawingml/2006/table">
            <a:tbl>
              <a:tblPr firstRow="1" bandRow="1">
                <a:tableStyleId>{5C22544A-7EE6-4342-B048-85BDC9FD1C3A}</a:tableStyleId>
              </a:tblPr>
              <a:tblGrid>
                <a:gridCol w="3571072">
                  <a:extLst>
                    <a:ext uri="{9D8B030D-6E8A-4147-A177-3AD203B41FA5}">
                      <a16:colId xmlns:a16="http://schemas.microsoft.com/office/drawing/2014/main" val="1854974723"/>
                    </a:ext>
                  </a:extLst>
                </a:gridCol>
                <a:gridCol w="3571072">
                  <a:extLst>
                    <a:ext uri="{9D8B030D-6E8A-4147-A177-3AD203B41FA5}">
                      <a16:colId xmlns:a16="http://schemas.microsoft.com/office/drawing/2014/main" val="1708749187"/>
                    </a:ext>
                  </a:extLst>
                </a:gridCol>
              </a:tblGrid>
              <a:tr h="370840">
                <a:tc>
                  <a:txBody>
                    <a:bodyPr/>
                    <a:lstStyle/>
                    <a:p>
                      <a:pPr marL="0" marR="0" lvl="0" indent="0" algn="ctr" defTabSz="685809" rtl="0" eaLnBrk="1" fontAlgn="auto" latinLnBrk="0" hangingPunct="1">
                        <a:lnSpc>
                          <a:spcPct val="100000"/>
                        </a:lnSpc>
                        <a:spcBef>
                          <a:spcPts val="0"/>
                        </a:spcBef>
                        <a:spcAft>
                          <a:spcPts val="0"/>
                        </a:spcAft>
                        <a:buClrTx/>
                        <a:buSzTx/>
                        <a:buFontTx/>
                        <a:buNone/>
                        <a:tabLst/>
                        <a:defRPr/>
                      </a:pPr>
                      <a:r>
                        <a:rPr lang="en-GB" sz="2400" dirty="0">
                          <a:effectLst/>
                        </a:rPr>
                        <a:t>Study Day</a:t>
                      </a:r>
                    </a:p>
                  </a:txBody>
                  <a:tcPr/>
                </a:tc>
                <a:tc>
                  <a:txBody>
                    <a:bodyPr/>
                    <a:lstStyle/>
                    <a:p>
                      <a:pPr marL="0" marR="0" lvl="0" indent="0" algn="ctr" defTabSz="685809" rtl="0" eaLnBrk="1" fontAlgn="auto" latinLnBrk="0" hangingPunct="1">
                        <a:lnSpc>
                          <a:spcPct val="100000"/>
                        </a:lnSpc>
                        <a:spcBef>
                          <a:spcPts val="0"/>
                        </a:spcBef>
                        <a:spcAft>
                          <a:spcPts val="0"/>
                        </a:spcAft>
                        <a:buClrTx/>
                        <a:buSzTx/>
                        <a:buFontTx/>
                        <a:buNone/>
                        <a:tabLst/>
                        <a:defRPr/>
                      </a:pPr>
                      <a:r>
                        <a:rPr lang="en-GB" sz="2400" dirty="0">
                          <a:effectLst/>
                        </a:rPr>
                        <a:t>Year (Level)</a:t>
                      </a:r>
                    </a:p>
                  </a:txBody>
                  <a:tcPr/>
                </a:tc>
                <a:extLst>
                  <a:ext uri="{0D108BD9-81ED-4DB2-BD59-A6C34878D82A}">
                    <a16:rowId xmlns:a16="http://schemas.microsoft.com/office/drawing/2014/main" val="3238061475"/>
                  </a:ext>
                </a:extLst>
              </a:tr>
              <a:tr h="370840">
                <a:tc>
                  <a:txBody>
                    <a:bodyPr/>
                    <a:lstStyle/>
                    <a:p>
                      <a:pPr marL="0" marR="0" lvl="0" indent="0" algn="ctr" defTabSz="685809" rtl="0" eaLnBrk="1" fontAlgn="auto" latinLnBrk="0" hangingPunct="1">
                        <a:lnSpc>
                          <a:spcPct val="100000"/>
                        </a:lnSpc>
                        <a:spcBef>
                          <a:spcPts val="0"/>
                        </a:spcBef>
                        <a:spcAft>
                          <a:spcPts val="0"/>
                        </a:spcAft>
                        <a:buClrTx/>
                        <a:buSzTx/>
                        <a:buFontTx/>
                        <a:buNone/>
                        <a:tabLst/>
                        <a:defRPr/>
                      </a:pPr>
                      <a:r>
                        <a:rPr lang="en-GB" sz="2400" dirty="0">
                          <a:effectLst/>
                        </a:rPr>
                        <a:t>Tuesday</a:t>
                      </a:r>
                    </a:p>
                  </a:txBody>
                  <a:tcPr/>
                </a:tc>
                <a:tc>
                  <a:txBody>
                    <a:bodyPr/>
                    <a:lstStyle/>
                    <a:p>
                      <a:pPr marL="0" marR="0" lvl="0" indent="0" algn="ctr" defTabSz="685809" rtl="0" eaLnBrk="1" fontAlgn="auto" latinLnBrk="0" hangingPunct="1">
                        <a:lnSpc>
                          <a:spcPct val="100000"/>
                        </a:lnSpc>
                        <a:spcBef>
                          <a:spcPts val="0"/>
                        </a:spcBef>
                        <a:spcAft>
                          <a:spcPts val="0"/>
                        </a:spcAft>
                        <a:buClrTx/>
                        <a:buSzTx/>
                        <a:buFontTx/>
                        <a:buNone/>
                        <a:tabLst/>
                        <a:defRPr/>
                      </a:pPr>
                      <a:r>
                        <a:rPr lang="en-GB" sz="2400" dirty="0">
                          <a:effectLst/>
                        </a:rPr>
                        <a:t>1st Yr (L4)</a:t>
                      </a:r>
                    </a:p>
                  </a:txBody>
                  <a:tcPr/>
                </a:tc>
                <a:extLst>
                  <a:ext uri="{0D108BD9-81ED-4DB2-BD59-A6C34878D82A}">
                    <a16:rowId xmlns:a16="http://schemas.microsoft.com/office/drawing/2014/main" val="181717571"/>
                  </a:ext>
                </a:extLst>
              </a:tr>
              <a:tr h="370840">
                <a:tc>
                  <a:txBody>
                    <a:bodyPr/>
                    <a:lstStyle/>
                    <a:p>
                      <a:pPr marL="0" marR="0" lvl="0" indent="0" algn="ctr" defTabSz="685809" rtl="0" eaLnBrk="1" fontAlgn="auto" latinLnBrk="0" hangingPunct="1">
                        <a:lnSpc>
                          <a:spcPct val="100000"/>
                        </a:lnSpc>
                        <a:spcBef>
                          <a:spcPts val="0"/>
                        </a:spcBef>
                        <a:spcAft>
                          <a:spcPts val="0"/>
                        </a:spcAft>
                        <a:buClrTx/>
                        <a:buSzTx/>
                        <a:buFontTx/>
                        <a:buNone/>
                        <a:tabLst/>
                        <a:defRPr/>
                      </a:pPr>
                      <a:r>
                        <a:rPr lang="en-GB" sz="2400" dirty="0">
                          <a:effectLst/>
                        </a:rPr>
                        <a:t>Wednesday</a:t>
                      </a:r>
                    </a:p>
                  </a:txBody>
                  <a:tcPr/>
                </a:tc>
                <a:tc>
                  <a:txBody>
                    <a:bodyPr/>
                    <a:lstStyle/>
                    <a:p>
                      <a:pPr marL="0" marR="0" lvl="0" indent="0" algn="ctr" defTabSz="685809" rtl="0" eaLnBrk="1" fontAlgn="auto" latinLnBrk="0" hangingPunct="1">
                        <a:lnSpc>
                          <a:spcPct val="100000"/>
                        </a:lnSpc>
                        <a:spcBef>
                          <a:spcPts val="0"/>
                        </a:spcBef>
                        <a:spcAft>
                          <a:spcPts val="0"/>
                        </a:spcAft>
                        <a:buClrTx/>
                        <a:buSzTx/>
                        <a:buFontTx/>
                        <a:buNone/>
                        <a:tabLst/>
                        <a:defRPr/>
                      </a:pPr>
                      <a:r>
                        <a:rPr lang="en-GB" sz="2400" dirty="0">
                          <a:effectLst/>
                        </a:rPr>
                        <a:t>2nd Yr (L5)</a:t>
                      </a:r>
                    </a:p>
                  </a:txBody>
                  <a:tcPr/>
                </a:tc>
                <a:extLst>
                  <a:ext uri="{0D108BD9-81ED-4DB2-BD59-A6C34878D82A}">
                    <a16:rowId xmlns:a16="http://schemas.microsoft.com/office/drawing/2014/main" val="2022863010"/>
                  </a:ext>
                </a:extLst>
              </a:tr>
              <a:tr h="370840">
                <a:tc>
                  <a:txBody>
                    <a:bodyPr/>
                    <a:lstStyle/>
                    <a:p>
                      <a:pPr marL="0" marR="0" lvl="0" indent="0" algn="ctr" defTabSz="685809" rtl="0" eaLnBrk="1" fontAlgn="auto" latinLnBrk="0" hangingPunct="1">
                        <a:lnSpc>
                          <a:spcPct val="100000"/>
                        </a:lnSpc>
                        <a:spcBef>
                          <a:spcPts val="0"/>
                        </a:spcBef>
                        <a:spcAft>
                          <a:spcPts val="0"/>
                        </a:spcAft>
                        <a:buClrTx/>
                        <a:buSzTx/>
                        <a:buFontTx/>
                        <a:buNone/>
                        <a:tabLst/>
                        <a:defRPr/>
                      </a:pPr>
                      <a:r>
                        <a:rPr lang="en-GB" sz="2400" dirty="0">
                          <a:effectLst/>
                        </a:rPr>
                        <a:t>Thursday</a:t>
                      </a:r>
                    </a:p>
                  </a:txBody>
                  <a:tcPr/>
                </a:tc>
                <a:tc>
                  <a:txBody>
                    <a:bodyPr/>
                    <a:lstStyle/>
                    <a:p>
                      <a:pPr marL="0" marR="0" lvl="0" indent="0" algn="ctr" defTabSz="685809" rtl="0" eaLnBrk="1" fontAlgn="auto" latinLnBrk="0" hangingPunct="1">
                        <a:lnSpc>
                          <a:spcPct val="100000"/>
                        </a:lnSpc>
                        <a:spcBef>
                          <a:spcPts val="0"/>
                        </a:spcBef>
                        <a:spcAft>
                          <a:spcPts val="0"/>
                        </a:spcAft>
                        <a:buClrTx/>
                        <a:buSzTx/>
                        <a:buFontTx/>
                        <a:buNone/>
                        <a:tabLst/>
                        <a:defRPr/>
                      </a:pPr>
                      <a:r>
                        <a:rPr lang="en-GB" sz="2400" dirty="0">
                          <a:effectLst/>
                        </a:rPr>
                        <a:t>3rd Yr (L6)</a:t>
                      </a:r>
                    </a:p>
                  </a:txBody>
                  <a:tcPr/>
                </a:tc>
                <a:extLst>
                  <a:ext uri="{0D108BD9-81ED-4DB2-BD59-A6C34878D82A}">
                    <a16:rowId xmlns:a16="http://schemas.microsoft.com/office/drawing/2014/main" val="178766441"/>
                  </a:ext>
                </a:extLst>
              </a:tr>
            </a:tbl>
          </a:graphicData>
        </a:graphic>
      </p:graphicFrame>
      <p:sp>
        <p:nvSpPr>
          <p:cNvPr id="5" name="TextBox 4">
            <a:extLst>
              <a:ext uri="{FF2B5EF4-FFF2-40B4-BE49-F238E27FC236}">
                <a16:creationId xmlns:a16="http://schemas.microsoft.com/office/drawing/2014/main" id="{8BB4F659-B292-B595-551A-39721A702869}"/>
              </a:ext>
            </a:extLst>
          </p:cNvPr>
          <p:cNvSpPr txBox="1"/>
          <p:nvPr/>
        </p:nvSpPr>
        <p:spPr>
          <a:xfrm>
            <a:off x="726909" y="466989"/>
            <a:ext cx="8380325" cy="677108"/>
          </a:xfrm>
          <a:prstGeom prst="rect">
            <a:avLst/>
          </a:prstGeom>
          <a:noFill/>
        </p:spPr>
        <p:txBody>
          <a:bodyPr wrap="square" lIns="0" tIns="0" rIns="0" bIns="0" rtlCol="0">
            <a:spAutoFit/>
          </a:bodyPr>
          <a:lstStyle/>
          <a:p>
            <a:r>
              <a:rPr lang="en-GB" sz="4400" b="1" dirty="0">
                <a:solidFill>
                  <a:schemeClr val="bg1"/>
                </a:solidFill>
              </a:rPr>
              <a:t>Study Days</a:t>
            </a:r>
          </a:p>
        </p:txBody>
      </p:sp>
    </p:spTree>
    <p:extLst>
      <p:ext uri="{BB962C8B-B14F-4D97-AF65-F5344CB8AC3E}">
        <p14:creationId xmlns:p14="http://schemas.microsoft.com/office/powerpoint/2010/main" val="3137606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2B187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4F659-B292-B595-551A-39721A702869}"/>
              </a:ext>
            </a:extLst>
          </p:cNvPr>
          <p:cNvSpPr txBox="1"/>
          <p:nvPr/>
        </p:nvSpPr>
        <p:spPr>
          <a:xfrm>
            <a:off x="726909" y="466989"/>
            <a:ext cx="8380325" cy="677108"/>
          </a:xfrm>
          <a:prstGeom prst="rect">
            <a:avLst/>
          </a:prstGeom>
          <a:noFill/>
        </p:spPr>
        <p:txBody>
          <a:bodyPr wrap="square" lIns="0" tIns="0" rIns="0" bIns="0" rtlCol="0">
            <a:spAutoFit/>
          </a:bodyPr>
          <a:lstStyle/>
          <a:p>
            <a:r>
              <a:rPr lang="en-GB" sz="4400" b="1" dirty="0">
                <a:solidFill>
                  <a:schemeClr val="bg1"/>
                </a:solidFill>
              </a:rPr>
              <a:t>Study Days – Semester 1 (2025)</a:t>
            </a:r>
          </a:p>
        </p:txBody>
      </p:sp>
      <p:graphicFrame>
        <p:nvGraphicFramePr>
          <p:cNvPr id="6" name="Table 5">
            <a:extLst>
              <a:ext uri="{FF2B5EF4-FFF2-40B4-BE49-F238E27FC236}">
                <a16:creationId xmlns:a16="http://schemas.microsoft.com/office/drawing/2014/main" id="{0C23848B-00E5-A185-FECC-339396C5A428}"/>
              </a:ext>
            </a:extLst>
          </p:cNvPr>
          <p:cNvGraphicFramePr>
            <a:graphicFrameLocks noGrp="1"/>
          </p:cNvGraphicFramePr>
          <p:nvPr>
            <p:extLst>
              <p:ext uri="{D42A27DB-BD31-4B8C-83A1-F6EECF244321}">
                <p14:modId xmlns:p14="http://schemas.microsoft.com/office/powerpoint/2010/main" val="1701830019"/>
              </p:ext>
            </p:extLst>
          </p:nvPr>
        </p:nvGraphicFramePr>
        <p:xfrm>
          <a:off x="735244" y="1661360"/>
          <a:ext cx="10721511" cy="1689255"/>
        </p:xfrm>
        <a:graphic>
          <a:graphicData uri="http://schemas.openxmlformats.org/drawingml/2006/table">
            <a:tbl>
              <a:tblPr firstRow="1" bandRow="1">
                <a:tableStyleId>{5C22544A-7EE6-4342-B048-85BDC9FD1C3A}</a:tableStyleId>
              </a:tblPr>
              <a:tblGrid>
                <a:gridCol w="6119446">
                  <a:extLst>
                    <a:ext uri="{9D8B030D-6E8A-4147-A177-3AD203B41FA5}">
                      <a16:colId xmlns:a16="http://schemas.microsoft.com/office/drawing/2014/main" val="1589221788"/>
                    </a:ext>
                  </a:extLst>
                </a:gridCol>
                <a:gridCol w="1657978">
                  <a:extLst>
                    <a:ext uri="{9D8B030D-6E8A-4147-A177-3AD203B41FA5}">
                      <a16:colId xmlns:a16="http://schemas.microsoft.com/office/drawing/2014/main" val="3301670256"/>
                    </a:ext>
                  </a:extLst>
                </a:gridCol>
                <a:gridCol w="1708220">
                  <a:extLst>
                    <a:ext uri="{9D8B030D-6E8A-4147-A177-3AD203B41FA5}">
                      <a16:colId xmlns:a16="http://schemas.microsoft.com/office/drawing/2014/main" val="2551842042"/>
                    </a:ext>
                  </a:extLst>
                </a:gridCol>
                <a:gridCol w="1235867">
                  <a:extLst>
                    <a:ext uri="{9D8B030D-6E8A-4147-A177-3AD203B41FA5}">
                      <a16:colId xmlns:a16="http://schemas.microsoft.com/office/drawing/2014/main" val="2945027385"/>
                    </a:ext>
                  </a:extLst>
                </a:gridCol>
              </a:tblGrid>
              <a:tr h="563085">
                <a:tc>
                  <a:txBody>
                    <a:bodyPr/>
                    <a:lstStyle/>
                    <a:p>
                      <a:r>
                        <a:rPr lang="en-GB" sz="2000" b="1" i="0" kern="1200" dirty="0">
                          <a:solidFill>
                            <a:schemeClr val="lt1"/>
                          </a:solidFill>
                          <a:effectLst/>
                          <a:latin typeface="+mn-lt"/>
                          <a:ea typeface="+mn-ea"/>
                          <a:cs typeface="+mn-cs"/>
                        </a:rPr>
                        <a:t> 1st Year Modules</a:t>
                      </a:r>
                      <a:endParaRPr lang="en-GB" sz="2000" dirty="0"/>
                    </a:p>
                  </a:txBody>
                  <a:tcPr/>
                </a:tc>
                <a:tc>
                  <a:txBody>
                    <a:bodyPr/>
                    <a:lstStyle/>
                    <a:p>
                      <a:pPr algn="ctr"/>
                      <a:r>
                        <a:rPr lang="en-GB" sz="2000" b="1" i="0" kern="1200" dirty="0">
                          <a:solidFill>
                            <a:schemeClr val="lt1"/>
                          </a:solidFill>
                          <a:effectLst/>
                          <a:latin typeface="+mn-lt"/>
                          <a:ea typeface="+mn-ea"/>
                          <a:cs typeface="+mn-cs"/>
                        </a:rPr>
                        <a:t>Study Day</a:t>
                      </a:r>
                      <a:endParaRPr lang="en-GB" sz="2000" dirty="0"/>
                    </a:p>
                  </a:txBody>
                  <a:tcPr/>
                </a:tc>
                <a:tc>
                  <a:txBody>
                    <a:bodyPr/>
                    <a:lstStyle/>
                    <a:p>
                      <a:pPr algn="ctr"/>
                      <a:r>
                        <a:rPr lang="en-GB" sz="2000" b="1" i="0" kern="1200" dirty="0">
                          <a:solidFill>
                            <a:schemeClr val="lt1"/>
                          </a:solidFill>
                          <a:effectLst/>
                          <a:latin typeface="+mn-lt"/>
                          <a:ea typeface="+mn-ea"/>
                          <a:cs typeface="+mn-cs"/>
                        </a:rPr>
                        <a:t>Time</a:t>
                      </a:r>
                      <a:endParaRPr lang="en-GB" sz="2000" dirty="0"/>
                    </a:p>
                  </a:txBody>
                  <a:tcPr/>
                </a:tc>
                <a:tc>
                  <a:txBody>
                    <a:bodyPr/>
                    <a:lstStyle/>
                    <a:p>
                      <a:pPr algn="ctr"/>
                      <a:r>
                        <a:rPr lang="en-GB" sz="2000" b="1" i="0" kern="1200" dirty="0">
                          <a:solidFill>
                            <a:schemeClr val="lt1"/>
                          </a:solidFill>
                          <a:effectLst/>
                          <a:latin typeface="+mn-lt"/>
                          <a:ea typeface="+mn-ea"/>
                          <a:cs typeface="+mn-cs"/>
                        </a:rPr>
                        <a:t>Room</a:t>
                      </a:r>
                      <a:endParaRPr lang="en-GB" sz="2000" dirty="0"/>
                    </a:p>
                  </a:txBody>
                  <a:tcPr/>
                </a:tc>
                <a:extLst>
                  <a:ext uri="{0D108BD9-81ED-4DB2-BD59-A6C34878D82A}">
                    <a16:rowId xmlns:a16="http://schemas.microsoft.com/office/drawing/2014/main" val="1951128743"/>
                  </a:ext>
                </a:extLst>
              </a:tr>
              <a:tr h="563085">
                <a:tc>
                  <a:txBody>
                    <a:bodyPr/>
                    <a:lstStyle/>
                    <a:p>
                      <a:r>
                        <a:rPr lang="en-GB" sz="2000" b="0" i="0" kern="1200" dirty="0">
                          <a:solidFill>
                            <a:schemeClr val="dk1"/>
                          </a:solidFill>
                          <a:effectLst/>
                          <a:latin typeface="+mn-lt"/>
                          <a:ea typeface="+mn-ea"/>
                          <a:cs typeface="+mn-cs"/>
                        </a:rPr>
                        <a:t>COM412 - Introduction to Networks &amp; Security</a:t>
                      </a:r>
                      <a:endParaRPr lang="en-GB" sz="2000" dirty="0"/>
                    </a:p>
                  </a:txBody>
                  <a:tcPr/>
                </a:tc>
                <a:tc>
                  <a:txBody>
                    <a:bodyPr/>
                    <a:lstStyle/>
                    <a:p>
                      <a:pPr algn="ctr"/>
                      <a:r>
                        <a:rPr lang="en-GB" sz="2000" dirty="0"/>
                        <a:t>Tuesday</a:t>
                      </a:r>
                    </a:p>
                  </a:txBody>
                  <a:tcPr/>
                </a:tc>
                <a:tc>
                  <a:txBody>
                    <a:bodyPr/>
                    <a:lstStyle/>
                    <a:p>
                      <a:pPr algn="ctr"/>
                      <a:r>
                        <a:rPr lang="en-GB" sz="2000" dirty="0"/>
                        <a:t>9:00-12:00</a:t>
                      </a:r>
                    </a:p>
                  </a:txBody>
                  <a:tcPr/>
                </a:tc>
                <a:tc>
                  <a:txBody>
                    <a:bodyPr/>
                    <a:lstStyle/>
                    <a:p>
                      <a:pPr algn="ctr"/>
                      <a:r>
                        <a:rPr lang="en-GB" sz="2000" dirty="0"/>
                        <a:t>JM404</a:t>
                      </a:r>
                    </a:p>
                  </a:txBody>
                  <a:tcPr/>
                </a:tc>
                <a:extLst>
                  <a:ext uri="{0D108BD9-81ED-4DB2-BD59-A6C34878D82A}">
                    <a16:rowId xmlns:a16="http://schemas.microsoft.com/office/drawing/2014/main" val="285449419"/>
                  </a:ext>
                </a:extLst>
              </a:tr>
              <a:tr h="563085">
                <a:tc>
                  <a:txBody>
                    <a:bodyPr/>
                    <a:lstStyle/>
                    <a:p>
                      <a:r>
                        <a:rPr lang="en-GB" sz="2000" b="0" i="0" kern="1200" dirty="0">
                          <a:solidFill>
                            <a:schemeClr val="dk1"/>
                          </a:solidFill>
                          <a:effectLst/>
                          <a:latin typeface="+mn-lt"/>
                          <a:ea typeface="+mn-ea"/>
                          <a:cs typeface="+mn-cs"/>
                        </a:rPr>
                        <a:t>COM411 - Problem Solving through Programming</a:t>
                      </a:r>
                      <a:endParaRPr lang="en-GB" sz="2000" dirty="0"/>
                    </a:p>
                  </a:txBody>
                  <a:tcPr/>
                </a:tc>
                <a:tc>
                  <a:txBody>
                    <a:bodyPr/>
                    <a:lstStyle/>
                    <a:p>
                      <a:pPr algn="ctr"/>
                      <a:r>
                        <a:rPr lang="en-GB" sz="2000" dirty="0"/>
                        <a:t>Tuesday</a:t>
                      </a:r>
                    </a:p>
                  </a:txBody>
                  <a:tcPr/>
                </a:tc>
                <a:tc>
                  <a:txBody>
                    <a:bodyPr/>
                    <a:lstStyle/>
                    <a:p>
                      <a:pPr algn="ctr"/>
                      <a:r>
                        <a:rPr lang="en-GB" sz="2000" dirty="0"/>
                        <a:t>14:00-16:00</a:t>
                      </a:r>
                    </a:p>
                  </a:txBody>
                  <a:tcPr/>
                </a:tc>
                <a:tc>
                  <a:txBody>
                    <a:bodyPr/>
                    <a:lstStyle/>
                    <a:p>
                      <a:pPr algn="ctr"/>
                      <a:r>
                        <a:rPr lang="en-GB" sz="2000" dirty="0"/>
                        <a:t>RM701</a:t>
                      </a:r>
                    </a:p>
                  </a:txBody>
                  <a:tcPr/>
                </a:tc>
                <a:extLst>
                  <a:ext uri="{0D108BD9-81ED-4DB2-BD59-A6C34878D82A}">
                    <a16:rowId xmlns:a16="http://schemas.microsoft.com/office/drawing/2014/main" val="3065606878"/>
                  </a:ext>
                </a:extLst>
              </a:tr>
            </a:tbl>
          </a:graphicData>
        </a:graphic>
      </p:graphicFrame>
      <p:graphicFrame>
        <p:nvGraphicFramePr>
          <p:cNvPr id="2" name="Table 1">
            <a:extLst>
              <a:ext uri="{FF2B5EF4-FFF2-40B4-BE49-F238E27FC236}">
                <a16:creationId xmlns:a16="http://schemas.microsoft.com/office/drawing/2014/main" id="{FC544A85-B6A7-4372-EE2A-4FD61777040E}"/>
              </a:ext>
            </a:extLst>
          </p:cNvPr>
          <p:cNvGraphicFramePr>
            <a:graphicFrameLocks noGrp="1"/>
          </p:cNvGraphicFramePr>
          <p:nvPr>
            <p:extLst>
              <p:ext uri="{D42A27DB-BD31-4B8C-83A1-F6EECF244321}">
                <p14:modId xmlns:p14="http://schemas.microsoft.com/office/powerpoint/2010/main" val="2412063043"/>
              </p:ext>
            </p:extLst>
          </p:nvPr>
        </p:nvGraphicFramePr>
        <p:xfrm>
          <a:off x="726909" y="3791416"/>
          <a:ext cx="10721511" cy="1689255"/>
        </p:xfrm>
        <a:graphic>
          <a:graphicData uri="http://schemas.openxmlformats.org/drawingml/2006/table">
            <a:tbl>
              <a:tblPr firstRow="1" bandRow="1">
                <a:tableStyleId>{5C22544A-7EE6-4342-B048-85BDC9FD1C3A}</a:tableStyleId>
              </a:tblPr>
              <a:tblGrid>
                <a:gridCol w="6119446">
                  <a:extLst>
                    <a:ext uri="{9D8B030D-6E8A-4147-A177-3AD203B41FA5}">
                      <a16:colId xmlns:a16="http://schemas.microsoft.com/office/drawing/2014/main" val="1589221788"/>
                    </a:ext>
                  </a:extLst>
                </a:gridCol>
                <a:gridCol w="1657978">
                  <a:extLst>
                    <a:ext uri="{9D8B030D-6E8A-4147-A177-3AD203B41FA5}">
                      <a16:colId xmlns:a16="http://schemas.microsoft.com/office/drawing/2014/main" val="3301670256"/>
                    </a:ext>
                  </a:extLst>
                </a:gridCol>
                <a:gridCol w="1708220">
                  <a:extLst>
                    <a:ext uri="{9D8B030D-6E8A-4147-A177-3AD203B41FA5}">
                      <a16:colId xmlns:a16="http://schemas.microsoft.com/office/drawing/2014/main" val="2551842042"/>
                    </a:ext>
                  </a:extLst>
                </a:gridCol>
                <a:gridCol w="1235867">
                  <a:extLst>
                    <a:ext uri="{9D8B030D-6E8A-4147-A177-3AD203B41FA5}">
                      <a16:colId xmlns:a16="http://schemas.microsoft.com/office/drawing/2014/main" val="2945027385"/>
                    </a:ext>
                  </a:extLst>
                </a:gridCol>
              </a:tblGrid>
              <a:tr h="563085">
                <a:tc>
                  <a:txBody>
                    <a:bodyPr/>
                    <a:lstStyle/>
                    <a:p>
                      <a:r>
                        <a:rPr lang="en-GB" sz="2000" b="1" i="0" kern="1200" dirty="0">
                          <a:solidFill>
                            <a:schemeClr val="lt1"/>
                          </a:solidFill>
                          <a:effectLst/>
                          <a:latin typeface="+mn-lt"/>
                          <a:ea typeface="+mn-ea"/>
                          <a:cs typeface="+mn-cs"/>
                        </a:rPr>
                        <a:t>2n Year Modules</a:t>
                      </a:r>
                      <a:endParaRPr lang="en-GB" sz="2000" dirty="0"/>
                    </a:p>
                  </a:txBody>
                  <a:tcPr/>
                </a:tc>
                <a:tc>
                  <a:txBody>
                    <a:bodyPr/>
                    <a:lstStyle/>
                    <a:p>
                      <a:pPr algn="ctr"/>
                      <a:r>
                        <a:rPr lang="en-GB" sz="2000" b="1" i="0" kern="1200" dirty="0">
                          <a:solidFill>
                            <a:schemeClr val="lt1"/>
                          </a:solidFill>
                          <a:effectLst/>
                          <a:latin typeface="+mn-lt"/>
                          <a:ea typeface="+mn-ea"/>
                          <a:cs typeface="+mn-cs"/>
                        </a:rPr>
                        <a:t>Study Day</a:t>
                      </a:r>
                      <a:endParaRPr lang="en-GB" sz="2000" dirty="0"/>
                    </a:p>
                  </a:txBody>
                  <a:tcPr/>
                </a:tc>
                <a:tc>
                  <a:txBody>
                    <a:bodyPr/>
                    <a:lstStyle/>
                    <a:p>
                      <a:pPr algn="ctr"/>
                      <a:r>
                        <a:rPr lang="en-GB" sz="2000" b="1" i="0" kern="1200" dirty="0">
                          <a:solidFill>
                            <a:schemeClr val="lt1"/>
                          </a:solidFill>
                          <a:effectLst/>
                          <a:latin typeface="+mn-lt"/>
                          <a:ea typeface="+mn-ea"/>
                          <a:cs typeface="+mn-cs"/>
                        </a:rPr>
                        <a:t>Time</a:t>
                      </a:r>
                      <a:endParaRPr lang="en-GB" sz="2000" dirty="0"/>
                    </a:p>
                  </a:txBody>
                  <a:tcPr/>
                </a:tc>
                <a:tc>
                  <a:txBody>
                    <a:bodyPr/>
                    <a:lstStyle/>
                    <a:p>
                      <a:pPr algn="ctr"/>
                      <a:r>
                        <a:rPr lang="en-GB" sz="2000" b="1" i="0" kern="1200" dirty="0">
                          <a:solidFill>
                            <a:schemeClr val="lt1"/>
                          </a:solidFill>
                          <a:effectLst/>
                          <a:latin typeface="+mn-lt"/>
                          <a:ea typeface="+mn-ea"/>
                          <a:cs typeface="+mn-cs"/>
                        </a:rPr>
                        <a:t>Room</a:t>
                      </a:r>
                      <a:endParaRPr lang="en-GB" sz="2000" dirty="0"/>
                    </a:p>
                  </a:txBody>
                  <a:tcPr/>
                </a:tc>
                <a:extLst>
                  <a:ext uri="{0D108BD9-81ED-4DB2-BD59-A6C34878D82A}">
                    <a16:rowId xmlns:a16="http://schemas.microsoft.com/office/drawing/2014/main" val="1951128743"/>
                  </a:ext>
                </a:extLst>
              </a:tr>
              <a:tr h="563085">
                <a:tc>
                  <a:txBody>
                    <a:bodyPr/>
                    <a:lstStyle/>
                    <a:p>
                      <a:r>
                        <a:rPr lang="en-GB" sz="2000" b="0" i="0" kern="1200" dirty="0">
                          <a:solidFill>
                            <a:schemeClr val="dk1"/>
                          </a:solidFill>
                          <a:effectLst/>
                          <a:latin typeface="+mn-lt"/>
                          <a:ea typeface="+mn-ea"/>
                          <a:cs typeface="+mn-cs"/>
                        </a:rPr>
                        <a:t>COM519 - Advance Database Systems</a:t>
                      </a:r>
                      <a:endParaRPr lang="en-GB" sz="2000" dirty="0"/>
                    </a:p>
                  </a:txBody>
                  <a:tcPr/>
                </a:tc>
                <a:tc>
                  <a:txBody>
                    <a:bodyPr/>
                    <a:lstStyle/>
                    <a:p>
                      <a:pPr algn="ctr"/>
                      <a:r>
                        <a:rPr lang="en-GB" sz="2000" dirty="0"/>
                        <a:t>Wednesday</a:t>
                      </a:r>
                    </a:p>
                  </a:txBody>
                  <a:tcPr/>
                </a:tc>
                <a:tc>
                  <a:txBody>
                    <a:bodyPr/>
                    <a:lstStyle/>
                    <a:p>
                      <a:pPr algn="ctr"/>
                      <a:r>
                        <a:rPr lang="en-GB" sz="2000" dirty="0"/>
                        <a:t>9:00-11:00</a:t>
                      </a:r>
                    </a:p>
                  </a:txBody>
                  <a:tcPr/>
                </a:tc>
                <a:tc>
                  <a:txBody>
                    <a:bodyPr/>
                    <a:lstStyle/>
                    <a:p>
                      <a:pPr algn="ctr"/>
                      <a:r>
                        <a:rPr lang="en-GB" sz="2000" dirty="0"/>
                        <a:t>HC216</a:t>
                      </a:r>
                    </a:p>
                  </a:txBody>
                  <a:tcPr/>
                </a:tc>
                <a:extLst>
                  <a:ext uri="{0D108BD9-81ED-4DB2-BD59-A6C34878D82A}">
                    <a16:rowId xmlns:a16="http://schemas.microsoft.com/office/drawing/2014/main" val="285449419"/>
                  </a:ext>
                </a:extLst>
              </a:tr>
              <a:tr h="563085">
                <a:tc>
                  <a:txBody>
                    <a:bodyPr/>
                    <a:lstStyle/>
                    <a:p>
                      <a:r>
                        <a:rPr lang="en-GB" sz="2000" b="0" i="0" kern="1200" dirty="0">
                          <a:solidFill>
                            <a:schemeClr val="dk1"/>
                          </a:solidFill>
                          <a:effectLst/>
                          <a:latin typeface="+mn-lt"/>
                          <a:ea typeface="+mn-ea"/>
                          <a:cs typeface="+mn-cs"/>
                        </a:rPr>
                        <a:t>COM534 - Oriented Design &amp; Dev</a:t>
                      </a:r>
                      <a:endParaRPr lang="en-GB" sz="2000" dirty="0"/>
                    </a:p>
                  </a:txBody>
                  <a:tcPr/>
                </a:tc>
                <a:tc>
                  <a:txBody>
                    <a:bodyPr/>
                    <a:lstStyle/>
                    <a:p>
                      <a:pPr algn="ctr"/>
                      <a:r>
                        <a:rPr lang="en-GB" sz="2000" dirty="0"/>
                        <a:t>Wednesday</a:t>
                      </a:r>
                    </a:p>
                  </a:txBody>
                  <a:tcPr/>
                </a:tc>
                <a:tc>
                  <a:txBody>
                    <a:bodyPr/>
                    <a:lstStyle/>
                    <a:p>
                      <a:pPr algn="ctr"/>
                      <a:r>
                        <a:rPr lang="en-GB" sz="2000" dirty="0"/>
                        <a:t>14:00-16:00</a:t>
                      </a:r>
                    </a:p>
                  </a:txBody>
                  <a:tcPr/>
                </a:tc>
                <a:tc>
                  <a:txBody>
                    <a:bodyPr/>
                    <a:lstStyle/>
                    <a:p>
                      <a:pPr algn="ctr"/>
                      <a:r>
                        <a:rPr lang="en-GB" sz="2000" dirty="0"/>
                        <a:t>JM304</a:t>
                      </a:r>
                    </a:p>
                  </a:txBody>
                  <a:tcPr/>
                </a:tc>
                <a:extLst>
                  <a:ext uri="{0D108BD9-81ED-4DB2-BD59-A6C34878D82A}">
                    <a16:rowId xmlns:a16="http://schemas.microsoft.com/office/drawing/2014/main" val="3065606878"/>
                  </a:ext>
                </a:extLst>
              </a:tr>
            </a:tbl>
          </a:graphicData>
        </a:graphic>
      </p:graphicFrame>
    </p:spTree>
    <p:extLst>
      <p:ext uri="{BB962C8B-B14F-4D97-AF65-F5344CB8AC3E}">
        <p14:creationId xmlns:p14="http://schemas.microsoft.com/office/powerpoint/2010/main" val="3436219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calendar on a phone">
            <a:extLst>
              <a:ext uri="{FF2B5EF4-FFF2-40B4-BE49-F238E27FC236}">
                <a16:creationId xmlns:a16="http://schemas.microsoft.com/office/drawing/2014/main" id="{38BB09A6-4B74-2072-EB98-328ED98495CC}"/>
              </a:ext>
            </a:extLst>
          </p:cNvPr>
          <p:cNvPicPr>
            <a:picLocks noChangeAspect="1"/>
          </p:cNvPicPr>
          <p:nvPr/>
        </p:nvPicPr>
        <p:blipFill>
          <a:blip r:embed="rId2"/>
          <a:srcRect t="27056" b="35397"/>
          <a:stretch/>
        </p:blipFill>
        <p:spPr>
          <a:xfrm>
            <a:off x="20" y="10"/>
            <a:ext cx="12191980" cy="6857990"/>
          </a:xfrm>
          <a:prstGeom prst="rect">
            <a:avLst/>
          </a:prstGeom>
          <a:noFill/>
        </p:spPr>
      </p:pic>
      <p:sp>
        <p:nvSpPr>
          <p:cNvPr id="6" name="TextBox 5">
            <a:extLst>
              <a:ext uri="{FF2B5EF4-FFF2-40B4-BE49-F238E27FC236}">
                <a16:creationId xmlns:a16="http://schemas.microsoft.com/office/drawing/2014/main" id="{DB9093E7-8D57-1A6A-75E0-E358FC7A5DAB}"/>
              </a:ext>
            </a:extLst>
          </p:cNvPr>
          <p:cNvSpPr txBox="1"/>
          <p:nvPr/>
        </p:nvSpPr>
        <p:spPr>
          <a:xfrm>
            <a:off x="-20" y="2444886"/>
            <a:ext cx="12192000" cy="1231106"/>
          </a:xfrm>
          <a:prstGeom prst="rect">
            <a:avLst/>
          </a:prstGeom>
          <a:solidFill>
            <a:schemeClr val="accent1"/>
          </a:solidFill>
        </p:spPr>
        <p:txBody>
          <a:bodyPr wrap="square" lIns="0" tIns="0" rIns="0" bIns="0" rtlCol="0">
            <a:spAutoFit/>
          </a:bodyPr>
          <a:lstStyle/>
          <a:p>
            <a:pPr algn="ctr"/>
            <a:r>
              <a:rPr lang="en-GB" sz="8000" b="1" dirty="0">
                <a:solidFill>
                  <a:schemeClr val="bg1"/>
                </a:solidFill>
              </a:rPr>
              <a:t>ACADEMIC  CALENDAR</a:t>
            </a:r>
          </a:p>
        </p:txBody>
      </p:sp>
    </p:spTree>
    <p:extLst>
      <p:ext uri="{BB962C8B-B14F-4D97-AF65-F5344CB8AC3E}">
        <p14:creationId xmlns:p14="http://schemas.microsoft.com/office/powerpoint/2010/main" val="7455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C00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933403" y="1903952"/>
            <a:ext cx="6356491" cy="740621"/>
          </a:xfrm>
        </p:spPr>
        <p:txBody>
          <a:bodyPr>
            <a:noAutofit/>
          </a:bodyPr>
          <a:lstStyle/>
          <a:p>
            <a:r>
              <a:rPr lang="en-US" sz="4899" cap="none" dirty="0">
                <a:solidFill>
                  <a:schemeClr val="bg1"/>
                </a:solidFill>
                <a:latin typeface="Trebuchet MS" panose="020B0703020202090204" pitchFamily="34" charset="0"/>
              </a:rPr>
              <a:t>Kenton Wheeler</a:t>
            </a:r>
          </a:p>
        </p:txBody>
      </p:sp>
      <p:sp>
        <p:nvSpPr>
          <p:cNvPr id="22" name="TextBox 21"/>
          <p:cNvSpPr txBox="1"/>
          <p:nvPr/>
        </p:nvSpPr>
        <p:spPr>
          <a:xfrm>
            <a:off x="3933403" y="2713729"/>
            <a:ext cx="4118115" cy="1793120"/>
          </a:xfrm>
          <a:prstGeom prst="rect">
            <a:avLst/>
          </a:prstGeom>
          <a:noFill/>
        </p:spPr>
        <p:txBody>
          <a:bodyPr wrap="none" lIns="0" tIns="0" rIns="0" bIns="0" rtlCol="0" anchor="t">
            <a:spAutoFit/>
          </a:bodyPr>
          <a:lstStyle/>
          <a:p>
            <a:r>
              <a:rPr lang="en-GB" b="1" dirty="0">
                <a:solidFill>
                  <a:schemeClr val="bg1"/>
                </a:solidFill>
              </a:rPr>
              <a:t>Associate Lecturer in Computing</a:t>
            </a:r>
            <a:endParaRPr lang="en-GB" sz="1800" b="1" dirty="0">
              <a:solidFill>
                <a:schemeClr val="bg1"/>
              </a:solidFill>
            </a:endParaRPr>
          </a:p>
          <a:p>
            <a:br>
              <a:rPr lang="en-GB" sz="2400" dirty="0">
                <a:solidFill>
                  <a:schemeClr val="bg1"/>
                </a:solidFill>
                <a:latin typeface="Trebuchet MS" panose="020B0703020202090204" pitchFamily="34" charset="0"/>
              </a:rPr>
            </a:br>
            <a:r>
              <a:rPr lang="en-GB" sz="2400" dirty="0">
                <a:solidFill>
                  <a:schemeClr val="bg1"/>
                </a:solidFill>
                <a:latin typeface="Trebuchet MS" panose="020B0703020202090204" pitchFamily="34" charset="0"/>
              </a:rPr>
              <a:t>Office: JM506</a:t>
            </a:r>
          </a:p>
          <a:p>
            <a:r>
              <a:rPr lang="en-GB" sz="2400" dirty="0">
                <a:solidFill>
                  <a:schemeClr val="bg1"/>
                </a:solidFill>
                <a:latin typeface="Trebuchet MS"/>
              </a:rPr>
              <a:t>kenton.wheeler@solent.ac.uk</a:t>
            </a:r>
          </a:p>
          <a:p>
            <a:endParaRPr lang="en-US" sz="2400" dirty="0">
              <a:solidFill>
                <a:schemeClr val="bg1"/>
              </a:solidFill>
              <a:latin typeface="Trebuchet MS" panose="020B0703020202090204" pitchFamily="34" charset="0"/>
            </a:endParaRPr>
          </a:p>
        </p:txBody>
      </p:sp>
      <p:pic>
        <p:nvPicPr>
          <p:cNvPr id="4" name="Picture 3" descr="A person with a beard&#10;&#10;Description automatically generated with low confidence">
            <a:extLst>
              <a:ext uri="{FF2B5EF4-FFF2-40B4-BE49-F238E27FC236}">
                <a16:creationId xmlns:a16="http://schemas.microsoft.com/office/drawing/2014/main" id="{14103F0C-1339-3D28-C49C-3E77C6637DE5}"/>
              </a:ext>
            </a:extLst>
          </p:cNvPr>
          <p:cNvPicPr>
            <a:picLocks noChangeAspect="1"/>
          </p:cNvPicPr>
          <p:nvPr/>
        </p:nvPicPr>
        <p:blipFill>
          <a:blip r:embed="rId2"/>
          <a:stretch>
            <a:fillRect/>
          </a:stretch>
        </p:blipFill>
        <p:spPr>
          <a:xfrm>
            <a:off x="549716" y="1325622"/>
            <a:ext cx="3001721" cy="30168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B2C2B197-77E2-0F36-6968-F5A1DE41D915}"/>
              </a:ext>
            </a:extLst>
          </p:cNvPr>
          <p:cNvSpPr txBox="1"/>
          <p:nvPr/>
        </p:nvSpPr>
        <p:spPr>
          <a:xfrm>
            <a:off x="5018228" y="6167478"/>
            <a:ext cx="6951984" cy="369332"/>
          </a:xfrm>
          <a:prstGeom prst="rect">
            <a:avLst/>
          </a:prstGeom>
          <a:noFill/>
        </p:spPr>
        <p:txBody>
          <a:bodyPr wrap="square">
            <a:spAutoFit/>
          </a:bodyPr>
          <a:lstStyle/>
          <a:p>
            <a:pPr algn="r"/>
            <a:r>
              <a:rPr lang="en-GB" sz="1800" dirty="0">
                <a:solidFill>
                  <a:schemeClr val="bg1"/>
                </a:solidFill>
              </a:rPr>
              <a:t>Computing - </a:t>
            </a:r>
            <a:r>
              <a:rPr lang="en-GB" sz="1800" b="0" dirty="0">
                <a:solidFill>
                  <a:schemeClr val="bg1"/>
                </a:solidFill>
              </a:rPr>
              <a:t>School of Technology and Maritime Industries </a:t>
            </a:r>
            <a:endParaRPr lang="en-GB" sz="1800" dirty="0">
              <a:solidFill>
                <a:schemeClr val="bg1"/>
              </a:solidFill>
            </a:endParaRPr>
          </a:p>
        </p:txBody>
      </p:sp>
    </p:spTree>
    <p:extLst>
      <p:ext uri="{BB962C8B-B14F-4D97-AF65-F5344CB8AC3E}">
        <p14:creationId xmlns:p14="http://schemas.microsoft.com/office/powerpoint/2010/main" val="101475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screen-20240719-150407~2">
            <a:hlinkClick r:id="" action="ppaction://media"/>
            <a:extLst>
              <a:ext uri="{FF2B5EF4-FFF2-40B4-BE49-F238E27FC236}">
                <a16:creationId xmlns:a16="http://schemas.microsoft.com/office/drawing/2014/main" id="{E2782FC7-9A8A-9C64-C2E0-6F0431EEEB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00" y="336698"/>
            <a:ext cx="10287000" cy="5695950"/>
          </a:xfrm>
          <a:prstGeom prst="rect">
            <a:avLst/>
          </a:prstGeom>
        </p:spPr>
      </p:pic>
      <p:sp>
        <p:nvSpPr>
          <p:cNvPr id="2" name="TextBox 1">
            <a:extLst>
              <a:ext uri="{FF2B5EF4-FFF2-40B4-BE49-F238E27FC236}">
                <a16:creationId xmlns:a16="http://schemas.microsoft.com/office/drawing/2014/main" id="{4A1A72A6-3A17-8E26-627A-DFB8B2AC1CF4}"/>
              </a:ext>
            </a:extLst>
          </p:cNvPr>
          <p:cNvSpPr txBox="1"/>
          <p:nvPr/>
        </p:nvSpPr>
        <p:spPr>
          <a:xfrm>
            <a:off x="1353494" y="3684748"/>
            <a:ext cx="3750133" cy="1846659"/>
          </a:xfrm>
          <a:prstGeom prst="rect">
            <a:avLst/>
          </a:prstGeom>
          <a:solidFill>
            <a:schemeClr val="bg1"/>
          </a:solidFill>
        </p:spPr>
        <p:txBody>
          <a:bodyPr wrap="square" lIns="0" tIns="0" rIns="0" bIns="0" rtlCol="0">
            <a:spAutoFit/>
          </a:bodyPr>
          <a:lstStyle/>
          <a:p>
            <a:pPr algn="ctr"/>
            <a:br>
              <a:rPr lang="en-GB" sz="4000" dirty="0">
                <a:solidFill>
                  <a:schemeClr val="tx2"/>
                </a:solidFill>
              </a:rPr>
            </a:br>
            <a:r>
              <a:rPr lang="en-GB" sz="4000" dirty="0">
                <a:solidFill>
                  <a:schemeClr val="tx2"/>
                </a:solidFill>
              </a:rPr>
              <a:t>Full-time Job</a:t>
            </a:r>
            <a:br>
              <a:rPr lang="en-GB" sz="4000" dirty="0">
                <a:solidFill>
                  <a:schemeClr val="tx2"/>
                </a:solidFill>
              </a:rPr>
            </a:br>
            <a:endParaRPr lang="en-GB" sz="4000" dirty="0">
              <a:solidFill>
                <a:schemeClr val="tx2"/>
              </a:solidFill>
            </a:endParaRPr>
          </a:p>
        </p:txBody>
      </p:sp>
    </p:spTree>
    <p:extLst>
      <p:ext uri="{BB962C8B-B14F-4D97-AF65-F5344CB8AC3E}">
        <p14:creationId xmlns:p14="http://schemas.microsoft.com/office/powerpoint/2010/main" val="311134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0A599B-4717-8E42-39A6-0D72C6A68D82}"/>
              </a:ext>
            </a:extLst>
          </p:cNvPr>
          <p:cNvPicPr>
            <a:picLocks noChangeAspect="1"/>
          </p:cNvPicPr>
          <p:nvPr/>
        </p:nvPicPr>
        <p:blipFill>
          <a:blip r:embed="rId2"/>
          <a:stretch>
            <a:fillRect/>
          </a:stretch>
        </p:blipFill>
        <p:spPr>
          <a:xfrm>
            <a:off x="276225" y="53314"/>
            <a:ext cx="11391900" cy="6376300"/>
          </a:xfrm>
          <a:prstGeom prst="rect">
            <a:avLst/>
          </a:prstGeom>
        </p:spPr>
      </p:pic>
      <p:sp>
        <p:nvSpPr>
          <p:cNvPr id="6" name="Down Arrow 9">
            <a:extLst>
              <a:ext uri="{FF2B5EF4-FFF2-40B4-BE49-F238E27FC236}">
                <a16:creationId xmlns:a16="http://schemas.microsoft.com/office/drawing/2014/main" id="{F284A0CD-C742-3FCC-2FD6-082D8E33B3BD}"/>
              </a:ext>
            </a:extLst>
          </p:cNvPr>
          <p:cNvSpPr/>
          <p:nvPr/>
        </p:nvSpPr>
        <p:spPr>
          <a:xfrm rot="2616263">
            <a:off x="3827669" y="5396688"/>
            <a:ext cx="820692" cy="923097"/>
          </a:xfrm>
          <a:prstGeom prst="downArrow">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3AA18537-2DEB-D37B-0D92-A7D8996D493C}"/>
              </a:ext>
            </a:extLst>
          </p:cNvPr>
          <p:cNvPicPr>
            <a:picLocks noChangeAspect="1"/>
          </p:cNvPicPr>
          <p:nvPr/>
        </p:nvPicPr>
        <p:blipFill>
          <a:blip r:embed="rId3"/>
          <a:srcRect t="1" r="4595" b="17208"/>
          <a:stretch>
            <a:fillRect/>
          </a:stretch>
        </p:blipFill>
        <p:spPr>
          <a:xfrm>
            <a:off x="466725" y="6328641"/>
            <a:ext cx="4943475" cy="192661"/>
          </a:xfrm>
          <a:prstGeom prst="rect">
            <a:avLst/>
          </a:prstGeom>
        </p:spPr>
      </p:pic>
      <p:sp>
        <p:nvSpPr>
          <p:cNvPr id="10" name="Down Arrow 9">
            <a:extLst>
              <a:ext uri="{FF2B5EF4-FFF2-40B4-BE49-F238E27FC236}">
                <a16:creationId xmlns:a16="http://schemas.microsoft.com/office/drawing/2014/main" id="{A80E1F31-913A-B54B-8F16-F9D2D3133289}"/>
              </a:ext>
            </a:extLst>
          </p:cNvPr>
          <p:cNvSpPr/>
          <p:nvPr/>
        </p:nvSpPr>
        <p:spPr>
          <a:xfrm rot="2545688">
            <a:off x="3792489" y="3069402"/>
            <a:ext cx="1085735" cy="1108174"/>
          </a:xfrm>
          <a:prstGeom prst="downArrow">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87E5557-53A3-95FE-E5A9-4DE87394B650}"/>
              </a:ext>
            </a:extLst>
          </p:cNvPr>
          <p:cNvSpPr txBox="1"/>
          <p:nvPr/>
        </p:nvSpPr>
        <p:spPr>
          <a:xfrm>
            <a:off x="9905608" y="6447829"/>
            <a:ext cx="2135272" cy="276999"/>
          </a:xfrm>
          <a:prstGeom prst="rect">
            <a:avLst/>
          </a:prstGeom>
          <a:noFill/>
        </p:spPr>
        <p:txBody>
          <a:bodyPr wrap="square">
            <a:spAutoFit/>
          </a:bodyPr>
          <a:lstStyle/>
          <a:p>
            <a:r>
              <a:rPr lang="en-GB" sz="1200" dirty="0">
                <a:hlinkClick r:id="rId4"/>
              </a:rPr>
              <a:t>Academic calendar 2025/26</a:t>
            </a:r>
            <a:endParaRPr lang="en-GB" sz="1200" dirty="0"/>
          </a:p>
        </p:txBody>
      </p:sp>
      <p:sp>
        <p:nvSpPr>
          <p:cNvPr id="7" name="Down Arrow 9">
            <a:extLst>
              <a:ext uri="{FF2B5EF4-FFF2-40B4-BE49-F238E27FC236}">
                <a16:creationId xmlns:a16="http://schemas.microsoft.com/office/drawing/2014/main" id="{6E3B4888-6772-0D64-FD0D-5ED27E4C87C4}"/>
              </a:ext>
            </a:extLst>
          </p:cNvPr>
          <p:cNvSpPr/>
          <p:nvPr/>
        </p:nvSpPr>
        <p:spPr>
          <a:xfrm rot="2616263">
            <a:off x="9059216" y="2779915"/>
            <a:ext cx="820692" cy="923097"/>
          </a:xfrm>
          <a:prstGeom prst="downArrow">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Down Arrow 9">
            <a:extLst>
              <a:ext uri="{FF2B5EF4-FFF2-40B4-BE49-F238E27FC236}">
                <a16:creationId xmlns:a16="http://schemas.microsoft.com/office/drawing/2014/main" id="{53AC39D2-F3CD-3649-4B1D-FB33168228ED}"/>
              </a:ext>
            </a:extLst>
          </p:cNvPr>
          <p:cNvSpPr/>
          <p:nvPr/>
        </p:nvSpPr>
        <p:spPr>
          <a:xfrm rot="2616263">
            <a:off x="8813326" y="4779466"/>
            <a:ext cx="820692" cy="923097"/>
          </a:xfrm>
          <a:prstGeom prst="downArrow">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0270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65C82D-B0E9-EEA9-D981-FB9F09085573}"/>
              </a:ext>
            </a:extLst>
          </p:cNvPr>
          <p:cNvPicPr>
            <a:picLocks noChangeAspect="1"/>
          </p:cNvPicPr>
          <p:nvPr/>
        </p:nvPicPr>
        <p:blipFill>
          <a:blip r:embed="rId2"/>
          <a:srcRect b="57651"/>
          <a:stretch>
            <a:fillRect/>
          </a:stretch>
        </p:blipFill>
        <p:spPr>
          <a:xfrm>
            <a:off x="2818020" y="1807122"/>
            <a:ext cx="6163535" cy="1323241"/>
          </a:xfrm>
          <a:prstGeom prst="rect">
            <a:avLst/>
          </a:prstGeom>
        </p:spPr>
      </p:pic>
      <p:sp>
        <p:nvSpPr>
          <p:cNvPr id="17" name="Rectangle 16">
            <a:extLst>
              <a:ext uri="{FF2B5EF4-FFF2-40B4-BE49-F238E27FC236}">
                <a16:creationId xmlns:a16="http://schemas.microsoft.com/office/drawing/2014/main" id="{5AA2A119-4341-FFDB-6656-B65834BAFF7C}"/>
              </a:ext>
            </a:extLst>
          </p:cNvPr>
          <p:cNvSpPr/>
          <p:nvPr/>
        </p:nvSpPr>
        <p:spPr>
          <a:xfrm>
            <a:off x="5075939" y="2616013"/>
            <a:ext cx="3905616" cy="504825"/>
          </a:xfrm>
          <a:prstGeom prst="rect">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09A3BA0-6CE7-5D7C-F229-ADB0000EAD18}"/>
              </a:ext>
            </a:extLst>
          </p:cNvPr>
          <p:cNvPicPr>
            <a:picLocks noChangeAspect="1"/>
          </p:cNvPicPr>
          <p:nvPr/>
        </p:nvPicPr>
        <p:blipFill>
          <a:blip r:embed="rId3"/>
          <a:srcRect t="85069"/>
          <a:stretch>
            <a:fillRect/>
          </a:stretch>
        </p:blipFill>
        <p:spPr>
          <a:xfrm>
            <a:off x="2818019" y="1021976"/>
            <a:ext cx="7087589" cy="785146"/>
          </a:xfrm>
          <a:prstGeom prst="rect">
            <a:avLst/>
          </a:prstGeom>
        </p:spPr>
      </p:pic>
      <p:sp>
        <p:nvSpPr>
          <p:cNvPr id="3" name="Slide Number Placeholder 2">
            <a:extLst>
              <a:ext uri="{FF2B5EF4-FFF2-40B4-BE49-F238E27FC236}">
                <a16:creationId xmlns:a16="http://schemas.microsoft.com/office/drawing/2014/main" id="{0F8343F5-EB51-1F41-9D4E-66B9C0D0707E}"/>
              </a:ext>
            </a:extLst>
          </p:cNvPr>
          <p:cNvSpPr>
            <a:spLocks noGrp="1"/>
          </p:cNvSpPr>
          <p:nvPr>
            <p:ph type="sldNum" sz="quarter" idx="4294967295"/>
          </p:nvPr>
        </p:nvSpPr>
        <p:spPr>
          <a:xfrm>
            <a:off x="10667834" y="6337927"/>
            <a:ext cx="913213" cy="183375"/>
          </a:xfrm>
        </p:spPr>
        <p:txBody>
          <a:bodyPr/>
          <a:lstStyle/>
          <a:p>
            <a:fld id="{D0AB4D72-44D9-D547-9915-0125627D69FC}" type="slidenum">
              <a:rPr lang="en-US" smtClean="0"/>
              <a:t>32</a:t>
            </a:fld>
            <a:endParaRPr lang="en-US"/>
          </a:p>
        </p:txBody>
      </p:sp>
      <p:sp>
        <p:nvSpPr>
          <p:cNvPr id="7" name="Down Arrow 7">
            <a:extLst>
              <a:ext uri="{FF2B5EF4-FFF2-40B4-BE49-F238E27FC236}">
                <a16:creationId xmlns:a16="http://schemas.microsoft.com/office/drawing/2014/main" id="{DCD766B7-6A06-E69C-7945-BED837305187}"/>
              </a:ext>
            </a:extLst>
          </p:cNvPr>
          <p:cNvSpPr/>
          <p:nvPr/>
        </p:nvSpPr>
        <p:spPr>
          <a:xfrm rot="5400000">
            <a:off x="7549424" y="1215407"/>
            <a:ext cx="704252" cy="1542032"/>
          </a:xfrm>
          <a:prstGeom prst="downArrow">
            <a:avLst>
              <a:gd name="adj1" fmla="val 50000"/>
              <a:gd name="adj2" fmla="val 52314"/>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7">
            <a:extLst>
              <a:ext uri="{FF2B5EF4-FFF2-40B4-BE49-F238E27FC236}">
                <a16:creationId xmlns:a16="http://schemas.microsoft.com/office/drawing/2014/main" id="{E8C344D2-24A9-C83E-66E9-3BD112D93C2C}"/>
              </a:ext>
            </a:extLst>
          </p:cNvPr>
          <p:cNvSpPr/>
          <p:nvPr/>
        </p:nvSpPr>
        <p:spPr>
          <a:xfrm rot="16357198">
            <a:off x="1569354" y="1664771"/>
            <a:ext cx="1342560" cy="1373587"/>
          </a:xfrm>
          <a:prstGeom prst="downArrow">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4ECC06-8705-0E26-30E7-185954212D4D}"/>
              </a:ext>
            </a:extLst>
          </p:cNvPr>
          <p:cNvSpPr txBox="1"/>
          <p:nvPr/>
        </p:nvSpPr>
        <p:spPr>
          <a:xfrm>
            <a:off x="9905608" y="6447829"/>
            <a:ext cx="2135272" cy="276999"/>
          </a:xfrm>
          <a:prstGeom prst="rect">
            <a:avLst/>
          </a:prstGeom>
          <a:noFill/>
        </p:spPr>
        <p:txBody>
          <a:bodyPr wrap="square">
            <a:spAutoFit/>
          </a:bodyPr>
          <a:lstStyle/>
          <a:p>
            <a:r>
              <a:rPr lang="en-GB" sz="1200" dirty="0">
                <a:hlinkClick r:id="rId4"/>
              </a:rPr>
              <a:t>Academic calendar 2025/26</a:t>
            </a:r>
            <a:endParaRPr lang="en-GB" sz="1200" dirty="0"/>
          </a:p>
        </p:txBody>
      </p:sp>
    </p:spTree>
    <p:extLst>
      <p:ext uri="{BB962C8B-B14F-4D97-AF65-F5344CB8AC3E}">
        <p14:creationId xmlns:p14="http://schemas.microsoft.com/office/powerpoint/2010/main" val="15609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CCE77F-1A84-4020-F03D-0640174FC40E}"/>
              </a:ext>
            </a:extLst>
          </p:cNvPr>
          <p:cNvPicPr>
            <a:picLocks noChangeAspect="1"/>
          </p:cNvPicPr>
          <p:nvPr/>
        </p:nvPicPr>
        <p:blipFill>
          <a:blip r:embed="rId2"/>
          <a:srcRect t="42427"/>
          <a:stretch>
            <a:fillRect/>
          </a:stretch>
        </p:blipFill>
        <p:spPr>
          <a:xfrm>
            <a:off x="2543453" y="69405"/>
            <a:ext cx="6163535" cy="1798934"/>
          </a:xfrm>
          <a:prstGeom prst="rect">
            <a:avLst/>
          </a:prstGeom>
        </p:spPr>
      </p:pic>
      <p:sp>
        <p:nvSpPr>
          <p:cNvPr id="4" name="TextBox 3">
            <a:extLst>
              <a:ext uri="{FF2B5EF4-FFF2-40B4-BE49-F238E27FC236}">
                <a16:creationId xmlns:a16="http://schemas.microsoft.com/office/drawing/2014/main" id="{32DFAFEB-6E13-1CEF-1662-934724F06FEF}"/>
              </a:ext>
            </a:extLst>
          </p:cNvPr>
          <p:cNvSpPr txBox="1"/>
          <p:nvPr/>
        </p:nvSpPr>
        <p:spPr>
          <a:xfrm>
            <a:off x="9905608" y="6447829"/>
            <a:ext cx="2135272" cy="276999"/>
          </a:xfrm>
          <a:prstGeom prst="rect">
            <a:avLst/>
          </a:prstGeom>
          <a:noFill/>
        </p:spPr>
        <p:txBody>
          <a:bodyPr wrap="square">
            <a:spAutoFit/>
          </a:bodyPr>
          <a:lstStyle/>
          <a:p>
            <a:r>
              <a:rPr lang="en-GB" sz="1200" dirty="0">
                <a:hlinkClick r:id="rId3"/>
              </a:rPr>
              <a:t>Academic calendar 2025/26</a:t>
            </a:r>
            <a:endParaRPr lang="en-GB" sz="1200" dirty="0"/>
          </a:p>
        </p:txBody>
      </p:sp>
      <p:pic>
        <p:nvPicPr>
          <p:cNvPr id="6" name="Picture 5">
            <a:extLst>
              <a:ext uri="{FF2B5EF4-FFF2-40B4-BE49-F238E27FC236}">
                <a16:creationId xmlns:a16="http://schemas.microsoft.com/office/drawing/2014/main" id="{701C7D5D-5EC0-42C8-1235-D151674D21A3}"/>
              </a:ext>
            </a:extLst>
          </p:cNvPr>
          <p:cNvPicPr>
            <a:picLocks noChangeAspect="1"/>
          </p:cNvPicPr>
          <p:nvPr/>
        </p:nvPicPr>
        <p:blipFill>
          <a:blip r:embed="rId4"/>
          <a:stretch>
            <a:fillRect/>
          </a:stretch>
        </p:blipFill>
        <p:spPr>
          <a:xfrm>
            <a:off x="2507189" y="1868339"/>
            <a:ext cx="6220693" cy="2915057"/>
          </a:xfrm>
          <a:prstGeom prst="rect">
            <a:avLst/>
          </a:prstGeom>
        </p:spPr>
      </p:pic>
      <p:pic>
        <p:nvPicPr>
          <p:cNvPr id="8" name="Picture 7">
            <a:extLst>
              <a:ext uri="{FF2B5EF4-FFF2-40B4-BE49-F238E27FC236}">
                <a16:creationId xmlns:a16="http://schemas.microsoft.com/office/drawing/2014/main" id="{9280CF5B-7348-C3B5-7667-FF0794142DF8}"/>
              </a:ext>
            </a:extLst>
          </p:cNvPr>
          <p:cNvPicPr>
            <a:picLocks noChangeAspect="1"/>
          </p:cNvPicPr>
          <p:nvPr/>
        </p:nvPicPr>
        <p:blipFill>
          <a:blip r:embed="rId5"/>
          <a:srcRect r="85459" b="18964"/>
          <a:stretch>
            <a:fillRect/>
          </a:stretch>
        </p:blipFill>
        <p:spPr>
          <a:xfrm>
            <a:off x="2551137" y="4791432"/>
            <a:ext cx="998887" cy="1997164"/>
          </a:xfrm>
          <a:prstGeom prst="rect">
            <a:avLst/>
          </a:prstGeom>
        </p:spPr>
      </p:pic>
      <p:sp>
        <p:nvSpPr>
          <p:cNvPr id="16" name="Down Arrow 7">
            <a:extLst>
              <a:ext uri="{FF2B5EF4-FFF2-40B4-BE49-F238E27FC236}">
                <a16:creationId xmlns:a16="http://schemas.microsoft.com/office/drawing/2014/main" id="{2F2DC1C1-5FBC-2B8B-A308-C2CB85D4DBEA}"/>
              </a:ext>
            </a:extLst>
          </p:cNvPr>
          <p:cNvSpPr/>
          <p:nvPr/>
        </p:nvSpPr>
        <p:spPr>
          <a:xfrm rot="3694812">
            <a:off x="8208884" y="1114720"/>
            <a:ext cx="910233" cy="1228042"/>
          </a:xfrm>
          <a:prstGeom prst="downArrow">
            <a:avLst>
              <a:gd name="adj1" fmla="val 50000"/>
              <a:gd name="adj2" fmla="val 56209"/>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6984951-7404-24C4-CFAF-3CC98DD0DC88}"/>
              </a:ext>
            </a:extLst>
          </p:cNvPr>
          <p:cNvPicPr>
            <a:picLocks noChangeAspect="1"/>
          </p:cNvPicPr>
          <p:nvPr/>
        </p:nvPicPr>
        <p:blipFill>
          <a:blip r:embed="rId5"/>
          <a:srcRect l="13535" r="67897" b="18964"/>
          <a:stretch>
            <a:fillRect/>
          </a:stretch>
        </p:blipFill>
        <p:spPr>
          <a:xfrm>
            <a:off x="3480888" y="4783396"/>
            <a:ext cx="1275529" cy="1997164"/>
          </a:xfrm>
          <a:prstGeom prst="rect">
            <a:avLst/>
          </a:prstGeom>
        </p:spPr>
      </p:pic>
      <p:pic>
        <p:nvPicPr>
          <p:cNvPr id="11" name="Picture 10">
            <a:extLst>
              <a:ext uri="{FF2B5EF4-FFF2-40B4-BE49-F238E27FC236}">
                <a16:creationId xmlns:a16="http://schemas.microsoft.com/office/drawing/2014/main" id="{73D1AB3E-D761-D93E-3B64-9C902678A287}"/>
              </a:ext>
            </a:extLst>
          </p:cNvPr>
          <p:cNvPicPr>
            <a:picLocks noChangeAspect="1"/>
          </p:cNvPicPr>
          <p:nvPr/>
        </p:nvPicPr>
        <p:blipFill>
          <a:blip r:embed="rId5"/>
          <a:srcRect l="33911" b="18964"/>
          <a:stretch>
            <a:fillRect/>
          </a:stretch>
        </p:blipFill>
        <p:spPr>
          <a:xfrm>
            <a:off x="4756417" y="4775360"/>
            <a:ext cx="4539984" cy="1997164"/>
          </a:xfrm>
          <a:prstGeom prst="rect">
            <a:avLst/>
          </a:prstGeom>
        </p:spPr>
      </p:pic>
      <p:sp>
        <p:nvSpPr>
          <p:cNvPr id="12" name="Down Arrow 7">
            <a:extLst>
              <a:ext uri="{FF2B5EF4-FFF2-40B4-BE49-F238E27FC236}">
                <a16:creationId xmlns:a16="http://schemas.microsoft.com/office/drawing/2014/main" id="{C4BBC99D-F234-51B1-9541-F26B2FB2715D}"/>
              </a:ext>
            </a:extLst>
          </p:cNvPr>
          <p:cNvSpPr/>
          <p:nvPr/>
        </p:nvSpPr>
        <p:spPr>
          <a:xfrm rot="3694812">
            <a:off x="6550528" y="4153303"/>
            <a:ext cx="910233" cy="1228042"/>
          </a:xfrm>
          <a:prstGeom prst="downArrow">
            <a:avLst>
              <a:gd name="adj1" fmla="val 50000"/>
              <a:gd name="adj2" fmla="val 56209"/>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820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with headphones on looking at a computer&#10;&#10;Description automatically generated with medium confidence">
            <a:extLst>
              <a:ext uri="{FF2B5EF4-FFF2-40B4-BE49-F238E27FC236}">
                <a16:creationId xmlns:a16="http://schemas.microsoft.com/office/drawing/2014/main" id="{0F45B091-3353-F241-AF6E-68DC922119FD}"/>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2000"/>
                    </a14:imgEffect>
                  </a14:imgLayer>
                </a14:imgProps>
              </a:ext>
            </a:extLst>
          </a:blip>
          <a:srcRect t="15730"/>
          <a:stretch/>
        </p:blipFill>
        <p:spPr>
          <a:xfrm>
            <a:off x="20" y="10"/>
            <a:ext cx="12191980" cy="6857990"/>
          </a:xfrm>
          <a:prstGeom prst="rect">
            <a:avLst/>
          </a:prstGeom>
          <a:noFill/>
        </p:spPr>
      </p:pic>
      <p:sp>
        <p:nvSpPr>
          <p:cNvPr id="4" name="TextBox 3">
            <a:extLst>
              <a:ext uri="{FF2B5EF4-FFF2-40B4-BE49-F238E27FC236}">
                <a16:creationId xmlns:a16="http://schemas.microsoft.com/office/drawing/2014/main" id="{72E69113-7EED-4549-9DC7-4EC1D2B26A09}"/>
              </a:ext>
            </a:extLst>
          </p:cNvPr>
          <p:cNvSpPr txBox="1"/>
          <p:nvPr/>
        </p:nvSpPr>
        <p:spPr>
          <a:xfrm>
            <a:off x="7152640" y="426720"/>
            <a:ext cx="4438907" cy="1846659"/>
          </a:xfrm>
          <a:prstGeom prst="rect">
            <a:avLst/>
          </a:prstGeom>
          <a:noFill/>
        </p:spPr>
        <p:txBody>
          <a:bodyPr wrap="none" lIns="0" tIns="0" rIns="0" bIns="0" rtlCol="0">
            <a:spAutoFit/>
          </a:bodyPr>
          <a:lstStyle/>
          <a:p>
            <a:pPr algn="ctr"/>
            <a:r>
              <a:rPr lang="en-US" sz="6000" b="1" dirty="0">
                <a:solidFill>
                  <a:schemeClr val="bg1"/>
                </a:solidFill>
              </a:rPr>
              <a:t>Off the</a:t>
            </a:r>
            <a:br>
              <a:rPr lang="en-US" sz="6000" b="1" dirty="0">
                <a:solidFill>
                  <a:schemeClr val="bg1"/>
                </a:solidFill>
              </a:rPr>
            </a:br>
            <a:r>
              <a:rPr lang="en-US" sz="6000" b="1" dirty="0">
                <a:solidFill>
                  <a:schemeClr val="bg1"/>
                </a:solidFill>
              </a:rPr>
              <a:t> Job Tracker</a:t>
            </a:r>
          </a:p>
        </p:txBody>
      </p:sp>
      <p:sp>
        <p:nvSpPr>
          <p:cNvPr id="5" name="Rectangle 4">
            <a:extLst>
              <a:ext uri="{FF2B5EF4-FFF2-40B4-BE49-F238E27FC236}">
                <a16:creationId xmlns:a16="http://schemas.microsoft.com/office/drawing/2014/main" id="{1BCC06AE-BBAE-9643-8CC2-5BDD35EF4081}"/>
              </a:ext>
            </a:extLst>
          </p:cNvPr>
          <p:cNvSpPr/>
          <p:nvPr/>
        </p:nvSpPr>
        <p:spPr>
          <a:xfrm>
            <a:off x="5222240" y="6277391"/>
            <a:ext cx="6746240" cy="307777"/>
          </a:xfrm>
          <a:prstGeom prst="rect">
            <a:avLst/>
          </a:prstGeom>
          <a:solidFill>
            <a:schemeClr val="bg1"/>
          </a:solidFill>
        </p:spPr>
        <p:txBody>
          <a:bodyPr wrap="square">
            <a:spAutoFit/>
          </a:bodyPr>
          <a:lstStyle/>
          <a:p>
            <a:r>
              <a:rPr lang="en-US" sz="1400" dirty="0">
                <a:hlinkClick r:id="rId4"/>
              </a:rPr>
              <a:t>https://learn.solent.ac.uk/course/view.php?id=42080&amp;section=10#tabs-tree-start</a:t>
            </a:r>
            <a:r>
              <a:rPr lang="en-US" sz="1400" dirty="0"/>
              <a:t> </a:t>
            </a:r>
          </a:p>
        </p:txBody>
      </p:sp>
    </p:spTree>
    <p:extLst>
      <p:ext uri="{BB962C8B-B14F-4D97-AF65-F5344CB8AC3E}">
        <p14:creationId xmlns:p14="http://schemas.microsoft.com/office/powerpoint/2010/main" val="234685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D0DFFE92-0C20-104F-9FDC-D829C334E44F}"/>
              </a:ext>
            </a:extLst>
          </p:cNvPr>
          <p:cNvPicPr>
            <a:picLocks noChangeAspect="1"/>
          </p:cNvPicPr>
          <p:nvPr/>
        </p:nvPicPr>
        <p:blipFill>
          <a:blip r:embed="rId2"/>
          <a:stretch>
            <a:fillRect/>
          </a:stretch>
        </p:blipFill>
        <p:spPr>
          <a:xfrm>
            <a:off x="120650" y="695278"/>
            <a:ext cx="11950700" cy="5467444"/>
          </a:xfrm>
          <a:prstGeom prst="rect">
            <a:avLst/>
          </a:prstGeom>
          <a:noFill/>
        </p:spPr>
      </p:pic>
    </p:spTree>
    <p:extLst>
      <p:ext uri="{BB962C8B-B14F-4D97-AF65-F5344CB8AC3E}">
        <p14:creationId xmlns:p14="http://schemas.microsoft.com/office/powerpoint/2010/main" val="165535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2B1871"/>
        </a:solidFill>
        <a:effectLst/>
      </p:bgPr>
    </p:bg>
    <p:spTree>
      <p:nvGrpSpPr>
        <p:cNvPr id="1" name=""/>
        <p:cNvGrpSpPr/>
        <p:nvPr/>
      </p:nvGrpSpPr>
      <p:grpSpPr>
        <a:xfrm>
          <a:off x="0" y="0"/>
          <a:ext cx="0" cy="0"/>
          <a:chOff x="0" y="0"/>
          <a:chExt cx="0" cy="0"/>
        </a:xfrm>
      </p:grpSpPr>
      <p:pic>
        <p:nvPicPr>
          <p:cNvPr id="7" name="Picture 6" descr="A calculator on a paper&#10;&#10;Description automatically generated">
            <a:extLst>
              <a:ext uri="{FF2B5EF4-FFF2-40B4-BE49-F238E27FC236}">
                <a16:creationId xmlns:a16="http://schemas.microsoft.com/office/drawing/2014/main" id="{B2D744D3-6E7B-4779-5707-7B95FA118A37}"/>
              </a:ext>
            </a:extLst>
          </p:cNvPr>
          <p:cNvPicPr>
            <a:picLocks noChangeAspect="1"/>
          </p:cNvPicPr>
          <p:nvPr/>
        </p:nvPicPr>
        <p:blipFill>
          <a:blip r:embed="rId2"/>
          <a:srcRect l="37976" r="32675" b="-1"/>
          <a:stretch/>
        </p:blipFill>
        <p:spPr>
          <a:xfrm>
            <a:off x="7335297" y="10"/>
            <a:ext cx="4856702" cy="6857990"/>
          </a:xfrm>
          <a:prstGeom prst="rect">
            <a:avLst/>
          </a:prstGeom>
          <a:noFill/>
        </p:spPr>
      </p:pic>
      <p:sp>
        <p:nvSpPr>
          <p:cNvPr id="5" name="TextBox 4">
            <a:extLst>
              <a:ext uri="{FF2B5EF4-FFF2-40B4-BE49-F238E27FC236}">
                <a16:creationId xmlns:a16="http://schemas.microsoft.com/office/drawing/2014/main" id="{8BB4F659-B292-B595-551A-39721A702869}"/>
              </a:ext>
            </a:extLst>
          </p:cNvPr>
          <p:cNvSpPr txBox="1"/>
          <p:nvPr/>
        </p:nvSpPr>
        <p:spPr>
          <a:xfrm>
            <a:off x="517035" y="447803"/>
            <a:ext cx="5329238" cy="1199236"/>
          </a:xfrm>
          <a:prstGeom prst="rect">
            <a:avLst/>
          </a:prstGeom>
        </p:spPr>
        <p:txBody>
          <a:bodyPr vert="horz" lIns="0" tIns="0" rIns="0" bIns="0" rtlCol="0" anchor="t" anchorCtr="0">
            <a:normAutofit/>
          </a:bodyPr>
          <a:lstStyle/>
          <a:p>
            <a:pPr defTabSz="685809">
              <a:spcBef>
                <a:spcPct val="0"/>
              </a:spcBef>
              <a:spcAft>
                <a:spcPts val="600"/>
              </a:spcAft>
            </a:pPr>
            <a:r>
              <a:rPr lang="en-US" sz="3100" b="1" i="0" spc="345" dirty="0">
                <a:solidFill>
                  <a:schemeClr val="bg1"/>
                </a:solidFill>
                <a:effectLst/>
                <a:latin typeface="+mj-lt"/>
                <a:ea typeface="+mj-ea"/>
                <a:cs typeface="+mj-cs"/>
              </a:rPr>
              <a:t>Calculating </a:t>
            </a:r>
            <a:br>
              <a:rPr lang="en-US" sz="3100" b="1" i="0" spc="345" dirty="0">
                <a:solidFill>
                  <a:schemeClr val="bg1"/>
                </a:solidFill>
                <a:effectLst/>
                <a:latin typeface="+mj-lt"/>
                <a:ea typeface="+mj-ea"/>
                <a:cs typeface="+mj-cs"/>
              </a:rPr>
            </a:br>
            <a:r>
              <a:rPr lang="en-US" sz="3100" b="1" i="0" spc="345" dirty="0">
                <a:solidFill>
                  <a:schemeClr val="bg1"/>
                </a:solidFill>
                <a:effectLst/>
                <a:latin typeface="+mj-lt"/>
                <a:ea typeface="+mj-ea"/>
                <a:cs typeface="+mj-cs"/>
              </a:rPr>
              <a:t>Off-the-job Training</a:t>
            </a:r>
          </a:p>
        </p:txBody>
      </p:sp>
      <p:sp>
        <p:nvSpPr>
          <p:cNvPr id="3" name="TextBox 2">
            <a:extLst>
              <a:ext uri="{FF2B5EF4-FFF2-40B4-BE49-F238E27FC236}">
                <a16:creationId xmlns:a16="http://schemas.microsoft.com/office/drawing/2014/main" id="{240E3578-0BC2-7A16-AB89-62C9562B4F1B}"/>
              </a:ext>
            </a:extLst>
          </p:cNvPr>
          <p:cNvSpPr txBox="1"/>
          <p:nvPr/>
        </p:nvSpPr>
        <p:spPr>
          <a:xfrm>
            <a:off x="517035" y="1760977"/>
            <a:ext cx="6446473" cy="4529291"/>
          </a:xfrm>
          <a:prstGeom prst="rect">
            <a:avLst/>
          </a:prstGeom>
        </p:spPr>
        <p:txBody>
          <a:bodyPr vert="horz" lIns="0" tIns="0" rIns="0" bIns="0" rtlCol="0">
            <a:noAutofit/>
          </a:bodyPr>
          <a:lstStyle/>
          <a:p>
            <a:pPr defTabSz="685809">
              <a:lnSpc>
                <a:spcPct val="120000"/>
              </a:lnSpc>
              <a:spcAft>
                <a:spcPts val="750"/>
              </a:spcAft>
            </a:pPr>
            <a:r>
              <a:rPr lang="en-US" sz="2000" dirty="0">
                <a:solidFill>
                  <a:schemeClr val="bg1"/>
                </a:solidFill>
              </a:rPr>
              <a:t>When calculating the required amount of off-the-job training, the apprentice’s statutory leave entitlement must be deducted.</a:t>
            </a:r>
            <a:br>
              <a:rPr lang="en-US" sz="2000" dirty="0">
                <a:solidFill>
                  <a:schemeClr val="bg1"/>
                </a:solidFill>
              </a:rPr>
            </a:br>
            <a:endParaRPr lang="en-US" sz="900" dirty="0">
              <a:solidFill>
                <a:schemeClr val="bg1"/>
              </a:solidFill>
            </a:endParaRPr>
          </a:p>
          <a:p>
            <a:pPr defTabSz="685809">
              <a:lnSpc>
                <a:spcPct val="120000"/>
              </a:lnSpc>
              <a:spcAft>
                <a:spcPts val="750"/>
              </a:spcAft>
            </a:pPr>
            <a:r>
              <a:rPr lang="en-US" sz="2000" b="1" dirty="0">
                <a:solidFill>
                  <a:schemeClr val="bg1"/>
                </a:solidFill>
              </a:rPr>
              <a:t>Employees who work a 5-day week receive 28 days paid statutory leave (20 days annual leave plus 8 Bank Holidays), which is the equivalent of 5.6 weeks of holiday. </a:t>
            </a:r>
            <a:br>
              <a:rPr lang="en-US" sz="2000" b="1" dirty="0">
                <a:solidFill>
                  <a:schemeClr val="bg1"/>
                </a:solidFill>
              </a:rPr>
            </a:br>
            <a:endParaRPr lang="en-US" sz="1000" b="1" dirty="0">
              <a:solidFill>
                <a:schemeClr val="bg1"/>
              </a:solidFill>
            </a:endParaRPr>
          </a:p>
          <a:p>
            <a:pPr defTabSz="685809">
              <a:lnSpc>
                <a:spcPct val="120000"/>
              </a:lnSpc>
              <a:spcAft>
                <a:spcPts val="750"/>
              </a:spcAft>
            </a:pPr>
            <a:r>
              <a:rPr lang="en-US" sz="2000" dirty="0">
                <a:solidFill>
                  <a:schemeClr val="bg1"/>
                </a:solidFill>
              </a:rPr>
              <a:t>The apprentice’s own annual leave entitlement, which may be higher than the statutory leave allowance, </a:t>
            </a:r>
            <a:r>
              <a:rPr lang="en-US" sz="2000" b="1" dirty="0">
                <a:solidFill>
                  <a:schemeClr val="bg1"/>
                </a:solidFill>
              </a:rPr>
              <a:t>must not be used in the calculation</a:t>
            </a:r>
            <a:r>
              <a:rPr lang="en-US" sz="2000" b="1" i="0" dirty="0">
                <a:solidFill>
                  <a:schemeClr val="bg1"/>
                </a:solidFill>
                <a:effectLst/>
              </a:rPr>
              <a:t>.</a:t>
            </a:r>
          </a:p>
        </p:txBody>
      </p:sp>
    </p:spTree>
    <p:extLst>
      <p:ext uri="{BB962C8B-B14F-4D97-AF65-F5344CB8AC3E}">
        <p14:creationId xmlns:p14="http://schemas.microsoft.com/office/powerpoint/2010/main" val="22482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2B187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4F659-B292-B595-551A-39721A702869}"/>
              </a:ext>
            </a:extLst>
          </p:cNvPr>
          <p:cNvSpPr txBox="1"/>
          <p:nvPr/>
        </p:nvSpPr>
        <p:spPr>
          <a:xfrm>
            <a:off x="5194998" y="287028"/>
            <a:ext cx="6408980" cy="1199236"/>
          </a:xfrm>
          <a:prstGeom prst="rect">
            <a:avLst/>
          </a:prstGeom>
        </p:spPr>
        <p:txBody>
          <a:bodyPr vert="horz" lIns="0" tIns="0" rIns="0" bIns="0" rtlCol="0" anchor="t" anchorCtr="0">
            <a:normAutofit/>
          </a:bodyPr>
          <a:lstStyle/>
          <a:p>
            <a:pPr defTabSz="685809">
              <a:spcBef>
                <a:spcPct val="0"/>
              </a:spcBef>
              <a:spcAft>
                <a:spcPts val="600"/>
              </a:spcAft>
            </a:pPr>
            <a:r>
              <a:rPr lang="en-US" sz="3100" b="1" i="0" spc="345" dirty="0">
                <a:solidFill>
                  <a:schemeClr val="bg1"/>
                </a:solidFill>
                <a:effectLst/>
                <a:latin typeface="+mj-lt"/>
                <a:ea typeface="+mj-ea"/>
                <a:cs typeface="+mj-cs"/>
              </a:rPr>
              <a:t>Calculating </a:t>
            </a:r>
            <a:br>
              <a:rPr lang="en-US" sz="3100" b="1" i="0" spc="345" dirty="0">
                <a:solidFill>
                  <a:schemeClr val="bg1"/>
                </a:solidFill>
                <a:effectLst/>
                <a:latin typeface="+mj-lt"/>
                <a:ea typeface="+mj-ea"/>
                <a:cs typeface="+mj-cs"/>
              </a:rPr>
            </a:br>
            <a:r>
              <a:rPr lang="en-US" sz="3100" b="1" i="0" spc="345" dirty="0">
                <a:solidFill>
                  <a:schemeClr val="bg1"/>
                </a:solidFill>
                <a:effectLst/>
                <a:latin typeface="+mj-lt"/>
                <a:ea typeface="+mj-ea"/>
                <a:cs typeface="+mj-cs"/>
              </a:rPr>
              <a:t>Off-the-job Training</a:t>
            </a:r>
          </a:p>
        </p:txBody>
      </p:sp>
      <p:sp>
        <p:nvSpPr>
          <p:cNvPr id="4" name="TextBox 3">
            <a:extLst>
              <a:ext uri="{FF2B5EF4-FFF2-40B4-BE49-F238E27FC236}">
                <a16:creationId xmlns:a16="http://schemas.microsoft.com/office/drawing/2014/main" id="{F180D874-6825-AA94-EF8E-CCD27C6F0452}"/>
              </a:ext>
            </a:extLst>
          </p:cNvPr>
          <p:cNvSpPr txBox="1"/>
          <p:nvPr/>
        </p:nvSpPr>
        <p:spPr>
          <a:xfrm>
            <a:off x="5194998" y="1576700"/>
            <a:ext cx="6631912" cy="4949112"/>
          </a:xfrm>
          <a:prstGeom prst="rect">
            <a:avLst/>
          </a:prstGeom>
          <a:noFill/>
        </p:spPr>
        <p:txBody>
          <a:bodyPr wrap="square">
            <a:spAutoFit/>
          </a:bodyPr>
          <a:lstStyle/>
          <a:p>
            <a:pPr algn="l">
              <a:lnSpc>
                <a:spcPct val="120000"/>
              </a:lnSpc>
            </a:pPr>
            <a:r>
              <a:rPr lang="en-GB" sz="2800" b="0" i="0" dirty="0">
                <a:solidFill>
                  <a:schemeClr val="bg1"/>
                </a:solidFill>
                <a:effectLst/>
              </a:rPr>
              <a:t>Therefore, for a full-time apprentice following a 12-month apprenticeship, off-the-job training is delivered over </a:t>
            </a:r>
            <a:r>
              <a:rPr lang="en-GB" sz="2800" b="1" i="0" dirty="0">
                <a:solidFill>
                  <a:schemeClr val="bg1"/>
                </a:solidFill>
                <a:effectLst/>
              </a:rPr>
              <a:t>46.4 weeks</a:t>
            </a:r>
            <a:r>
              <a:rPr lang="en-GB" sz="2800" b="0" i="0" dirty="0">
                <a:solidFill>
                  <a:schemeClr val="bg1"/>
                </a:solidFill>
                <a:effectLst/>
              </a:rPr>
              <a:t> (52 weeks minus 5.6 weeks of statutory leave).</a:t>
            </a:r>
          </a:p>
          <a:p>
            <a:pPr algn="l">
              <a:lnSpc>
                <a:spcPct val="120000"/>
              </a:lnSpc>
            </a:pPr>
            <a:endParaRPr lang="en-GB" sz="2000" dirty="0">
              <a:solidFill>
                <a:schemeClr val="bg1"/>
              </a:solidFill>
            </a:endParaRPr>
          </a:p>
          <a:p>
            <a:pPr algn="l">
              <a:lnSpc>
                <a:spcPct val="120000"/>
              </a:lnSpc>
            </a:pPr>
            <a:endParaRPr lang="en-GB" sz="2000" b="0" i="0" dirty="0">
              <a:solidFill>
                <a:schemeClr val="bg1"/>
              </a:solidFill>
              <a:effectLst/>
            </a:endParaRPr>
          </a:p>
          <a:p>
            <a:pPr algn="l">
              <a:lnSpc>
                <a:spcPct val="120000"/>
              </a:lnSpc>
            </a:pPr>
            <a:endParaRPr lang="en-GB" sz="2000" b="0" i="0" dirty="0">
              <a:solidFill>
                <a:schemeClr val="bg1"/>
              </a:solidFill>
              <a:effectLst/>
            </a:endParaRPr>
          </a:p>
          <a:p>
            <a:pPr algn="l">
              <a:lnSpc>
                <a:spcPct val="120000"/>
              </a:lnSpc>
            </a:pPr>
            <a:endParaRPr lang="en-GB" sz="2000" b="0" i="0" dirty="0">
              <a:solidFill>
                <a:schemeClr val="bg1"/>
              </a:solidFill>
              <a:effectLst/>
            </a:endParaRPr>
          </a:p>
          <a:p>
            <a:pPr algn="l">
              <a:lnSpc>
                <a:spcPct val="120000"/>
              </a:lnSpc>
            </a:pPr>
            <a:r>
              <a:rPr lang="en-GB" sz="1100" b="1" i="0" dirty="0">
                <a:solidFill>
                  <a:schemeClr val="bg1"/>
                </a:solidFill>
                <a:effectLst/>
              </a:rPr>
              <a:t>DEPARTMENT FOR EDUCATION, 2023.</a:t>
            </a:r>
            <a:r>
              <a:rPr lang="en-GB" sz="1100" b="0" i="0" dirty="0">
                <a:solidFill>
                  <a:schemeClr val="bg1"/>
                </a:solidFill>
                <a:effectLst/>
              </a:rPr>
              <a:t> Apprenticeship off- the-job training Policy background and examples to support the 2023 / 2024 apprenticeship funding rules [viewed 2 May 2024]. Available from: </a:t>
            </a:r>
            <a:r>
              <a:rPr lang="en-GB" sz="1100" b="0" i="0" dirty="0">
                <a:solidFill>
                  <a:schemeClr val="bg1"/>
                </a:solidFill>
                <a:effectLst/>
                <a:hlinkClick r:id="rId2"/>
              </a:rPr>
              <a:t>https://assets.publishing.service.gov.uk/media/6530efdb92895c000ddcba2b/2023_10_OTJT_Guide_v5_-_23_24_Rules_v1.0.pdf</a:t>
            </a:r>
            <a:endParaRPr lang="en-GB" sz="1100" b="0" i="0" dirty="0">
              <a:solidFill>
                <a:schemeClr val="bg1"/>
              </a:solidFill>
              <a:effectLst/>
            </a:endParaRPr>
          </a:p>
        </p:txBody>
      </p:sp>
      <p:pic>
        <p:nvPicPr>
          <p:cNvPr id="6" name="Picture 5" descr="A calculator on a paper&#10;&#10;Description automatically generated">
            <a:extLst>
              <a:ext uri="{FF2B5EF4-FFF2-40B4-BE49-F238E27FC236}">
                <a16:creationId xmlns:a16="http://schemas.microsoft.com/office/drawing/2014/main" id="{142546A7-F481-FEEF-6EB7-BB03126F8EB5}"/>
              </a:ext>
            </a:extLst>
          </p:cNvPr>
          <p:cNvPicPr>
            <a:picLocks noChangeAspect="1"/>
          </p:cNvPicPr>
          <p:nvPr/>
        </p:nvPicPr>
        <p:blipFill>
          <a:blip r:embed="rId3">
            <a:duotone>
              <a:prstClr val="black"/>
              <a:schemeClr val="accent5">
                <a:tint val="45000"/>
                <a:satMod val="400000"/>
              </a:schemeClr>
            </a:duotone>
          </a:blip>
          <a:srcRect l="37976" r="32675" b="-1"/>
          <a:stretch/>
        </p:blipFill>
        <p:spPr>
          <a:xfrm>
            <a:off x="0" y="0"/>
            <a:ext cx="4856702" cy="6857990"/>
          </a:xfrm>
          <a:prstGeom prst="rect">
            <a:avLst/>
          </a:prstGeom>
          <a:noFill/>
        </p:spPr>
      </p:pic>
    </p:spTree>
    <p:extLst>
      <p:ext uri="{BB962C8B-B14F-4D97-AF65-F5344CB8AC3E}">
        <p14:creationId xmlns:p14="http://schemas.microsoft.com/office/powerpoint/2010/main" val="132552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2B187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4F659-B292-B595-551A-39721A702869}"/>
              </a:ext>
            </a:extLst>
          </p:cNvPr>
          <p:cNvSpPr txBox="1"/>
          <p:nvPr/>
        </p:nvSpPr>
        <p:spPr>
          <a:xfrm>
            <a:off x="522514" y="246834"/>
            <a:ext cx="6408980" cy="1199236"/>
          </a:xfrm>
          <a:prstGeom prst="rect">
            <a:avLst/>
          </a:prstGeom>
        </p:spPr>
        <p:txBody>
          <a:bodyPr vert="horz" lIns="0" tIns="0" rIns="0" bIns="0" rtlCol="0" anchor="t" anchorCtr="0">
            <a:normAutofit/>
          </a:bodyPr>
          <a:lstStyle/>
          <a:p>
            <a:pPr defTabSz="685809">
              <a:spcBef>
                <a:spcPct val="0"/>
              </a:spcBef>
              <a:spcAft>
                <a:spcPts val="600"/>
              </a:spcAft>
            </a:pPr>
            <a:r>
              <a:rPr lang="en-US" sz="3100" b="1" i="0" spc="345" dirty="0">
                <a:solidFill>
                  <a:schemeClr val="bg1"/>
                </a:solidFill>
                <a:effectLst/>
                <a:latin typeface="+mj-lt"/>
                <a:ea typeface="+mj-ea"/>
                <a:cs typeface="+mj-cs"/>
              </a:rPr>
              <a:t>Calculating </a:t>
            </a:r>
            <a:br>
              <a:rPr lang="en-US" sz="3100" b="1" i="0" spc="345" dirty="0">
                <a:solidFill>
                  <a:schemeClr val="bg1"/>
                </a:solidFill>
                <a:effectLst/>
                <a:latin typeface="+mj-lt"/>
                <a:ea typeface="+mj-ea"/>
                <a:cs typeface="+mj-cs"/>
              </a:rPr>
            </a:br>
            <a:r>
              <a:rPr lang="en-US" sz="3100" b="1" i="0" spc="345" dirty="0">
                <a:solidFill>
                  <a:schemeClr val="bg1"/>
                </a:solidFill>
                <a:effectLst/>
                <a:latin typeface="+mj-lt"/>
                <a:ea typeface="+mj-ea"/>
                <a:cs typeface="+mj-cs"/>
              </a:rPr>
              <a:t>Off-the-job Training</a:t>
            </a:r>
          </a:p>
        </p:txBody>
      </p:sp>
      <p:sp>
        <p:nvSpPr>
          <p:cNvPr id="4" name="TextBox 3">
            <a:extLst>
              <a:ext uri="{FF2B5EF4-FFF2-40B4-BE49-F238E27FC236}">
                <a16:creationId xmlns:a16="http://schemas.microsoft.com/office/drawing/2014/main" id="{F180D874-6825-AA94-EF8E-CCD27C6F0452}"/>
              </a:ext>
            </a:extLst>
          </p:cNvPr>
          <p:cNvSpPr txBox="1"/>
          <p:nvPr/>
        </p:nvSpPr>
        <p:spPr>
          <a:xfrm>
            <a:off x="522514" y="1536506"/>
            <a:ext cx="6631912" cy="5072222"/>
          </a:xfrm>
          <a:prstGeom prst="rect">
            <a:avLst/>
          </a:prstGeom>
          <a:noFill/>
        </p:spPr>
        <p:txBody>
          <a:bodyPr wrap="square">
            <a:spAutoFit/>
          </a:bodyPr>
          <a:lstStyle/>
          <a:p>
            <a:pPr algn="l"/>
            <a:r>
              <a:rPr lang="en-GB" sz="2800" b="0" i="1" dirty="0">
                <a:solidFill>
                  <a:schemeClr val="bg1"/>
                </a:solidFill>
                <a:effectLst/>
              </a:rPr>
              <a:t>The training provider is responsible for ensuring that there is a plan for active learning (off-the-job training to take place  in </a:t>
            </a:r>
            <a:r>
              <a:rPr lang="en-GB" sz="2800" b="1" i="1" dirty="0">
                <a:solidFill>
                  <a:schemeClr val="bg1"/>
                </a:solidFill>
                <a:effectLst/>
              </a:rPr>
              <a:t>every calendar month </a:t>
            </a:r>
            <a:r>
              <a:rPr lang="en-GB" sz="2800" b="0" i="1" dirty="0">
                <a:solidFill>
                  <a:schemeClr val="bg1"/>
                </a:solidFill>
                <a:effectLst/>
              </a:rPr>
              <a:t>of the practical period this is to keep the apprentice  engaged and working towards the achievement of their apprenticeship. </a:t>
            </a:r>
            <a:endParaRPr lang="en-GB" sz="2000" b="0" i="0" dirty="0">
              <a:solidFill>
                <a:schemeClr val="bg1"/>
              </a:solidFill>
              <a:effectLst/>
            </a:endParaRPr>
          </a:p>
          <a:p>
            <a:pPr algn="l">
              <a:lnSpc>
                <a:spcPct val="120000"/>
              </a:lnSpc>
            </a:pPr>
            <a:endParaRPr lang="en-GB" sz="2000" dirty="0">
              <a:solidFill>
                <a:schemeClr val="bg1"/>
              </a:solidFill>
            </a:endParaRPr>
          </a:p>
          <a:p>
            <a:pPr algn="l">
              <a:lnSpc>
                <a:spcPct val="120000"/>
              </a:lnSpc>
            </a:pPr>
            <a:endParaRPr lang="en-GB" sz="2000" b="0" i="0" dirty="0">
              <a:solidFill>
                <a:schemeClr val="bg1"/>
              </a:solidFill>
              <a:effectLst/>
            </a:endParaRPr>
          </a:p>
          <a:p>
            <a:pPr algn="l">
              <a:lnSpc>
                <a:spcPct val="120000"/>
              </a:lnSpc>
            </a:pPr>
            <a:r>
              <a:rPr lang="en-GB" sz="1100" b="1" i="0" dirty="0">
                <a:solidFill>
                  <a:schemeClr val="bg1"/>
                </a:solidFill>
                <a:effectLst/>
              </a:rPr>
              <a:t>DEPARTMENT FOR EDUCATION, 2023.</a:t>
            </a:r>
            <a:r>
              <a:rPr lang="en-GB" sz="1100" b="0" i="0" dirty="0">
                <a:solidFill>
                  <a:schemeClr val="bg1"/>
                </a:solidFill>
                <a:effectLst/>
              </a:rPr>
              <a:t> Apprenticeship off- the-job training Policy background and examples to support the 2023 / 2024 apprenticeship funding rules [viewed 2 May 2024]. Available from: </a:t>
            </a:r>
            <a:r>
              <a:rPr lang="en-GB" sz="1100" b="0" i="0" dirty="0">
                <a:solidFill>
                  <a:schemeClr val="bg1"/>
                </a:solidFill>
                <a:effectLst/>
                <a:hlinkClick r:id="rId2"/>
              </a:rPr>
              <a:t>https://assets.publishing.service.gov.uk/media/6530efdb92895c000ddcba2b/2023_10_OTJT_Guide_v5_-_23_24_Rules_v1.0.pdf</a:t>
            </a:r>
            <a:endParaRPr lang="en-GB" sz="1100" b="0" i="0" dirty="0">
              <a:solidFill>
                <a:schemeClr val="bg1"/>
              </a:solidFill>
              <a:effectLst/>
            </a:endParaRPr>
          </a:p>
        </p:txBody>
      </p:sp>
      <p:pic>
        <p:nvPicPr>
          <p:cNvPr id="6" name="Picture 5" descr="A calculator on a paper&#10;&#10;Description automatically generated">
            <a:extLst>
              <a:ext uri="{FF2B5EF4-FFF2-40B4-BE49-F238E27FC236}">
                <a16:creationId xmlns:a16="http://schemas.microsoft.com/office/drawing/2014/main" id="{142546A7-F481-FEEF-6EB7-BB03126F8EB5}"/>
              </a:ext>
            </a:extLst>
          </p:cNvPr>
          <p:cNvPicPr>
            <a:picLocks noChangeAspect="1"/>
          </p:cNvPicPr>
          <p:nvPr/>
        </p:nvPicPr>
        <p:blipFill>
          <a:blip r:embed="rId3">
            <a:duotone>
              <a:schemeClr val="accent1">
                <a:shade val="45000"/>
                <a:satMod val="135000"/>
              </a:schemeClr>
              <a:prstClr val="white"/>
            </a:duotone>
          </a:blip>
          <a:srcRect l="37976" r="32675" b="-1"/>
          <a:stretch/>
        </p:blipFill>
        <p:spPr>
          <a:xfrm>
            <a:off x="7335298" y="10"/>
            <a:ext cx="4856702" cy="6857990"/>
          </a:xfrm>
          <a:prstGeom prst="rect">
            <a:avLst/>
          </a:prstGeom>
          <a:noFill/>
        </p:spPr>
      </p:pic>
    </p:spTree>
    <p:extLst>
      <p:ext uri="{BB962C8B-B14F-4D97-AF65-F5344CB8AC3E}">
        <p14:creationId xmlns:p14="http://schemas.microsoft.com/office/powerpoint/2010/main" val="239756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2B187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4F659-B292-B595-551A-39721A702869}"/>
              </a:ext>
            </a:extLst>
          </p:cNvPr>
          <p:cNvSpPr txBox="1"/>
          <p:nvPr/>
        </p:nvSpPr>
        <p:spPr>
          <a:xfrm>
            <a:off x="5265336" y="216689"/>
            <a:ext cx="6408980" cy="1199236"/>
          </a:xfrm>
          <a:prstGeom prst="rect">
            <a:avLst/>
          </a:prstGeom>
        </p:spPr>
        <p:txBody>
          <a:bodyPr vert="horz" lIns="0" tIns="0" rIns="0" bIns="0" rtlCol="0" anchor="t" anchorCtr="0">
            <a:normAutofit/>
          </a:bodyPr>
          <a:lstStyle/>
          <a:p>
            <a:pPr defTabSz="685809">
              <a:spcBef>
                <a:spcPct val="0"/>
              </a:spcBef>
              <a:spcAft>
                <a:spcPts val="600"/>
              </a:spcAft>
            </a:pPr>
            <a:r>
              <a:rPr lang="en-US" sz="3100" b="1" i="0" spc="345" dirty="0">
                <a:solidFill>
                  <a:schemeClr val="bg1"/>
                </a:solidFill>
                <a:effectLst/>
                <a:latin typeface="+mj-lt"/>
                <a:ea typeface="+mj-ea"/>
                <a:cs typeface="+mj-cs"/>
              </a:rPr>
              <a:t>Calculating </a:t>
            </a:r>
            <a:br>
              <a:rPr lang="en-US" sz="3100" b="1" i="0" spc="345" dirty="0">
                <a:solidFill>
                  <a:schemeClr val="bg1"/>
                </a:solidFill>
                <a:effectLst/>
                <a:latin typeface="+mj-lt"/>
                <a:ea typeface="+mj-ea"/>
                <a:cs typeface="+mj-cs"/>
              </a:rPr>
            </a:br>
            <a:r>
              <a:rPr lang="en-US" sz="3100" b="1" i="0" spc="345" dirty="0">
                <a:solidFill>
                  <a:schemeClr val="bg1"/>
                </a:solidFill>
                <a:effectLst/>
                <a:latin typeface="+mj-lt"/>
                <a:ea typeface="+mj-ea"/>
                <a:cs typeface="+mj-cs"/>
              </a:rPr>
              <a:t>Off-the-job Training</a:t>
            </a:r>
          </a:p>
        </p:txBody>
      </p:sp>
      <p:sp>
        <p:nvSpPr>
          <p:cNvPr id="4" name="TextBox 3">
            <a:extLst>
              <a:ext uri="{FF2B5EF4-FFF2-40B4-BE49-F238E27FC236}">
                <a16:creationId xmlns:a16="http://schemas.microsoft.com/office/drawing/2014/main" id="{F180D874-6825-AA94-EF8E-CCD27C6F0452}"/>
              </a:ext>
            </a:extLst>
          </p:cNvPr>
          <p:cNvSpPr txBox="1"/>
          <p:nvPr/>
        </p:nvSpPr>
        <p:spPr>
          <a:xfrm>
            <a:off x="5265336" y="1506361"/>
            <a:ext cx="6631912" cy="5133778"/>
          </a:xfrm>
          <a:prstGeom prst="rect">
            <a:avLst/>
          </a:prstGeom>
          <a:noFill/>
        </p:spPr>
        <p:txBody>
          <a:bodyPr wrap="square">
            <a:spAutoFit/>
          </a:bodyPr>
          <a:lstStyle/>
          <a:p>
            <a:pPr algn="l"/>
            <a:r>
              <a:rPr lang="en-GB" sz="2800" b="0" i="1" dirty="0">
                <a:solidFill>
                  <a:schemeClr val="bg1"/>
                </a:solidFill>
                <a:effectLst/>
              </a:rPr>
              <a:t>We do not specify a minimum amount of active learning to take place every calendar month and </a:t>
            </a:r>
            <a:r>
              <a:rPr lang="en-GB" sz="2800" b="1" i="1" dirty="0">
                <a:solidFill>
                  <a:schemeClr val="bg1"/>
                </a:solidFill>
                <a:effectLst/>
              </a:rPr>
              <a:t>active learning does not need to be face to face </a:t>
            </a:r>
            <a:r>
              <a:rPr lang="en-GB" sz="2800" b="0" i="1" dirty="0">
                <a:solidFill>
                  <a:schemeClr val="bg1"/>
                </a:solidFill>
                <a:effectLst/>
              </a:rPr>
              <a:t>delivery by the training provider; it can also include, for example, mentoring by the employer, virtual classrooms, online learning or the apprentice completing assignments. </a:t>
            </a:r>
            <a:endParaRPr lang="en-GB" sz="2000" dirty="0">
              <a:solidFill>
                <a:schemeClr val="bg1"/>
              </a:solidFill>
            </a:endParaRPr>
          </a:p>
          <a:p>
            <a:pPr algn="l">
              <a:lnSpc>
                <a:spcPct val="120000"/>
              </a:lnSpc>
            </a:pPr>
            <a:endParaRPr lang="en-GB" sz="2000" b="0" i="0" dirty="0">
              <a:solidFill>
                <a:schemeClr val="bg1"/>
              </a:solidFill>
              <a:effectLst/>
            </a:endParaRPr>
          </a:p>
          <a:p>
            <a:pPr algn="l">
              <a:lnSpc>
                <a:spcPct val="120000"/>
              </a:lnSpc>
            </a:pPr>
            <a:r>
              <a:rPr lang="en-GB" sz="1100" b="1" i="0" dirty="0">
                <a:solidFill>
                  <a:schemeClr val="bg1"/>
                </a:solidFill>
                <a:effectLst/>
              </a:rPr>
              <a:t>DEPARTMENT FOR EDUCATION, 2023.</a:t>
            </a:r>
            <a:r>
              <a:rPr lang="en-GB" sz="1100" b="0" i="0" dirty="0">
                <a:solidFill>
                  <a:schemeClr val="bg1"/>
                </a:solidFill>
                <a:effectLst/>
              </a:rPr>
              <a:t> Apprenticeship off- the-job training Policy background and examples to support the 2023 / 2024 apprenticeship funding rules [viewed 2 May 2024]. Available from: </a:t>
            </a:r>
            <a:r>
              <a:rPr lang="en-GB" sz="1100" b="0" i="0" dirty="0">
                <a:solidFill>
                  <a:schemeClr val="bg1"/>
                </a:solidFill>
                <a:effectLst/>
                <a:hlinkClick r:id="rId2"/>
              </a:rPr>
              <a:t>https://assets.publishing.service.gov.uk/media/6530efdb92895c000ddcba2b/2023_10_OTJT_Guide_v5_-_23_24_Rules_v1.0.pdf</a:t>
            </a:r>
            <a:endParaRPr lang="en-GB" sz="1100" b="0" i="0" dirty="0">
              <a:solidFill>
                <a:schemeClr val="bg1"/>
              </a:solidFill>
              <a:effectLst/>
            </a:endParaRPr>
          </a:p>
        </p:txBody>
      </p:sp>
      <p:pic>
        <p:nvPicPr>
          <p:cNvPr id="6" name="Picture 5" descr="A calculator on a paper&#10;&#10;Description automatically generated">
            <a:extLst>
              <a:ext uri="{FF2B5EF4-FFF2-40B4-BE49-F238E27FC236}">
                <a16:creationId xmlns:a16="http://schemas.microsoft.com/office/drawing/2014/main" id="{142546A7-F481-FEEF-6EB7-BB03126F8EB5}"/>
              </a:ext>
            </a:extLst>
          </p:cNvPr>
          <p:cNvPicPr>
            <a:picLocks noChangeAspect="1"/>
          </p:cNvPicPr>
          <p:nvPr/>
        </p:nvPicPr>
        <p:blipFill>
          <a:blip r:embed="rId3">
            <a:duotone>
              <a:prstClr val="black"/>
              <a:schemeClr val="accent4">
                <a:tint val="45000"/>
                <a:satMod val="400000"/>
              </a:schemeClr>
            </a:duotone>
          </a:blip>
          <a:srcRect l="37976" r="32675" b="-1"/>
          <a:stretch/>
        </p:blipFill>
        <p:spPr>
          <a:xfrm>
            <a:off x="0" y="0"/>
            <a:ext cx="4856702" cy="6857990"/>
          </a:xfrm>
          <a:prstGeom prst="rect">
            <a:avLst/>
          </a:prstGeom>
          <a:noFill/>
        </p:spPr>
      </p:pic>
    </p:spTree>
    <p:extLst>
      <p:ext uri="{BB962C8B-B14F-4D97-AF65-F5344CB8AC3E}">
        <p14:creationId xmlns:p14="http://schemas.microsoft.com/office/powerpoint/2010/main" val="323406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C00000"/>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E4A79F0-2C7C-0342-ABF7-FB6DBC525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594" y="0"/>
            <a:ext cx="4849406" cy="34530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1815A76A-D43A-B540-AC34-EA1C1332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594" y="3429000"/>
            <a:ext cx="4849406"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A905DF-F226-5D40-9C94-C3F39A9DA357}"/>
              </a:ext>
            </a:extLst>
          </p:cNvPr>
          <p:cNvSpPr/>
          <p:nvPr/>
        </p:nvSpPr>
        <p:spPr>
          <a:xfrm>
            <a:off x="5970805" y="3224938"/>
            <a:ext cx="250390" cy="408125"/>
          </a:xfrm>
          <a:prstGeom prst="rect">
            <a:avLst/>
          </a:prstGeom>
        </p:spPr>
        <p:txBody>
          <a:bodyPr wrap="none">
            <a:spAutoFit/>
          </a:bodyPr>
          <a:lstStyle/>
          <a:p>
            <a:r>
              <a:rPr lang="en-GB" dirty="0">
                <a:solidFill>
                  <a:srgbClr val="000000"/>
                </a:solidFill>
                <a:latin typeface="Times" pitchFamily="2" charset="0"/>
              </a:rPr>
              <a:t> </a:t>
            </a:r>
            <a:endParaRPr lang="en-US" dirty="0"/>
          </a:p>
        </p:txBody>
      </p:sp>
      <p:sp>
        <p:nvSpPr>
          <p:cNvPr id="4" name="TextBox 3">
            <a:extLst>
              <a:ext uri="{FF2B5EF4-FFF2-40B4-BE49-F238E27FC236}">
                <a16:creationId xmlns:a16="http://schemas.microsoft.com/office/drawing/2014/main" id="{4AADFF86-0F39-C345-8E1E-F05F5864439B}"/>
              </a:ext>
            </a:extLst>
          </p:cNvPr>
          <p:cNvSpPr txBox="1"/>
          <p:nvPr/>
        </p:nvSpPr>
        <p:spPr>
          <a:xfrm>
            <a:off x="1455890" y="283876"/>
            <a:ext cx="4438844" cy="6290248"/>
          </a:xfrm>
          <a:prstGeom prst="rect">
            <a:avLst/>
          </a:prstGeom>
          <a:noFill/>
        </p:spPr>
        <p:txBody>
          <a:bodyPr wrap="none" lIns="0" tIns="0" rIns="0" bIns="0" rtlCol="0">
            <a:spAutoFit/>
          </a:bodyPr>
          <a:lstStyle/>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Welcome</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East Park Terrace Campus</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DATS 1.2 Apprenticeship Standard </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KSBs</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Support &amp; Communication</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Review Meeting</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Teaching Delivery</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Study Days</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Academic Calendar</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Off-The-Job-Tracker</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Solent Portal</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Timetabling &amp; Attendance Monitoring</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Assessments &amp; Grading</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EPA &amp; Portfolio</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Student Course Representatives</a:t>
            </a:r>
          </a:p>
          <a:p>
            <a:pPr marL="457200" indent="-457200">
              <a:lnSpc>
                <a:spcPct val="107000"/>
              </a:lnSpc>
              <a:spcAft>
                <a:spcPts val="800"/>
              </a:spcAft>
              <a:buFont typeface="+mj-lt"/>
              <a:buAutoNum type="arabicPeriod"/>
            </a:pPr>
            <a:r>
              <a:rPr lang="en-US" sz="2000" b="1" kern="100" dirty="0">
                <a:solidFill>
                  <a:schemeClr val="bg1"/>
                </a:solidFill>
                <a:effectLst/>
                <a:ea typeface="Calibri" panose="020F0502020204030204" pitchFamily="34" charset="0"/>
                <a:cs typeface="Times New Roman" panose="02020603050405020304" pitchFamily="18" charset="0"/>
              </a:rPr>
              <a:t>Q &amp; A</a:t>
            </a:r>
            <a:endParaRPr lang="en-GB" sz="2000" b="1" kern="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59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17DE244-D838-E8F7-0AFF-73D5CA0E066D}"/>
              </a:ext>
            </a:extLst>
          </p:cNvPr>
          <p:cNvSpPr>
            <a:spLocks noChangeArrowheads="1"/>
          </p:cNvSpPr>
          <p:nvPr/>
        </p:nvSpPr>
        <p:spPr bwMode="auto">
          <a:xfrm>
            <a:off x="664866" y="467830"/>
            <a:ext cx="10697987" cy="175432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chemeClr val="bg1"/>
                </a:solidFill>
                <a:latin typeface="+mn-lt"/>
              </a:rPr>
              <a:t>Apprentices should be doing </a:t>
            </a:r>
            <a:r>
              <a:rPr lang="en-US" altLang="en-US" sz="2000" b="1" dirty="0">
                <a:solidFill>
                  <a:schemeClr val="bg1"/>
                </a:solidFill>
                <a:latin typeface="+mn-lt"/>
              </a:rPr>
              <a:t>46.4 Off-the-job Study Days </a:t>
            </a:r>
            <a:r>
              <a:rPr lang="en-US" altLang="en-US" sz="2000" dirty="0">
                <a:solidFill>
                  <a:schemeClr val="bg1"/>
                </a:solidFill>
                <a:latin typeface="+mn-lt"/>
              </a:rPr>
              <a:t>so there is flexibility in assessment weeks and holiday breaks to self-manage your learning outside of the formal teaching delivery to take your holidays.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chemeClr val="bg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2000" b="1" dirty="0">
                <a:solidFill>
                  <a:schemeClr val="bg1"/>
                </a:solidFill>
                <a:latin typeface="+mn-lt"/>
              </a:rPr>
              <a:t>Below is an overview of the of the delivery for Solent University Digital Apprentices.</a:t>
            </a:r>
            <a:endParaRPr lang="en-US" altLang="en-US" sz="2000" b="1" dirty="0">
              <a:solidFill>
                <a:schemeClr val="bg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E861C3E5-F411-D423-C021-3CC1EF854ACE}"/>
              </a:ext>
            </a:extLst>
          </p:cNvPr>
          <p:cNvGraphicFramePr>
            <a:graphicFrameLocks noGrp="1"/>
          </p:cNvGraphicFramePr>
          <p:nvPr>
            <p:extLst>
              <p:ext uri="{D42A27DB-BD31-4B8C-83A1-F6EECF244321}">
                <p14:modId xmlns:p14="http://schemas.microsoft.com/office/powerpoint/2010/main" val="3933425311"/>
              </p:ext>
            </p:extLst>
          </p:nvPr>
        </p:nvGraphicFramePr>
        <p:xfrm>
          <a:off x="664866" y="2069346"/>
          <a:ext cx="10697987" cy="4300728"/>
        </p:xfrm>
        <a:graphic>
          <a:graphicData uri="http://schemas.openxmlformats.org/drawingml/2006/table">
            <a:tbl>
              <a:tblPr>
                <a:tableStyleId>{5C22544A-7EE6-4342-B048-85BDC9FD1C3A}</a:tableStyleId>
              </a:tblPr>
              <a:tblGrid>
                <a:gridCol w="10697987">
                  <a:extLst>
                    <a:ext uri="{9D8B030D-6E8A-4147-A177-3AD203B41FA5}">
                      <a16:colId xmlns:a16="http://schemas.microsoft.com/office/drawing/2014/main" val="1330556835"/>
                    </a:ext>
                  </a:extLst>
                </a:gridCol>
              </a:tblGrid>
              <a:tr h="278765">
                <a:tc>
                  <a:txBody>
                    <a:bodyPr/>
                    <a:lstStyle/>
                    <a:p>
                      <a:pPr>
                        <a:lnSpc>
                          <a:spcPct val="107000"/>
                        </a:lnSpc>
                        <a:spcAft>
                          <a:spcPts val="800"/>
                        </a:spcAft>
                      </a:pPr>
                      <a:br>
                        <a:rPr lang="en-GB" sz="1800" b="1" kern="100" dirty="0">
                          <a:effectLst/>
                        </a:rPr>
                      </a:br>
                      <a:r>
                        <a:rPr lang="en-GB" sz="1800" b="1" kern="100" dirty="0">
                          <a:effectLst/>
                        </a:rPr>
                        <a:t>Trimester 1 - (Sept – Jan)</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solidFill>
                      <a:schemeClr val="tx2">
                        <a:lumMod val="25000"/>
                        <a:lumOff val="75000"/>
                      </a:schemeClr>
                    </a:solidFill>
                  </a:tcPr>
                </a:tc>
                <a:extLst>
                  <a:ext uri="{0D108BD9-81ED-4DB2-BD59-A6C34878D82A}">
                    <a16:rowId xmlns:a16="http://schemas.microsoft.com/office/drawing/2014/main" val="4269647813"/>
                  </a:ext>
                </a:extLst>
              </a:tr>
              <a:tr h="669290">
                <a:tc>
                  <a:txBody>
                    <a:bodyPr/>
                    <a:lstStyle/>
                    <a:p>
                      <a:pPr>
                        <a:lnSpc>
                          <a:spcPct val="107000"/>
                        </a:lnSpc>
                        <a:spcAft>
                          <a:spcPts val="800"/>
                        </a:spcAft>
                      </a:pPr>
                      <a:r>
                        <a:rPr lang="en-GB" sz="1800" kern="100" dirty="0">
                          <a:effectLst/>
                        </a:rPr>
                        <a:t>12 Weeks Teaching Delivery plus 2 weeks Assessments = 14 weeks total</a:t>
                      </a:r>
                    </a:p>
                    <a:p>
                      <a:pPr>
                        <a:lnSpc>
                          <a:spcPct val="107000"/>
                        </a:lnSpc>
                        <a:spcAft>
                          <a:spcPts val="800"/>
                        </a:spcAft>
                      </a:pPr>
                      <a:r>
                        <a:rPr lang="en-GB" sz="1800" kern="100" dirty="0">
                          <a:effectLst/>
                        </a:rPr>
                        <a:t>Plus, Winter Break 2 weeks can be used for other Training plans tasks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4123856554"/>
                  </a:ext>
                </a:extLst>
              </a:tr>
              <a:tr h="422910">
                <a:tc>
                  <a:txBody>
                    <a:bodyPr/>
                    <a:lstStyle/>
                    <a:p>
                      <a:pPr>
                        <a:lnSpc>
                          <a:spcPct val="107000"/>
                        </a:lnSpc>
                        <a:spcAft>
                          <a:spcPts val="800"/>
                        </a:spcAft>
                      </a:pPr>
                      <a:br>
                        <a:rPr lang="en-GB" sz="1800" kern="100" dirty="0">
                          <a:effectLst/>
                        </a:rPr>
                      </a:br>
                      <a:r>
                        <a:rPr lang="en-GB" sz="1800" b="1" kern="100" dirty="0">
                          <a:effectLst/>
                        </a:rPr>
                        <a:t>Trimester 2 - (Jan - May)</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solidFill>
                      <a:schemeClr val="accent1">
                        <a:lumMod val="40000"/>
                        <a:lumOff val="60000"/>
                      </a:schemeClr>
                    </a:solidFill>
                  </a:tcPr>
                </a:tc>
                <a:extLst>
                  <a:ext uri="{0D108BD9-81ED-4DB2-BD59-A6C34878D82A}">
                    <a16:rowId xmlns:a16="http://schemas.microsoft.com/office/drawing/2014/main" val="1687600916"/>
                  </a:ext>
                </a:extLst>
              </a:tr>
              <a:tr h="669290">
                <a:tc>
                  <a:txBody>
                    <a:bodyPr/>
                    <a:lstStyle/>
                    <a:p>
                      <a:pPr>
                        <a:lnSpc>
                          <a:spcPct val="107000"/>
                        </a:lnSpc>
                        <a:spcAft>
                          <a:spcPts val="800"/>
                        </a:spcAft>
                      </a:pPr>
                      <a:r>
                        <a:rPr lang="en-GB" sz="1800" kern="100" dirty="0">
                          <a:effectLst/>
                        </a:rPr>
                        <a:t>12 Weeks Teaching Delivery plus 3 weeks Assessments = 15 weeks total</a:t>
                      </a:r>
                    </a:p>
                    <a:p>
                      <a:pPr>
                        <a:lnSpc>
                          <a:spcPct val="107000"/>
                        </a:lnSpc>
                        <a:spcAft>
                          <a:spcPts val="800"/>
                        </a:spcAft>
                      </a:pPr>
                      <a:r>
                        <a:rPr lang="en-GB" sz="1800" kern="100" dirty="0">
                          <a:effectLst/>
                        </a:rPr>
                        <a:t>Plus, Spring Break 2 weeks can be used for other Training plans tasks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4204108632"/>
                  </a:ext>
                </a:extLst>
              </a:tr>
              <a:tr h="451485">
                <a:tc>
                  <a:txBody>
                    <a:bodyPr/>
                    <a:lstStyle/>
                    <a:p>
                      <a:pPr>
                        <a:lnSpc>
                          <a:spcPct val="107000"/>
                        </a:lnSpc>
                        <a:spcAft>
                          <a:spcPts val="800"/>
                        </a:spcAft>
                      </a:pPr>
                      <a:br>
                        <a:rPr lang="en-GB" sz="1800" kern="100" dirty="0">
                          <a:effectLst/>
                        </a:rPr>
                      </a:br>
                      <a:r>
                        <a:rPr lang="en-GB" sz="1800" b="1" kern="100" dirty="0">
                          <a:effectLst/>
                        </a:rPr>
                        <a:t>Trimester 2 – (May – Sept)</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solidFill>
                      <a:schemeClr val="accent6">
                        <a:lumMod val="40000"/>
                        <a:lumOff val="60000"/>
                      </a:schemeClr>
                    </a:solidFill>
                  </a:tcPr>
                </a:tc>
                <a:extLst>
                  <a:ext uri="{0D108BD9-81ED-4DB2-BD59-A6C34878D82A}">
                    <a16:rowId xmlns:a16="http://schemas.microsoft.com/office/drawing/2014/main" val="787743657"/>
                  </a:ext>
                </a:extLst>
              </a:tr>
              <a:tr h="669290">
                <a:tc>
                  <a:txBody>
                    <a:bodyPr/>
                    <a:lstStyle/>
                    <a:p>
                      <a:pPr>
                        <a:lnSpc>
                          <a:spcPct val="107000"/>
                        </a:lnSpc>
                        <a:spcAft>
                          <a:spcPts val="800"/>
                        </a:spcAft>
                      </a:pPr>
                      <a:r>
                        <a:rPr lang="en-GB" sz="1800" kern="100" dirty="0">
                          <a:effectLst/>
                        </a:rPr>
                        <a:t>9 Weeks Teaching Delivery plus 3 week directed Learning &amp; 3 weeks Assessments = 15 weeks total</a:t>
                      </a:r>
                    </a:p>
                    <a:p>
                      <a:pPr>
                        <a:lnSpc>
                          <a:spcPct val="107000"/>
                        </a:lnSpc>
                        <a:spcAft>
                          <a:spcPts val="800"/>
                        </a:spcAft>
                      </a:pPr>
                      <a:r>
                        <a:rPr lang="en-GB" sz="1800" kern="100" dirty="0">
                          <a:effectLst/>
                        </a:rPr>
                        <a:t>Plus, Summer Break 3 weeks can be used for other Training plans tasks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1686741342"/>
                  </a:ext>
                </a:extLst>
              </a:tr>
            </a:tbl>
          </a:graphicData>
        </a:graphic>
      </p:graphicFrame>
    </p:spTree>
    <p:extLst>
      <p:ext uri="{BB962C8B-B14F-4D97-AF65-F5344CB8AC3E}">
        <p14:creationId xmlns:p14="http://schemas.microsoft.com/office/powerpoint/2010/main" val="390536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0" y="2074783"/>
            <a:ext cx="12192000" cy="1354217"/>
          </a:xfrm>
          <a:prstGeom prst="rect">
            <a:avLst/>
          </a:prstGeom>
          <a:noFill/>
        </p:spPr>
        <p:txBody>
          <a:bodyPr wrap="square" lIns="0" tIns="0" rIns="0" bIns="0" rtlCol="0">
            <a:spAutoFit/>
          </a:bodyPr>
          <a:lstStyle/>
          <a:p>
            <a:pPr algn="ctr"/>
            <a:r>
              <a:rPr lang="en-GB" sz="8800" b="1" dirty="0">
                <a:solidFill>
                  <a:schemeClr val="bg1"/>
                </a:solidFill>
              </a:rPr>
              <a:t>SOLENT PORTAL</a:t>
            </a:r>
          </a:p>
        </p:txBody>
      </p:sp>
    </p:spTree>
    <p:extLst>
      <p:ext uri="{BB962C8B-B14F-4D97-AF65-F5344CB8AC3E}">
        <p14:creationId xmlns:p14="http://schemas.microsoft.com/office/powerpoint/2010/main" val="143953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C304F0-D55B-F0AC-D711-00ADEA7403B2}"/>
              </a:ext>
            </a:extLst>
          </p:cNvPr>
          <p:cNvPicPr>
            <a:picLocks noChangeAspect="1"/>
          </p:cNvPicPr>
          <p:nvPr/>
        </p:nvPicPr>
        <p:blipFill>
          <a:blip r:embed="rId2"/>
          <a:stretch>
            <a:fillRect/>
          </a:stretch>
        </p:blipFill>
        <p:spPr>
          <a:xfrm>
            <a:off x="238405" y="0"/>
            <a:ext cx="11715189" cy="6858000"/>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65D6F489-1D62-C946-8CA6-758593724F92}"/>
              </a:ext>
            </a:extLst>
          </p:cNvPr>
          <p:cNvSpPr/>
          <p:nvPr/>
        </p:nvSpPr>
        <p:spPr>
          <a:xfrm>
            <a:off x="9166860" y="6449875"/>
            <a:ext cx="3025140" cy="369332"/>
          </a:xfrm>
          <a:prstGeom prst="rect">
            <a:avLst/>
          </a:prstGeom>
          <a:solidFill>
            <a:schemeClr val="bg1"/>
          </a:solidFill>
        </p:spPr>
        <p:txBody>
          <a:bodyPr wrap="square">
            <a:spAutoFit/>
          </a:bodyPr>
          <a:lstStyle/>
          <a:p>
            <a:r>
              <a:rPr lang="en-US" dirty="0">
                <a:hlinkClick r:id="rId3"/>
              </a:rPr>
              <a:t>https://students.solent.ac.uk/</a:t>
            </a:r>
            <a:r>
              <a:rPr lang="en-US" dirty="0"/>
              <a:t> </a:t>
            </a:r>
          </a:p>
        </p:txBody>
      </p:sp>
    </p:spTree>
    <p:extLst>
      <p:ext uri="{BB962C8B-B14F-4D97-AF65-F5344CB8AC3E}">
        <p14:creationId xmlns:p14="http://schemas.microsoft.com/office/powerpoint/2010/main" val="3772349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E043F-BB98-BFF3-6B00-5A99341F2716}"/>
              </a:ext>
            </a:extLst>
          </p:cNvPr>
          <p:cNvPicPr>
            <a:picLocks noChangeAspect="1"/>
          </p:cNvPicPr>
          <p:nvPr/>
        </p:nvPicPr>
        <p:blipFill>
          <a:blip r:embed="rId2"/>
          <a:srcRect l="13095"/>
          <a:stretch>
            <a:fillRect/>
          </a:stretch>
        </p:blipFill>
        <p:spPr>
          <a:xfrm>
            <a:off x="2527350" y="0"/>
            <a:ext cx="8403609" cy="6858000"/>
          </a:xfrm>
          <a:prstGeom prst="rect">
            <a:avLst/>
          </a:prstGeom>
        </p:spPr>
      </p:pic>
      <p:cxnSp>
        <p:nvCxnSpPr>
          <p:cNvPr id="5" name="Straight Arrow Connector 4">
            <a:extLst>
              <a:ext uri="{FF2B5EF4-FFF2-40B4-BE49-F238E27FC236}">
                <a16:creationId xmlns:a16="http://schemas.microsoft.com/office/drawing/2014/main" id="{63F27CEC-BF13-FDC5-B9DE-A785937FC81F}"/>
              </a:ext>
            </a:extLst>
          </p:cNvPr>
          <p:cNvCxnSpPr>
            <a:cxnSpLocks/>
          </p:cNvCxnSpPr>
          <p:nvPr/>
        </p:nvCxnSpPr>
        <p:spPr>
          <a:xfrm flipH="1" flipV="1">
            <a:off x="4944712" y="2786136"/>
            <a:ext cx="897670" cy="1039197"/>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A987C-EA44-44CD-F479-B55CBB1D2AD4}"/>
              </a:ext>
            </a:extLst>
          </p:cNvPr>
          <p:cNvCxnSpPr>
            <a:cxnSpLocks/>
          </p:cNvCxnSpPr>
          <p:nvPr/>
        </p:nvCxnSpPr>
        <p:spPr>
          <a:xfrm flipV="1">
            <a:off x="9578340" y="523913"/>
            <a:ext cx="845989" cy="1133437"/>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58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9CC03-7BD6-AE1E-4B35-E1A55F47C22E}"/>
              </a:ext>
            </a:extLst>
          </p:cNvPr>
          <p:cNvPicPr>
            <a:picLocks noChangeAspect="1"/>
          </p:cNvPicPr>
          <p:nvPr/>
        </p:nvPicPr>
        <p:blipFill>
          <a:blip r:embed="rId2"/>
          <a:stretch>
            <a:fillRect/>
          </a:stretch>
        </p:blipFill>
        <p:spPr>
          <a:xfrm>
            <a:off x="0" y="471025"/>
            <a:ext cx="12192000" cy="5238616"/>
          </a:xfrm>
          <a:prstGeom prst="rect">
            <a:avLst/>
          </a:prstGeom>
        </p:spPr>
      </p:pic>
      <p:cxnSp>
        <p:nvCxnSpPr>
          <p:cNvPr id="4" name="Straight Arrow Connector 3">
            <a:extLst>
              <a:ext uri="{FF2B5EF4-FFF2-40B4-BE49-F238E27FC236}">
                <a16:creationId xmlns:a16="http://schemas.microsoft.com/office/drawing/2014/main" id="{BBBF7FD1-A9A5-C83C-9D0B-58F5A2225287}"/>
              </a:ext>
            </a:extLst>
          </p:cNvPr>
          <p:cNvCxnSpPr>
            <a:cxnSpLocks/>
          </p:cNvCxnSpPr>
          <p:nvPr/>
        </p:nvCxnSpPr>
        <p:spPr>
          <a:xfrm flipH="1">
            <a:off x="8678844" y="363557"/>
            <a:ext cx="1247354" cy="1019121"/>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1D64877-A8EF-0C10-E6DA-1502FF4364EA}"/>
              </a:ext>
            </a:extLst>
          </p:cNvPr>
          <p:cNvCxnSpPr>
            <a:cxnSpLocks/>
          </p:cNvCxnSpPr>
          <p:nvPr/>
        </p:nvCxnSpPr>
        <p:spPr>
          <a:xfrm flipV="1">
            <a:off x="6918593" y="5155155"/>
            <a:ext cx="689779" cy="1108971"/>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39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39EAD-7AED-B534-1261-A78935FE97FD}"/>
              </a:ext>
            </a:extLst>
          </p:cNvPr>
          <p:cNvPicPr>
            <a:picLocks noChangeAspect="1"/>
          </p:cNvPicPr>
          <p:nvPr/>
        </p:nvPicPr>
        <p:blipFill>
          <a:blip r:embed="rId2"/>
          <a:stretch>
            <a:fillRect/>
          </a:stretch>
        </p:blipFill>
        <p:spPr>
          <a:xfrm>
            <a:off x="282222" y="1464845"/>
            <a:ext cx="11627556" cy="2820545"/>
          </a:xfrm>
          <a:prstGeom prst="rect">
            <a:avLst/>
          </a:prstGeom>
        </p:spPr>
      </p:pic>
      <p:cxnSp>
        <p:nvCxnSpPr>
          <p:cNvPr id="4" name="Straight Arrow Connector 3">
            <a:extLst>
              <a:ext uri="{FF2B5EF4-FFF2-40B4-BE49-F238E27FC236}">
                <a16:creationId xmlns:a16="http://schemas.microsoft.com/office/drawing/2014/main" id="{C6D726CB-6AF9-2597-871C-9C6CDFF48B9C}"/>
              </a:ext>
            </a:extLst>
          </p:cNvPr>
          <p:cNvCxnSpPr>
            <a:cxnSpLocks/>
          </p:cNvCxnSpPr>
          <p:nvPr/>
        </p:nvCxnSpPr>
        <p:spPr>
          <a:xfrm flipH="1">
            <a:off x="3461201" y="575733"/>
            <a:ext cx="151243" cy="1747068"/>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652CF75-1672-1DAF-5229-44DBDAD0F8B8}"/>
              </a:ext>
            </a:extLst>
          </p:cNvPr>
          <p:cNvCxnSpPr>
            <a:cxnSpLocks/>
          </p:cNvCxnSpPr>
          <p:nvPr/>
        </p:nvCxnSpPr>
        <p:spPr>
          <a:xfrm flipH="1" flipV="1">
            <a:off x="9483824" y="3841157"/>
            <a:ext cx="337509" cy="1712976"/>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75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0" y="1627311"/>
            <a:ext cx="12192000" cy="2462213"/>
          </a:xfrm>
          <a:prstGeom prst="rect">
            <a:avLst/>
          </a:prstGeom>
          <a:noFill/>
        </p:spPr>
        <p:txBody>
          <a:bodyPr wrap="square" lIns="0" tIns="0" rIns="0" bIns="0" rtlCol="0">
            <a:spAutoFit/>
          </a:bodyPr>
          <a:lstStyle/>
          <a:p>
            <a:pPr algn="ctr"/>
            <a:r>
              <a:rPr lang="en-GB" sz="8000" b="1" dirty="0">
                <a:solidFill>
                  <a:schemeClr val="bg1"/>
                </a:solidFill>
              </a:rPr>
              <a:t>Timetabling &amp; </a:t>
            </a:r>
            <a:br>
              <a:rPr lang="en-GB" sz="8000" b="1" dirty="0">
                <a:solidFill>
                  <a:schemeClr val="bg1"/>
                </a:solidFill>
              </a:rPr>
            </a:br>
            <a:r>
              <a:rPr lang="en-GB" sz="8000" b="1" dirty="0">
                <a:solidFill>
                  <a:schemeClr val="bg1"/>
                </a:solidFill>
              </a:rPr>
              <a:t>Attendance Monitoring</a:t>
            </a:r>
          </a:p>
        </p:txBody>
      </p:sp>
    </p:spTree>
    <p:extLst>
      <p:ext uri="{BB962C8B-B14F-4D97-AF65-F5344CB8AC3E}">
        <p14:creationId xmlns:p14="http://schemas.microsoft.com/office/powerpoint/2010/main" val="152198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35E8CB-0628-74ED-DA88-D1916809CD66}"/>
              </a:ext>
            </a:extLst>
          </p:cNvPr>
          <p:cNvSpPr>
            <a:spLocks noGrp="1"/>
          </p:cNvSpPr>
          <p:nvPr>
            <p:ph type="sldNum" sz="quarter" idx="4294967295"/>
          </p:nvPr>
        </p:nvSpPr>
        <p:spPr>
          <a:xfrm>
            <a:off x="11279188" y="6337300"/>
            <a:ext cx="912812" cy="184150"/>
          </a:xfrm>
        </p:spPr>
        <p:txBody>
          <a:bodyPr/>
          <a:lstStyle/>
          <a:p>
            <a:fld id="{7B914098-EA5F-4E0F-8262-B37EEDEAEE84}" type="slidenum">
              <a:rPr lang="en-GB" smtClean="0"/>
              <a:pPr/>
              <a:t>47</a:t>
            </a:fld>
            <a:endParaRPr lang="en-GB"/>
          </a:p>
        </p:txBody>
      </p:sp>
      <p:pic>
        <p:nvPicPr>
          <p:cNvPr id="9" name="Picture 8">
            <a:extLst>
              <a:ext uri="{FF2B5EF4-FFF2-40B4-BE49-F238E27FC236}">
                <a16:creationId xmlns:a16="http://schemas.microsoft.com/office/drawing/2014/main" id="{68577992-9389-0CC2-F39D-49E1CCC7D0DB}"/>
              </a:ext>
            </a:extLst>
          </p:cNvPr>
          <p:cNvPicPr>
            <a:picLocks noChangeAspect="1"/>
          </p:cNvPicPr>
          <p:nvPr/>
        </p:nvPicPr>
        <p:blipFill>
          <a:blip r:embed="rId2"/>
          <a:stretch>
            <a:fillRect/>
          </a:stretch>
        </p:blipFill>
        <p:spPr>
          <a:xfrm>
            <a:off x="891988" y="0"/>
            <a:ext cx="10408023" cy="6858000"/>
          </a:xfrm>
          <a:prstGeom prst="rect">
            <a:avLst/>
          </a:prstGeom>
        </p:spPr>
      </p:pic>
      <p:sp>
        <p:nvSpPr>
          <p:cNvPr id="2" name="TextBox 1">
            <a:extLst>
              <a:ext uri="{FF2B5EF4-FFF2-40B4-BE49-F238E27FC236}">
                <a16:creationId xmlns:a16="http://schemas.microsoft.com/office/drawing/2014/main" id="{5AC71C07-FF03-FDC3-2507-EBF0D4016F4F}"/>
              </a:ext>
            </a:extLst>
          </p:cNvPr>
          <p:cNvSpPr txBox="1"/>
          <p:nvPr/>
        </p:nvSpPr>
        <p:spPr>
          <a:xfrm>
            <a:off x="8141495" y="6336784"/>
            <a:ext cx="3889057" cy="369332"/>
          </a:xfrm>
          <a:prstGeom prst="rect">
            <a:avLst/>
          </a:prstGeom>
          <a:solidFill>
            <a:schemeClr val="bg1"/>
          </a:solidFill>
        </p:spPr>
        <p:txBody>
          <a:bodyPr wrap="square">
            <a:spAutoFit/>
          </a:bodyPr>
          <a:lstStyle/>
          <a:p>
            <a:r>
              <a:rPr lang="en-GB" dirty="0">
                <a:hlinkClick r:id="rId3"/>
              </a:rPr>
              <a:t>Attendance monitoring | Student portal</a:t>
            </a:r>
            <a:endParaRPr lang="en-GB" dirty="0"/>
          </a:p>
        </p:txBody>
      </p:sp>
    </p:spTree>
    <p:extLst>
      <p:ext uri="{BB962C8B-B14F-4D97-AF65-F5344CB8AC3E}">
        <p14:creationId xmlns:p14="http://schemas.microsoft.com/office/powerpoint/2010/main" val="246813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D7AFD2-2AD9-E061-9608-06521C293649}"/>
              </a:ext>
            </a:extLst>
          </p:cNvPr>
          <p:cNvSpPr txBox="1"/>
          <p:nvPr/>
        </p:nvSpPr>
        <p:spPr>
          <a:xfrm>
            <a:off x="362902" y="664548"/>
            <a:ext cx="7074218" cy="5293757"/>
          </a:xfrm>
          <a:prstGeom prst="rect">
            <a:avLst/>
          </a:prstGeom>
          <a:noFill/>
        </p:spPr>
        <p:txBody>
          <a:bodyPr wrap="square">
            <a:spAutoFit/>
          </a:bodyPr>
          <a:lstStyle/>
          <a:p>
            <a:pPr algn="l">
              <a:buNone/>
            </a:pPr>
            <a:r>
              <a:rPr lang="en-GB" sz="4000" b="1" i="0" dirty="0">
                <a:solidFill>
                  <a:schemeClr val="bg1"/>
                </a:solidFill>
                <a:effectLst/>
              </a:rPr>
              <a:t>Check-in Getting started</a:t>
            </a:r>
            <a:br>
              <a:rPr lang="en-GB" b="0" i="0" dirty="0">
                <a:solidFill>
                  <a:srgbClr val="212121"/>
                </a:solidFill>
                <a:effectLst/>
                <a:latin typeface="__bliss_4d117e"/>
              </a:rPr>
            </a:br>
            <a:endParaRPr lang="en-GB" b="0" i="0" dirty="0">
              <a:solidFill>
                <a:srgbClr val="212121"/>
              </a:solidFill>
              <a:effectLst/>
              <a:latin typeface="__bliss_4d117e"/>
            </a:endParaRPr>
          </a:p>
          <a:p>
            <a:pPr algn="l">
              <a:buNone/>
            </a:pPr>
            <a:r>
              <a:rPr lang="en-GB" sz="2800" b="0" i="0" dirty="0">
                <a:solidFill>
                  <a:schemeClr val="bg1"/>
                </a:solidFill>
                <a:effectLst/>
              </a:rPr>
              <a:t>Watch the video below to help you get started using the system, if you have any questions please see the FAQs. </a:t>
            </a:r>
            <a:br>
              <a:rPr lang="en-GB" sz="2800" b="0" i="0" dirty="0">
                <a:solidFill>
                  <a:schemeClr val="bg1"/>
                </a:solidFill>
                <a:effectLst/>
              </a:rPr>
            </a:br>
            <a:br>
              <a:rPr lang="en-GB" sz="2800" b="0" i="0" dirty="0">
                <a:solidFill>
                  <a:schemeClr val="bg1"/>
                </a:solidFill>
                <a:effectLst/>
              </a:rPr>
            </a:br>
            <a:r>
              <a:rPr lang="en-GB" sz="2800" b="0" i="0" dirty="0">
                <a:solidFill>
                  <a:schemeClr val="bg1"/>
                </a:solidFill>
                <a:effectLst/>
              </a:rPr>
              <a:t>For all other attendance queries please email </a:t>
            </a:r>
            <a:r>
              <a:rPr lang="en-GB" sz="2800" b="0" i="0" dirty="0">
                <a:solidFill>
                  <a:schemeClr val="bg1"/>
                </a:solidFill>
                <a:effectLst/>
                <a:hlinkClick r:id="rId2">
                  <a:extLst>
                    <a:ext uri="{A12FA001-AC4F-418D-AE19-62706E023703}">
                      <ahyp:hlinkClr xmlns:ahyp="http://schemas.microsoft.com/office/drawing/2018/hyperlinkcolor" val="tx"/>
                    </a:ext>
                  </a:extLst>
                </a:hlinkClick>
              </a:rPr>
              <a:t>check-in@solent.ac.uk</a:t>
            </a:r>
            <a:r>
              <a:rPr lang="en-GB" sz="2800" b="0" i="0" dirty="0">
                <a:solidFill>
                  <a:schemeClr val="bg1"/>
                </a:solidFill>
                <a:effectLst/>
              </a:rPr>
              <a:t> or visit the Student Hub.</a:t>
            </a:r>
          </a:p>
          <a:p>
            <a:pPr algn="l">
              <a:buNone/>
            </a:pPr>
            <a:br>
              <a:rPr lang="en-GB" sz="2800" b="0" i="0" dirty="0">
                <a:solidFill>
                  <a:schemeClr val="bg1"/>
                </a:solidFill>
                <a:effectLst/>
              </a:rPr>
            </a:br>
            <a:r>
              <a:rPr lang="en-GB" sz="2800" b="0" i="0" dirty="0">
                <a:solidFill>
                  <a:schemeClr val="bg1"/>
                </a:solidFill>
                <a:effectLst/>
              </a:rPr>
              <a:t>Check-In video Check In training video for </a:t>
            </a:r>
            <a:r>
              <a:rPr lang="en-GB" sz="2800" b="0" i="0" dirty="0">
                <a:solidFill>
                  <a:schemeClr val="bg1"/>
                </a:solidFill>
                <a:effectLst/>
                <a:hlinkClick r:id="rId3">
                  <a:extLst>
                    <a:ext uri="{A12FA001-AC4F-418D-AE19-62706E023703}">
                      <ahyp:hlinkClr xmlns:ahyp="http://schemas.microsoft.com/office/drawing/2018/hyperlinkcolor" val="tx"/>
                    </a:ext>
                  </a:extLst>
                </a:hlinkClick>
              </a:rPr>
              <a:t>students_default.mp4 (sharepoint.com)</a:t>
            </a:r>
            <a:endParaRPr lang="en-GB" sz="2800" b="0" i="0" dirty="0">
              <a:solidFill>
                <a:schemeClr val="bg1"/>
              </a:solidFill>
              <a:effectLst/>
            </a:endParaRPr>
          </a:p>
        </p:txBody>
      </p:sp>
      <p:pic>
        <p:nvPicPr>
          <p:cNvPr id="5" name="Picture 4" descr="A yellow sign with a person on it">
            <a:extLst>
              <a:ext uri="{FF2B5EF4-FFF2-40B4-BE49-F238E27FC236}">
                <a16:creationId xmlns:a16="http://schemas.microsoft.com/office/drawing/2014/main" id="{A9633546-7592-B296-6CE2-4A29072F7123}"/>
              </a:ext>
            </a:extLst>
          </p:cNvPr>
          <p:cNvPicPr>
            <a:picLocks noChangeAspect="1"/>
          </p:cNvPicPr>
          <p:nvPr/>
        </p:nvPicPr>
        <p:blipFill>
          <a:blip r:embed="rId4">
            <a:extLst>
              <a:ext uri="{28A0092B-C50C-407E-A947-70E740481C1C}">
                <a14:useLocalDpi xmlns:a14="http://schemas.microsoft.com/office/drawing/2010/main" val="0"/>
              </a:ext>
            </a:extLst>
          </a:blip>
          <a:srcRect l="24356" t="15738" r="34989" b="3757"/>
          <a:stretch>
            <a:fillRect/>
          </a:stretch>
        </p:blipFill>
        <p:spPr>
          <a:xfrm>
            <a:off x="7574280" y="0"/>
            <a:ext cx="4617720" cy="6858000"/>
          </a:xfrm>
          <a:prstGeom prst="rect">
            <a:avLst/>
          </a:prstGeom>
        </p:spPr>
      </p:pic>
      <p:sp>
        <p:nvSpPr>
          <p:cNvPr id="7" name="TextBox 6">
            <a:extLst>
              <a:ext uri="{FF2B5EF4-FFF2-40B4-BE49-F238E27FC236}">
                <a16:creationId xmlns:a16="http://schemas.microsoft.com/office/drawing/2014/main" id="{BA3C2F06-9476-6C40-E20D-D1FAE02C6B0B}"/>
              </a:ext>
            </a:extLst>
          </p:cNvPr>
          <p:cNvSpPr txBox="1"/>
          <p:nvPr/>
        </p:nvSpPr>
        <p:spPr>
          <a:xfrm>
            <a:off x="1672115" y="6330434"/>
            <a:ext cx="3889057" cy="369332"/>
          </a:xfrm>
          <a:prstGeom prst="rect">
            <a:avLst/>
          </a:prstGeom>
          <a:solidFill>
            <a:schemeClr val="bg1"/>
          </a:solidFill>
        </p:spPr>
        <p:txBody>
          <a:bodyPr wrap="square">
            <a:spAutoFit/>
          </a:bodyPr>
          <a:lstStyle/>
          <a:p>
            <a:r>
              <a:rPr lang="en-GB" dirty="0">
                <a:hlinkClick r:id="rId5"/>
              </a:rPr>
              <a:t>Attendance monitoring | Student portal</a:t>
            </a:r>
            <a:endParaRPr lang="en-GB" dirty="0"/>
          </a:p>
        </p:txBody>
      </p:sp>
    </p:spTree>
    <p:extLst>
      <p:ext uri="{BB962C8B-B14F-4D97-AF65-F5344CB8AC3E}">
        <p14:creationId xmlns:p14="http://schemas.microsoft.com/office/powerpoint/2010/main" val="911744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license&#10;&#10;Description automatically generated">
            <a:extLst>
              <a:ext uri="{FF2B5EF4-FFF2-40B4-BE49-F238E27FC236}">
                <a16:creationId xmlns:a16="http://schemas.microsoft.com/office/drawing/2014/main" id="{14C90287-864D-A2BE-078B-BE33BA8B2DB9}"/>
              </a:ext>
            </a:extLst>
          </p:cNvPr>
          <p:cNvPicPr>
            <a:picLocks noChangeAspect="1"/>
          </p:cNvPicPr>
          <p:nvPr/>
        </p:nvPicPr>
        <p:blipFill>
          <a:blip r:embed="rId2"/>
          <a:srcRect b="3017"/>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C50F03F9-E1EE-E10A-2839-8B44C02242C6}"/>
              </a:ext>
            </a:extLst>
          </p:cNvPr>
          <p:cNvSpPr/>
          <p:nvPr/>
        </p:nvSpPr>
        <p:spPr>
          <a:xfrm>
            <a:off x="0" y="0"/>
            <a:ext cx="12191980" cy="6858000"/>
          </a:xfrm>
          <a:prstGeom prst="rect">
            <a:avLst/>
          </a:prstGeom>
          <a:solidFill>
            <a:srgbClr val="0D0E13">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DB0F3F36-2AD0-9C05-7261-E9CC0A7FB8CF}"/>
              </a:ext>
            </a:extLst>
          </p:cNvPr>
          <p:cNvSpPr/>
          <p:nvPr/>
        </p:nvSpPr>
        <p:spPr>
          <a:xfrm>
            <a:off x="0" y="1965960"/>
            <a:ext cx="12192000" cy="2583180"/>
          </a:xfrm>
          <a:prstGeom prst="rect">
            <a:avLst/>
          </a:prstGeom>
          <a:solidFill>
            <a:srgbClr val="CD142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CEF31AA-681E-6CCB-0057-29C4ADDDC097}"/>
              </a:ext>
            </a:extLst>
          </p:cNvPr>
          <p:cNvSpPr txBox="1"/>
          <p:nvPr/>
        </p:nvSpPr>
        <p:spPr>
          <a:xfrm>
            <a:off x="925830" y="2226498"/>
            <a:ext cx="10675620" cy="2062103"/>
          </a:xfrm>
          <a:prstGeom prst="rect">
            <a:avLst/>
          </a:prstGeom>
          <a:noFill/>
        </p:spPr>
        <p:txBody>
          <a:bodyPr wrap="square">
            <a:spAutoFit/>
          </a:bodyPr>
          <a:lstStyle/>
          <a:p>
            <a:pPr algn="l">
              <a:buNone/>
            </a:pPr>
            <a:r>
              <a:rPr lang="en-GB" sz="3200" b="1" i="0" dirty="0">
                <a:solidFill>
                  <a:schemeClr val="bg1"/>
                </a:solidFill>
                <a:effectLst/>
              </a:rPr>
              <a:t>Campus card</a:t>
            </a:r>
          </a:p>
          <a:p>
            <a:pPr algn="l">
              <a:buNone/>
            </a:pPr>
            <a:r>
              <a:rPr lang="en-GB" sz="3200" i="0" dirty="0">
                <a:solidFill>
                  <a:schemeClr val="bg1"/>
                </a:solidFill>
                <a:effectLst/>
              </a:rPr>
              <a:t>Students should always have their campus card on them to ensure they can access both the campus buildings and the classrooms.</a:t>
            </a:r>
          </a:p>
        </p:txBody>
      </p:sp>
    </p:spTree>
    <p:extLst>
      <p:ext uri="{BB962C8B-B14F-4D97-AF65-F5344CB8AC3E}">
        <p14:creationId xmlns:p14="http://schemas.microsoft.com/office/powerpoint/2010/main" val="283310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A8C7C-52E3-98EA-1E05-CEE38F70FF67}"/>
              </a:ext>
            </a:extLst>
          </p:cNvPr>
          <p:cNvPicPr>
            <a:picLocks noChangeAspect="1"/>
          </p:cNvPicPr>
          <p:nvPr/>
        </p:nvPicPr>
        <p:blipFill>
          <a:blip r:embed="rId2"/>
          <a:srcRect l="1701" r="3189" b="1"/>
          <a:stretch/>
        </p:blipFill>
        <p:spPr>
          <a:xfrm>
            <a:off x="20" y="10"/>
            <a:ext cx="12191980" cy="6857990"/>
          </a:xfrm>
          <a:prstGeom prst="rect">
            <a:avLst/>
          </a:prstGeom>
          <a:noFill/>
        </p:spPr>
      </p:pic>
      <p:sp>
        <p:nvSpPr>
          <p:cNvPr id="4" name="TextBox 3">
            <a:extLst>
              <a:ext uri="{FF2B5EF4-FFF2-40B4-BE49-F238E27FC236}">
                <a16:creationId xmlns:a16="http://schemas.microsoft.com/office/drawing/2014/main" id="{286F16A8-EB6B-3327-31ED-150706EED969}"/>
              </a:ext>
            </a:extLst>
          </p:cNvPr>
          <p:cNvSpPr txBox="1"/>
          <p:nvPr/>
        </p:nvSpPr>
        <p:spPr>
          <a:xfrm>
            <a:off x="231112" y="5888335"/>
            <a:ext cx="8581293" cy="738664"/>
          </a:xfrm>
          <a:prstGeom prst="rect">
            <a:avLst/>
          </a:prstGeom>
          <a:solidFill>
            <a:schemeClr val="bg1"/>
          </a:solidFill>
        </p:spPr>
        <p:txBody>
          <a:bodyPr wrap="square" lIns="0" tIns="0" rIns="0" bIns="0" rtlCol="0">
            <a:spAutoFit/>
          </a:bodyPr>
          <a:lstStyle/>
          <a:p>
            <a:pPr algn="ctr"/>
            <a:r>
              <a:rPr lang="en-GB" sz="4800" b="1" dirty="0">
                <a:solidFill>
                  <a:schemeClr val="tx2"/>
                </a:solidFill>
              </a:rPr>
              <a:t>EAST PARK TERRACE CAMPUS</a:t>
            </a:r>
          </a:p>
        </p:txBody>
      </p:sp>
    </p:spTree>
    <p:extLst>
      <p:ext uri="{BB962C8B-B14F-4D97-AF65-F5344CB8AC3E}">
        <p14:creationId xmlns:p14="http://schemas.microsoft.com/office/powerpoint/2010/main" val="41717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0" y="1627311"/>
            <a:ext cx="12192000" cy="2708434"/>
          </a:xfrm>
          <a:prstGeom prst="rect">
            <a:avLst/>
          </a:prstGeom>
          <a:noFill/>
        </p:spPr>
        <p:txBody>
          <a:bodyPr wrap="square" lIns="0" tIns="0" rIns="0" bIns="0" rtlCol="0">
            <a:spAutoFit/>
          </a:bodyPr>
          <a:lstStyle/>
          <a:p>
            <a:pPr algn="ctr"/>
            <a:r>
              <a:rPr lang="en-GB" sz="8800" b="1" dirty="0">
                <a:solidFill>
                  <a:schemeClr val="bg1"/>
                </a:solidFill>
              </a:rPr>
              <a:t>ASSESSMENTS</a:t>
            </a:r>
            <a:br>
              <a:rPr lang="en-GB" sz="8800" b="1" dirty="0">
                <a:solidFill>
                  <a:schemeClr val="bg1"/>
                </a:solidFill>
              </a:rPr>
            </a:br>
            <a:r>
              <a:rPr lang="en-GB" sz="8800" b="1" dirty="0">
                <a:solidFill>
                  <a:schemeClr val="bg1"/>
                </a:solidFill>
              </a:rPr>
              <a:t>&amp; GRADING</a:t>
            </a:r>
          </a:p>
        </p:txBody>
      </p:sp>
    </p:spTree>
    <p:extLst>
      <p:ext uri="{BB962C8B-B14F-4D97-AF65-F5344CB8AC3E}">
        <p14:creationId xmlns:p14="http://schemas.microsoft.com/office/powerpoint/2010/main" val="304811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DF1517-9A6B-1C4B-8FA5-6CB49235163C}"/>
              </a:ext>
            </a:extLst>
          </p:cNvPr>
          <p:cNvSpPr txBox="1"/>
          <p:nvPr/>
        </p:nvSpPr>
        <p:spPr>
          <a:xfrm>
            <a:off x="914400" y="667378"/>
            <a:ext cx="10783309" cy="5816977"/>
          </a:xfrm>
          <a:prstGeom prst="rect">
            <a:avLst/>
          </a:prstGeom>
          <a:noFill/>
        </p:spPr>
        <p:txBody>
          <a:bodyPr wrap="square" lIns="0" tIns="0" rIns="0" bIns="0" rtlCol="0">
            <a:spAutoFit/>
          </a:bodyPr>
          <a:lstStyle/>
          <a:p>
            <a:r>
              <a:rPr lang="en-US" sz="4400" dirty="0">
                <a:solidFill>
                  <a:schemeClr val="bg1"/>
                </a:solidFill>
              </a:rPr>
              <a:t>Grades from first year (Level 4) do not</a:t>
            </a:r>
            <a:br>
              <a:rPr lang="en-US" sz="4400" dirty="0">
                <a:solidFill>
                  <a:schemeClr val="bg1"/>
                </a:solidFill>
              </a:rPr>
            </a:br>
            <a:r>
              <a:rPr lang="en-US" sz="4400" dirty="0">
                <a:solidFill>
                  <a:schemeClr val="bg1"/>
                </a:solidFill>
              </a:rPr>
              <a:t> count to your final degree classification</a:t>
            </a:r>
          </a:p>
          <a:p>
            <a:endParaRPr lang="en-US" sz="2800" dirty="0">
              <a:solidFill>
                <a:schemeClr val="bg1"/>
              </a:solidFill>
            </a:endParaRPr>
          </a:p>
          <a:p>
            <a:r>
              <a:rPr lang="en-US" sz="4400" dirty="0">
                <a:solidFill>
                  <a:schemeClr val="bg1"/>
                </a:solidFill>
              </a:rPr>
              <a:t>Final module grades need to average out at 40 to pass a </a:t>
            </a:r>
            <a:r>
              <a:rPr lang="en-GB" sz="4400" dirty="0">
                <a:solidFill>
                  <a:schemeClr val="bg1"/>
                </a:solidFill>
                <a:latin typeface="Trebuchet MS" panose="020B0603020202020204" pitchFamily="34" charset="0"/>
              </a:rPr>
              <a:t>Module</a:t>
            </a:r>
          </a:p>
          <a:p>
            <a:endParaRPr lang="en-GB" sz="2800" dirty="0">
              <a:solidFill>
                <a:schemeClr val="bg1"/>
              </a:solidFill>
              <a:latin typeface="Trebuchet MS" panose="020B0603020202020204" pitchFamily="34" charset="0"/>
            </a:endParaRPr>
          </a:p>
          <a:p>
            <a:r>
              <a:rPr lang="en-GB" sz="4400" dirty="0">
                <a:solidFill>
                  <a:schemeClr val="bg1"/>
                </a:solidFill>
              </a:rPr>
              <a:t>1 compensation will be awarded per level on a marginal fail between 30-39</a:t>
            </a:r>
          </a:p>
          <a:p>
            <a:r>
              <a:rPr lang="en-US" sz="4400" dirty="0">
                <a:solidFill>
                  <a:schemeClr val="bg1"/>
                </a:solidFill>
              </a:rPr>
              <a:t> </a:t>
            </a:r>
          </a:p>
          <a:p>
            <a:endParaRPr lang="en-US" sz="1400" dirty="0">
              <a:solidFill>
                <a:schemeClr val="tx2"/>
              </a:solidFill>
            </a:endParaRPr>
          </a:p>
        </p:txBody>
      </p:sp>
    </p:spTree>
    <p:extLst>
      <p:ext uri="{BB962C8B-B14F-4D97-AF65-F5344CB8AC3E}">
        <p14:creationId xmlns:p14="http://schemas.microsoft.com/office/powerpoint/2010/main" val="204028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B1B683-28FD-A1B8-D6B0-D3D8E3527E1C}"/>
              </a:ext>
            </a:extLst>
          </p:cNvPr>
          <p:cNvPicPr>
            <a:picLocks noChangeAspect="1"/>
          </p:cNvPicPr>
          <p:nvPr/>
        </p:nvPicPr>
        <p:blipFill>
          <a:blip r:embed="rId2"/>
          <a:stretch>
            <a:fillRect/>
          </a:stretch>
        </p:blipFill>
        <p:spPr>
          <a:xfrm>
            <a:off x="594544" y="706420"/>
            <a:ext cx="11002911" cy="5287113"/>
          </a:xfrm>
          <a:prstGeom prst="rect">
            <a:avLst/>
          </a:prstGeom>
        </p:spPr>
      </p:pic>
    </p:spTree>
    <p:extLst>
      <p:ext uri="{BB962C8B-B14F-4D97-AF65-F5344CB8AC3E}">
        <p14:creationId xmlns:p14="http://schemas.microsoft.com/office/powerpoint/2010/main" val="3488580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7566" y="529046"/>
            <a:ext cx="4476867" cy="3077766"/>
          </a:xfrm>
          <a:prstGeom prst="rect">
            <a:avLst/>
          </a:prstGeom>
          <a:noFill/>
        </p:spPr>
        <p:txBody>
          <a:bodyPr wrap="none" rtlCol="0">
            <a:spAutoFit/>
          </a:bodyPr>
          <a:lstStyle/>
          <a:p>
            <a:pPr algn="ctr"/>
            <a:r>
              <a:rPr lang="en-GB" sz="14000" dirty="0">
                <a:solidFill>
                  <a:schemeClr val="bg1"/>
                </a:solidFill>
                <a:latin typeface="Trebuchet MS" panose="020B0603020202020204" pitchFamily="34" charset="0"/>
              </a:rPr>
              <a:t>Refer</a:t>
            </a:r>
          </a:p>
          <a:p>
            <a:pPr algn="ctr"/>
            <a:endParaRPr lang="en-GB" sz="5400" b="1" dirty="0">
              <a:solidFill>
                <a:schemeClr val="bg1"/>
              </a:solidFill>
              <a:latin typeface="Trebuchet MS" panose="020B0603020202020204" pitchFamily="34" charset="0"/>
            </a:endParaRPr>
          </a:p>
        </p:txBody>
      </p:sp>
      <p:sp>
        <p:nvSpPr>
          <p:cNvPr id="5" name="TextBox 4">
            <a:extLst>
              <a:ext uri="{FF2B5EF4-FFF2-40B4-BE49-F238E27FC236}">
                <a16:creationId xmlns:a16="http://schemas.microsoft.com/office/drawing/2014/main" id="{168DA677-95D3-8D4B-54A3-0A44D0D56E60}"/>
              </a:ext>
            </a:extLst>
          </p:cNvPr>
          <p:cNvSpPr txBox="1"/>
          <p:nvPr/>
        </p:nvSpPr>
        <p:spPr>
          <a:xfrm>
            <a:off x="816428" y="2969623"/>
            <a:ext cx="10559144" cy="3200876"/>
          </a:xfrm>
          <a:prstGeom prst="rect">
            <a:avLst/>
          </a:prstGeom>
          <a:noFill/>
        </p:spPr>
        <p:txBody>
          <a:bodyPr wrap="square" lIns="0" tIns="0" rIns="0" bIns="0" rtlCol="0">
            <a:spAutoFit/>
          </a:bodyPr>
          <a:lstStyle/>
          <a:p>
            <a:r>
              <a:rPr lang="en-GB" sz="4000" dirty="0">
                <a:solidFill>
                  <a:schemeClr val="bg1"/>
                </a:solidFill>
              </a:rPr>
              <a:t>If you fail or don’t submit an assessment element/fail a module, you will be given a referral (a retake) which will be capped at 40%</a:t>
            </a:r>
            <a:br>
              <a:rPr lang="en-GB" sz="2400" dirty="0">
                <a:solidFill>
                  <a:schemeClr val="bg1"/>
                </a:solidFill>
              </a:rPr>
            </a:br>
            <a:br>
              <a:rPr lang="en-GB" sz="2400" dirty="0">
                <a:solidFill>
                  <a:schemeClr val="bg1"/>
                </a:solidFill>
              </a:rPr>
            </a:br>
            <a:endParaRPr lang="en-GB" sz="2400" dirty="0">
              <a:solidFill>
                <a:schemeClr val="bg1"/>
              </a:solidFill>
            </a:endParaRPr>
          </a:p>
        </p:txBody>
      </p:sp>
    </p:spTree>
    <p:extLst>
      <p:ext uri="{BB962C8B-B14F-4D97-AF65-F5344CB8AC3E}">
        <p14:creationId xmlns:p14="http://schemas.microsoft.com/office/powerpoint/2010/main" val="54323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D0B59"/>
        </a:solidFill>
        <a:effectLst/>
      </p:bgPr>
    </p:bg>
    <p:spTree>
      <p:nvGrpSpPr>
        <p:cNvPr id="1" name=""/>
        <p:cNvGrpSpPr/>
        <p:nvPr/>
      </p:nvGrpSpPr>
      <p:grpSpPr>
        <a:xfrm>
          <a:off x="0" y="0"/>
          <a:ext cx="0" cy="0"/>
          <a:chOff x="0" y="0"/>
          <a:chExt cx="0" cy="0"/>
        </a:xfrm>
      </p:grpSpPr>
      <p:sp>
        <p:nvSpPr>
          <p:cNvPr id="4" name="TextBox 3"/>
          <p:cNvSpPr txBox="1"/>
          <p:nvPr/>
        </p:nvSpPr>
        <p:spPr>
          <a:xfrm>
            <a:off x="3793125" y="529046"/>
            <a:ext cx="4605749" cy="3077766"/>
          </a:xfrm>
          <a:prstGeom prst="rect">
            <a:avLst/>
          </a:prstGeom>
          <a:noFill/>
        </p:spPr>
        <p:txBody>
          <a:bodyPr wrap="none" rtlCol="0">
            <a:spAutoFit/>
          </a:bodyPr>
          <a:lstStyle/>
          <a:p>
            <a:pPr algn="ctr"/>
            <a:r>
              <a:rPr lang="en-GB" sz="14000" dirty="0">
                <a:solidFill>
                  <a:schemeClr val="bg1"/>
                </a:solidFill>
                <a:latin typeface="Trebuchet MS" panose="020B0603020202020204" pitchFamily="34" charset="0"/>
              </a:rPr>
              <a:t>Defer</a:t>
            </a:r>
          </a:p>
          <a:p>
            <a:pPr algn="ctr"/>
            <a:endParaRPr lang="en-GB" sz="5400" b="1" dirty="0">
              <a:solidFill>
                <a:schemeClr val="bg1"/>
              </a:solidFill>
              <a:latin typeface="Trebuchet MS" panose="020B0603020202020204" pitchFamily="34" charset="0"/>
            </a:endParaRPr>
          </a:p>
        </p:txBody>
      </p:sp>
      <p:sp>
        <p:nvSpPr>
          <p:cNvPr id="5" name="TextBox 4">
            <a:extLst>
              <a:ext uri="{FF2B5EF4-FFF2-40B4-BE49-F238E27FC236}">
                <a16:creationId xmlns:a16="http://schemas.microsoft.com/office/drawing/2014/main" id="{168DA677-95D3-8D4B-54A3-0A44D0D56E60}"/>
              </a:ext>
            </a:extLst>
          </p:cNvPr>
          <p:cNvSpPr txBox="1"/>
          <p:nvPr/>
        </p:nvSpPr>
        <p:spPr>
          <a:xfrm>
            <a:off x="816428" y="2969623"/>
            <a:ext cx="10559144" cy="2585323"/>
          </a:xfrm>
          <a:prstGeom prst="rect">
            <a:avLst/>
          </a:prstGeom>
          <a:noFill/>
        </p:spPr>
        <p:txBody>
          <a:bodyPr wrap="square" lIns="0" tIns="0" rIns="0" bIns="0" rtlCol="0">
            <a:spAutoFit/>
          </a:bodyPr>
          <a:lstStyle/>
          <a:p>
            <a:r>
              <a:rPr lang="en-GB" sz="4000" dirty="0">
                <a:solidFill>
                  <a:schemeClr val="bg1"/>
                </a:solidFill>
              </a:rPr>
              <a:t>If you apply for extenuating circumstances (EC) and are successful you will be given Deferral which is not capped.</a:t>
            </a:r>
            <a:br>
              <a:rPr lang="en-GB" sz="2400" dirty="0">
                <a:solidFill>
                  <a:schemeClr val="bg1"/>
                </a:solidFill>
              </a:rPr>
            </a:br>
            <a:br>
              <a:rPr lang="en-GB" sz="2400" dirty="0">
                <a:solidFill>
                  <a:schemeClr val="bg1"/>
                </a:solidFill>
              </a:rPr>
            </a:br>
            <a:endParaRPr lang="en-GB" sz="2400" dirty="0">
              <a:solidFill>
                <a:schemeClr val="bg1"/>
              </a:solidFill>
            </a:endParaRPr>
          </a:p>
        </p:txBody>
      </p:sp>
    </p:spTree>
    <p:extLst>
      <p:ext uri="{BB962C8B-B14F-4D97-AF65-F5344CB8AC3E}">
        <p14:creationId xmlns:p14="http://schemas.microsoft.com/office/powerpoint/2010/main" val="389073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25391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8DA677-95D3-8D4B-54A3-0A44D0D56E60}"/>
              </a:ext>
            </a:extLst>
          </p:cNvPr>
          <p:cNvSpPr txBox="1"/>
          <p:nvPr/>
        </p:nvSpPr>
        <p:spPr>
          <a:xfrm>
            <a:off x="816428" y="792479"/>
            <a:ext cx="10559144" cy="4616648"/>
          </a:xfrm>
          <a:prstGeom prst="rect">
            <a:avLst/>
          </a:prstGeom>
          <a:noFill/>
        </p:spPr>
        <p:txBody>
          <a:bodyPr wrap="square" lIns="0" tIns="0" rIns="0" bIns="0" rtlCol="0">
            <a:spAutoFit/>
          </a:bodyPr>
          <a:lstStyle/>
          <a:p>
            <a:br>
              <a:rPr lang="en-GB" sz="6000" dirty="0">
                <a:solidFill>
                  <a:schemeClr val="bg1"/>
                </a:solidFill>
              </a:rPr>
            </a:br>
            <a:r>
              <a:rPr lang="en-GB" sz="6000" dirty="0">
                <a:solidFill>
                  <a:schemeClr val="bg1"/>
                </a:solidFill>
              </a:rPr>
              <a:t>Deferrals and referrals take place the first week in July for Under Graduates</a:t>
            </a:r>
            <a:br>
              <a:rPr lang="en-GB" sz="6000" dirty="0">
                <a:solidFill>
                  <a:schemeClr val="bg1"/>
                </a:solidFill>
              </a:rPr>
            </a:br>
            <a:endParaRPr lang="en-GB" sz="6000" dirty="0">
              <a:solidFill>
                <a:schemeClr val="bg1"/>
              </a:solidFill>
            </a:endParaRPr>
          </a:p>
        </p:txBody>
      </p:sp>
    </p:spTree>
    <p:extLst>
      <p:ext uri="{BB962C8B-B14F-4D97-AF65-F5344CB8AC3E}">
        <p14:creationId xmlns:p14="http://schemas.microsoft.com/office/powerpoint/2010/main" val="326471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246E9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EF2E05-D090-274E-A02F-6BDBC1BFD5D0}"/>
              </a:ext>
            </a:extLst>
          </p:cNvPr>
          <p:cNvSpPr txBox="1"/>
          <p:nvPr/>
        </p:nvSpPr>
        <p:spPr>
          <a:xfrm>
            <a:off x="2528100" y="4335545"/>
            <a:ext cx="7135800" cy="923330"/>
          </a:xfrm>
          <a:prstGeom prst="rect">
            <a:avLst/>
          </a:prstGeom>
          <a:noFill/>
        </p:spPr>
        <p:txBody>
          <a:bodyPr wrap="none" lIns="0" tIns="0" rIns="0" bIns="0" rtlCol="0">
            <a:spAutoFit/>
          </a:bodyPr>
          <a:lstStyle/>
          <a:p>
            <a:r>
              <a:rPr lang="en-US" sz="6000" dirty="0">
                <a:solidFill>
                  <a:schemeClr val="bg1"/>
                </a:solidFill>
              </a:rPr>
              <a:t>Endpoint Assessment</a:t>
            </a:r>
          </a:p>
        </p:txBody>
      </p:sp>
      <p:sp>
        <p:nvSpPr>
          <p:cNvPr id="3" name="TextBox 2">
            <a:extLst>
              <a:ext uri="{FF2B5EF4-FFF2-40B4-BE49-F238E27FC236}">
                <a16:creationId xmlns:a16="http://schemas.microsoft.com/office/drawing/2014/main" id="{37923E93-0F61-3D2A-7898-F1EAF3B9314D}"/>
              </a:ext>
            </a:extLst>
          </p:cNvPr>
          <p:cNvSpPr txBox="1"/>
          <p:nvPr/>
        </p:nvSpPr>
        <p:spPr>
          <a:xfrm>
            <a:off x="921057" y="54634"/>
            <a:ext cx="10090484" cy="5078313"/>
          </a:xfrm>
          <a:prstGeom prst="rect">
            <a:avLst/>
          </a:prstGeom>
          <a:noFill/>
        </p:spPr>
        <p:txBody>
          <a:bodyPr wrap="square" lIns="0" tIns="0" rIns="0" bIns="0" rtlCol="0">
            <a:spAutoFit/>
          </a:bodyPr>
          <a:lstStyle/>
          <a:p>
            <a:pPr algn="ctr"/>
            <a:r>
              <a:rPr lang="en-GB" sz="33000" dirty="0">
                <a:solidFill>
                  <a:schemeClr val="bg1"/>
                </a:solidFill>
                <a:latin typeface="Impact" panose="020B0806030902050204" pitchFamily="34" charset="0"/>
              </a:rPr>
              <a:t>EPA</a:t>
            </a:r>
          </a:p>
        </p:txBody>
      </p:sp>
      <p:sp>
        <p:nvSpPr>
          <p:cNvPr id="4" name="TextBox 3">
            <a:extLst>
              <a:ext uri="{FF2B5EF4-FFF2-40B4-BE49-F238E27FC236}">
                <a16:creationId xmlns:a16="http://schemas.microsoft.com/office/drawing/2014/main" id="{82656ED4-2679-B01D-9F15-BD3D34179A06}"/>
              </a:ext>
            </a:extLst>
          </p:cNvPr>
          <p:cNvSpPr txBox="1"/>
          <p:nvPr/>
        </p:nvSpPr>
        <p:spPr>
          <a:xfrm>
            <a:off x="1407694" y="5674806"/>
            <a:ext cx="9376611" cy="677108"/>
          </a:xfrm>
          <a:prstGeom prst="rect">
            <a:avLst/>
          </a:prstGeom>
          <a:solidFill>
            <a:srgbClr val="FFFF00"/>
          </a:solidFill>
        </p:spPr>
        <p:txBody>
          <a:bodyPr wrap="square" lIns="0" tIns="0" rIns="0" bIns="0" rtlCol="0">
            <a:spAutoFit/>
          </a:bodyPr>
          <a:lstStyle/>
          <a:p>
            <a:pPr algn="ctr"/>
            <a:r>
              <a:rPr lang="en-GB" sz="4400" b="1" dirty="0">
                <a:solidFill>
                  <a:schemeClr val="tx2"/>
                </a:solidFill>
              </a:rPr>
              <a:t>Final 3 months of apprenticeship</a:t>
            </a:r>
          </a:p>
        </p:txBody>
      </p:sp>
    </p:spTree>
    <p:extLst>
      <p:ext uri="{BB962C8B-B14F-4D97-AF65-F5344CB8AC3E}">
        <p14:creationId xmlns:p14="http://schemas.microsoft.com/office/powerpoint/2010/main" val="37815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EF2E05-D090-274E-A02F-6BDBC1BFD5D0}"/>
              </a:ext>
            </a:extLst>
          </p:cNvPr>
          <p:cNvSpPr txBox="1"/>
          <p:nvPr/>
        </p:nvSpPr>
        <p:spPr>
          <a:xfrm>
            <a:off x="782089" y="315874"/>
            <a:ext cx="10505055" cy="492443"/>
          </a:xfrm>
          <a:prstGeom prst="rect">
            <a:avLst/>
          </a:prstGeom>
          <a:noFill/>
        </p:spPr>
        <p:txBody>
          <a:bodyPr wrap="none" lIns="0" tIns="0" rIns="0" bIns="0" rtlCol="0">
            <a:spAutoFit/>
          </a:bodyPr>
          <a:lstStyle/>
          <a:p>
            <a:r>
              <a:rPr lang="en-US" sz="3200" dirty="0">
                <a:solidFill>
                  <a:schemeClr val="tx2"/>
                </a:solidFill>
              </a:rPr>
              <a:t>Endpoint Assessment – BSc Digital &amp; Technology Solutions</a:t>
            </a:r>
          </a:p>
        </p:txBody>
      </p:sp>
      <p:sp>
        <p:nvSpPr>
          <p:cNvPr id="5" name="TextBox 4">
            <a:extLst>
              <a:ext uri="{FF2B5EF4-FFF2-40B4-BE49-F238E27FC236}">
                <a16:creationId xmlns:a16="http://schemas.microsoft.com/office/drawing/2014/main" id="{91B25913-63F7-2773-F11D-8C2D5D3D1DCE}"/>
              </a:ext>
            </a:extLst>
          </p:cNvPr>
          <p:cNvSpPr txBox="1"/>
          <p:nvPr/>
        </p:nvSpPr>
        <p:spPr>
          <a:xfrm>
            <a:off x="782089" y="1634988"/>
            <a:ext cx="11008858" cy="3881832"/>
          </a:xfrm>
          <a:prstGeom prst="rect">
            <a:avLst/>
          </a:prstGeom>
          <a:noFill/>
        </p:spPr>
        <p:txBody>
          <a:bodyPr wrap="square">
            <a:spAutoFit/>
          </a:bodyPr>
          <a:lstStyle/>
          <a:p>
            <a:r>
              <a:rPr lang="en-GB" b="1" i="0" dirty="0">
                <a:solidFill>
                  <a:srgbClr val="000000"/>
                </a:solidFill>
                <a:effectLst/>
                <a:latin typeface="Lato" panose="020F0502020204030203" pitchFamily="34" charset="0"/>
              </a:rPr>
              <a:t>Project Report - AE1 with presentation, questions and answers</a:t>
            </a:r>
            <a:br>
              <a:rPr lang="en-GB" dirty="0"/>
            </a:br>
            <a:br>
              <a:rPr lang="en-GB" dirty="0"/>
            </a:br>
            <a:r>
              <a:rPr lang="en-GB" b="0" i="0" dirty="0">
                <a:solidFill>
                  <a:srgbClr val="000000"/>
                </a:solidFill>
                <a:effectLst/>
                <a:latin typeface="Lato" panose="020F0502020204030203" pitchFamily="34" charset="0"/>
              </a:rPr>
              <a:t>This assessment method has 2 components:</a:t>
            </a:r>
            <a:br>
              <a:rPr lang="en-GB" dirty="0"/>
            </a:br>
            <a:br>
              <a:rPr lang="en-GB" dirty="0"/>
            </a:br>
            <a:r>
              <a:rPr lang="en-GB" b="0" i="0" dirty="0">
                <a:solidFill>
                  <a:srgbClr val="000000"/>
                </a:solidFill>
                <a:effectLst/>
                <a:latin typeface="Lato" panose="020F0502020204030203" pitchFamily="34" charset="0"/>
              </a:rPr>
              <a:t>1. Project with report - 6000 words (+/-10%)</a:t>
            </a:r>
            <a:br>
              <a:rPr lang="en-GB" dirty="0"/>
            </a:br>
            <a:r>
              <a:rPr lang="en-GB" b="0" i="0" dirty="0">
                <a:solidFill>
                  <a:srgbClr val="000000"/>
                </a:solidFill>
                <a:effectLst/>
                <a:latin typeface="Lato" panose="020F0502020204030203" pitchFamily="34" charset="0"/>
              </a:rPr>
              <a:t>2. Presentation with questions and answers 60 min (Presentation 30mins &amp; 30mins Q&amp;A)</a:t>
            </a:r>
            <a:br>
              <a:rPr lang="en-GB" dirty="0"/>
            </a:br>
            <a:br>
              <a:rPr lang="en-GB" dirty="0"/>
            </a:br>
            <a:r>
              <a:rPr lang="en-GB" b="0" i="0" dirty="0">
                <a:solidFill>
                  <a:srgbClr val="000000"/>
                </a:solidFill>
                <a:effectLst/>
                <a:latin typeface="Lato" panose="020F0502020204030203" pitchFamily="34" charset="0"/>
              </a:rPr>
              <a:t>Assessment and grading will be undertaken by an independent assessor and be awarded the following grade based upon the criteria written in the standard.</a:t>
            </a:r>
            <a:br>
              <a:rPr lang="en-GB" dirty="0"/>
            </a:br>
            <a:br>
              <a:rPr lang="en-GB" dirty="0"/>
            </a:br>
            <a:r>
              <a:rPr lang="en-GB" b="0" i="0" dirty="0">
                <a:solidFill>
                  <a:srgbClr val="000000"/>
                </a:solidFill>
                <a:effectLst/>
                <a:latin typeface="Lato" panose="020F0502020204030203" pitchFamily="34" charset="0"/>
              </a:rPr>
              <a:t>The project report with presentation, questions and answers is structured to give the apprentice the opportunity to demonstrate the KSBs.</a:t>
            </a:r>
            <a:endParaRPr lang="en-GB" dirty="0"/>
          </a:p>
        </p:txBody>
      </p:sp>
    </p:spTree>
    <p:extLst>
      <p:ext uri="{BB962C8B-B14F-4D97-AF65-F5344CB8AC3E}">
        <p14:creationId xmlns:p14="http://schemas.microsoft.com/office/powerpoint/2010/main" val="895862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omputer sits on a desk&#10;&#10;Description automatically generated with low confidence">
            <a:extLst>
              <a:ext uri="{FF2B5EF4-FFF2-40B4-BE49-F238E27FC236}">
                <a16:creationId xmlns:a16="http://schemas.microsoft.com/office/drawing/2014/main" id="{20199A8F-4C77-854D-9E03-BE1A7D23172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63000"/>
                    </a14:imgEffect>
                  </a14:imgLayer>
                </a14:imgProps>
              </a:ext>
            </a:extLst>
          </a:blip>
          <a:srcRect t="2135" b="13596"/>
          <a:stretch/>
        </p:blipFill>
        <p:spPr>
          <a:xfrm>
            <a:off x="20" y="10"/>
            <a:ext cx="12191980" cy="6857990"/>
          </a:xfrm>
          <a:prstGeom prst="rect">
            <a:avLst/>
          </a:prstGeom>
          <a:noFill/>
        </p:spPr>
      </p:pic>
      <p:sp>
        <p:nvSpPr>
          <p:cNvPr id="4" name="TextBox 3">
            <a:extLst>
              <a:ext uri="{FF2B5EF4-FFF2-40B4-BE49-F238E27FC236}">
                <a16:creationId xmlns:a16="http://schemas.microsoft.com/office/drawing/2014/main" id="{6024EF01-3FF4-2542-A866-97E03E3C148E}"/>
              </a:ext>
            </a:extLst>
          </p:cNvPr>
          <p:cNvSpPr txBox="1"/>
          <p:nvPr/>
        </p:nvSpPr>
        <p:spPr>
          <a:xfrm>
            <a:off x="516977" y="424124"/>
            <a:ext cx="10923183" cy="2616101"/>
          </a:xfrm>
          <a:prstGeom prst="rect">
            <a:avLst/>
          </a:prstGeom>
          <a:noFill/>
        </p:spPr>
        <p:txBody>
          <a:bodyPr wrap="none" lIns="0" tIns="0" rIns="0" bIns="0" rtlCol="0">
            <a:spAutoFit/>
          </a:bodyPr>
          <a:lstStyle/>
          <a:p>
            <a:r>
              <a:rPr lang="en-US" sz="17000" dirty="0">
                <a:solidFill>
                  <a:schemeClr val="bg1"/>
                </a:solidFill>
              </a:rPr>
              <a:t>PORTFOLIO</a:t>
            </a:r>
          </a:p>
        </p:txBody>
      </p:sp>
      <p:sp>
        <p:nvSpPr>
          <p:cNvPr id="5" name="TextBox 4">
            <a:extLst>
              <a:ext uri="{FF2B5EF4-FFF2-40B4-BE49-F238E27FC236}">
                <a16:creationId xmlns:a16="http://schemas.microsoft.com/office/drawing/2014/main" id="{6A897057-7FDB-2C08-58AD-3ED236BC234A}"/>
              </a:ext>
            </a:extLst>
          </p:cNvPr>
          <p:cNvSpPr txBox="1"/>
          <p:nvPr/>
        </p:nvSpPr>
        <p:spPr>
          <a:xfrm>
            <a:off x="516977" y="2926730"/>
            <a:ext cx="11158046" cy="3170099"/>
          </a:xfrm>
          <a:prstGeom prst="rect">
            <a:avLst/>
          </a:prstGeom>
          <a:noFill/>
        </p:spPr>
        <p:txBody>
          <a:bodyPr wrap="square">
            <a:spAutoFit/>
          </a:bodyPr>
          <a:lstStyle/>
          <a:p>
            <a:r>
              <a:rPr lang="en-GB" sz="4000" b="0" dirty="0">
                <a:solidFill>
                  <a:schemeClr val="bg1"/>
                </a:solidFill>
                <a:effectLst/>
              </a:rPr>
              <a:t>Throughout the apprenticeship you will need to keep a portfolio of work mapped to the standard KSBs, before Gateway you will need to select 6 discrete pieces of evidence for EPA assessment element 2 (AE2)</a:t>
            </a:r>
          </a:p>
        </p:txBody>
      </p:sp>
    </p:spTree>
    <p:extLst>
      <p:ext uri="{BB962C8B-B14F-4D97-AF65-F5344CB8AC3E}">
        <p14:creationId xmlns:p14="http://schemas.microsoft.com/office/powerpoint/2010/main" val="260566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EF2E05-D090-274E-A02F-6BDBC1BFD5D0}"/>
              </a:ext>
            </a:extLst>
          </p:cNvPr>
          <p:cNvSpPr txBox="1"/>
          <p:nvPr/>
        </p:nvSpPr>
        <p:spPr>
          <a:xfrm>
            <a:off x="461247" y="347958"/>
            <a:ext cx="10505055" cy="492443"/>
          </a:xfrm>
          <a:prstGeom prst="rect">
            <a:avLst/>
          </a:prstGeom>
          <a:noFill/>
        </p:spPr>
        <p:txBody>
          <a:bodyPr wrap="none" lIns="0" tIns="0" rIns="0" bIns="0" rtlCol="0">
            <a:spAutoFit/>
          </a:bodyPr>
          <a:lstStyle/>
          <a:p>
            <a:r>
              <a:rPr lang="en-US" sz="3200" dirty="0">
                <a:solidFill>
                  <a:schemeClr val="tx2"/>
                </a:solidFill>
              </a:rPr>
              <a:t>Endpoint Assessment – BSc Digital &amp; Technology Solutions</a:t>
            </a:r>
          </a:p>
        </p:txBody>
      </p:sp>
      <p:sp>
        <p:nvSpPr>
          <p:cNvPr id="5" name="TextBox 4">
            <a:extLst>
              <a:ext uri="{FF2B5EF4-FFF2-40B4-BE49-F238E27FC236}">
                <a16:creationId xmlns:a16="http://schemas.microsoft.com/office/drawing/2014/main" id="{91B25913-63F7-2773-F11D-8C2D5D3D1DCE}"/>
              </a:ext>
            </a:extLst>
          </p:cNvPr>
          <p:cNvSpPr txBox="1"/>
          <p:nvPr/>
        </p:nvSpPr>
        <p:spPr>
          <a:xfrm>
            <a:off x="782089" y="1330188"/>
            <a:ext cx="11008858" cy="3881832"/>
          </a:xfrm>
          <a:prstGeom prst="rect">
            <a:avLst/>
          </a:prstGeom>
          <a:noFill/>
        </p:spPr>
        <p:txBody>
          <a:bodyPr wrap="square">
            <a:spAutoFit/>
          </a:bodyPr>
          <a:lstStyle/>
          <a:p>
            <a:r>
              <a:rPr lang="en-GB" b="1" i="0" dirty="0">
                <a:solidFill>
                  <a:srgbClr val="000000"/>
                </a:solidFill>
                <a:effectLst/>
                <a:latin typeface="Lato" panose="020F0502020204030203" pitchFamily="34" charset="0"/>
              </a:rPr>
              <a:t>Portfolio - AE2 - Professional Discussion underpinned by a portfolio.</a:t>
            </a:r>
            <a:br>
              <a:rPr lang="en-GB" dirty="0"/>
            </a:br>
            <a:br>
              <a:rPr lang="en-GB" dirty="0"/>
            </a:br>
            <a:r>
              <a:rPr lang="en-GB" b="0" i="0" dirty="0">
                <a:solidFill>
                  <a:srgbClr val="000000"/>
                </a:solidFill>
                <a:effectLst/>
                <a:latin typeface="Lato" panose="020F0502020204030203" pitchFamily="34" charset="0"/>
              </a:rPr>
              <a:t>Professional Discussion – 60 minutes (+10% if necessary)</a:t>
            </a:r>
            <a:br>
              <a:rPr lang="en-GB" dirty="0"/>
            </a:br>
            <a:br>
              <a:rPr lang="en-GB" dirty="0"/>
            </a:br>
            <a:r>
              <a:rPr lang="en-GB" b="0" i="0" dirty="0">
                <a:solidFill>
                  <a:srgbClr val="000000"/>
                </a:solidFill>
                <a:effectLst/>
                <a:latin typeface="Lato" panose="020F0502020204030203" pitchFamily="34" charset="0"/>
              </a:rPr>
              <a:t>Assessment and grading will be undertaken by an independent assessor and be awarded the following grade based upon the criteria written in the standard.</a:t>
            </a:r>
            <a:br>
              <a:rPr lang="en-GB" b="0" i="0" dirty="0">
                <a:solidFill>
                  <a:srgbClr val="000000"/>
                </a:solidFill>
                <a:effectLst/>
                <a:latin typeface="Lato" panose="020F0502020204030203" pitchFamily="34" charset="0"/>
              </a:rPr>
            </a:br>
            <a:br>
              <a:rPr lang="en-GB" b="0" i="0" dirty="0">
                <a:solidFill>
                  <a:srgbClr val="000000"/>
                </a:solidFill>
                <a:effectLst/>
                <a:latin typeface="Lato" panose="020F0502020204030203" pitchFamily="34" charset="0"/>
              </a:rPr>
            </a:br>
            <a:r>
              <a:rPr lang="en-GB" b="0" i="0" dirty="0">
                <a:solidFill>
                  <a:srgbClr val="000000"/>
                </a:solidFill>
                <a:effectLst/>
                <a:latin typeface="Lato" panose="020F0502020204030203" pitchFamily="34" charset="0"/>
              </a:rPr>
              <a:t>n the professional discussion, an independent assessor and apprentice have a formal two-way conversation. It gives the apprentice the opportunity to demonstrate the KSBs mapped to this assessment method.</a:t>
            </a:r>
            <a:br>
              <a:rPr lang="en-GB" dirty="0"/>
            </a:br>
            <a:r>
              <a:rPr lang="en-GB" b="0" i="0" dirty="0">
                <a:solidFill>
                  <a:srgbClr val="000000"/>
                </a:solidFill>
                <a:effectLst/>
                <a:latin typeface="Lato" panose="020F0502020204030203" pitchFamily="34" charset="0"/>
              </a:rPr>
              <a:t>The apprentice can refer to and illustrate their answers with evidence from their portfolio of evidence (6 items) previously submitted at Gateway.</a:t>
            </a:r>
            <a:endParaRPr lang="en-GB" dirty="0"/>
          </a:p>
        </p:txBody>
      </p:sp>
    </p:spTree>
    <p:extLst>
      <p:ext uri="{BB962C8B-B14F-4D97-AF65-F5344CB8AC3E}">
        <p14:creationId xmlns:p14="http://schemas.microsoft.com/office/powerpoint/2010/main" val="3671158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descr="A map of a building&#10;&#10;Description automatically generated">
            <a:extLst>
              <a:ext uri="{FF2B5EF4-FFF2-40B4-BE49-F238E27FC236}">
                <a16:creationId xmlns:a16="http://schemas.microsoft.com/office/drawing/2014/main" id="{E55B6BBD-B3E8-1F50-2839-A9DDD7DAB146}"/>
              </a:ext>
            </a:extLst>
          </p:cNvPr>
          <p:cNvPicPr>
            <a:picLocks noChangeAspect="1"/>
          </p:cNvPicPr>
          <p:nvPr/>
        </p:nvPicPr>
        <p:blipFill>
          <a:blip r:embed="rId2"/>
          <a:stretch>
            <a:fillRect/>
          </a:stretch>
        </p:blipFill>
        <p:spPr>
          <a:xfrm>
            <a:off x="3971303" y="209977"/>
            <a:ext cx="4474442" cy="64380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46255A88-D8FB-3709-DD76-8FAA9FB657F8}"/>
              </a:ext>
            </a:extLst>
          </p:cNvPr>
          <p:cNvSpPr txBox="1"/>
          <p:nvPr/>
        </p:nvSpPr>
        <p:spPr>
          <a:xfrm>
            <a:off x="6533940" y="377675"/>
            <a:ext cx="5313066" cy="261610"/>
          </a:xfrm>
          <a:prstGeom prst="rect">
            <a:avLst/>
          </a:prstGeom>
          <a:solidFill>
            <a:schemeClr val="bg1"/>
          </a:solidFill>
        </p:spPr>
        <p:txBody>
          <a:bodyPr wrap="square">
            <a:spAutoFit/>
          </a:bodyPr>
          <a:lstStyle/>
          <a:p>
            <a:r>
              <a:rPr lang="en-GB" sz="1100" dirty="0">
                <a:hlinkClick r:id="rId3"/>
              </a:rPr>
              <a:t>https://www.solent.ac.uk/about/documents/southampton-city-centre-map.pdf</a:t>
            </a:r>
            <a:r>
              <a:rPr lang="en-GB" sz="1100" dirty="0"/>
              <a:t> </a:t>
            </a:r>
          </a:p>
        </p:txBody>
      </p:sp>
    </p:spTree>
    <p:extLst>
      <p:ext uri="{BB962C8B-B14F-4D97-AF65-F5344CB8AC3E}">
        <p14:creationId xmlns:p14="http://schemas.microsoft.com/office/powerpoint/2010/main" val="118463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77A431-B9C2-E8A0-5B22-3D7AEF8B317D}"/>
              </a:ext>
            </a:extLst>
          </p:cNvPr>
          <p:cNvPicPr>
            <a:picLocks noChangeAspect="1"/>
          </p:cNvPicPr>
          <p:nvPr/>
        </p:nvPicPr>
        <p:blipFill>
          <a:blip r:embed="rId2"/>
          <a:stretch>
            <a:fillRect/>
          </a:stretch>
        </p:blipFill>
        <p:spPr>
          <a:xfrm>
            <a:off x="158104" y="662166"/>
            <a:ext cx="11825349" cy="5367254"/>
          </a:xfrm>
          <a:prstGeom prst="rect">
            <a:avLst/>
          </a:prstGeom>
        </p:spPr>
      </p:pic>
    </p:spTree>
    <p:extLst>
      <p:ext uri="{BB962C8B-B14F-4D97-AF65-F5344CB8AC3E}">
        <p14:creationId xmlns:p14="http://schemas.microsoft.com/office/powerpoint/2010/main" val="111106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E3266A-A5D4-6C72-DD65-56A0A2761376}"/>
              </a:ext>
            </a:extLst>
          </p:cNvPr>
          <p:cNvSpPr>
            <a:spLocks noGrp="1"/>
          </p:cNvSpPr>
          <p:nvPr>
            <p:ph type="sldNum" sz="quarter" idx="12"/>
          </p:nvPr>
        </p:nvSpPr>
        <p:spPr/>
        <p:txBody>
          <a:bodyPr/>
          <a:lstStyle/>
          <a:p>
            <a:fld id="{4740549F-F38D-43A2-B780-492AA5F1A2EE}" type="slidenum">
              <a:rPr lang="en-GB" smtClean="0"/>
              <a:t>61</a:t>
            </a:fld>
            <a:endParaRPr lang="en-GB"/>
          </a:p>
        </p:txBody>
      </p:sp>
      <p:sp>
        <p:nvSpPr>
          <p:cNvPr id="7" name="TextBox 6">
            <a:extLst>
              <a:ext uri="{FF2B5EF4-FFF2-40B4-BE49-F238E27FC236}">
                <a16:creationId xmlns:a16="http://schemas.microsoft.com/office/drawing/2014/main" id="{578DF720-3FC3-2DA1-3A88-90897EFC4F64}"/>
              </a:ext>
            </a:extLst>
          </p:cNvPr>
          <p:cNvSpPr txBox="1"/>
          <p:nvPr/>
        </p:nvSpPr>
        <p:spPr>
          <a:xfrm>
            <a:off x="1171074" y="896087"/>
            <a:ext cx="10202779" cy="4616648"/>
          </a:xfrm>
          <a:prstGeom prst="rect">
            <a:avLst/>
          </a:prstGeom>
          <a:noFill/>
        </p:spPr>
        <p:txBody>
          <a:bodyPr wrap="square" lIns="0" tIns="0" rIns="0" bIns="0" rtlCol="0">
            <a:spAutoFit/>
          </a:bodyPr>
          <a:lstStyle/>
          <a:p>
            <a:r>
              <a:rPr lang="en-GB" sz="6000" dirty="0">
                <a:solidFill>
                  <a:schemeClr val="bg1"/>
                </a:solidFill>
              </a:rPr>
              <a:t>You </a:t>
            </a:r>
            <a:r>
              <a:rPr lang="en-GB" sz="6000" b="1" u="sng" dirty="0">
                <a:solidFill>
                  <a:schemeClr val="bg1"/>
                </a:solidFill>
              </a:rPr>
              <a:t>must</a:t>
            </a:r>
            <a:r>
              <a:rPr lang="en-GB" sz="6000" dirty="0">
                <a:solidFill>
                  <a:schemeClr val="bg1"/>
                </a:solidFill>
              </a:rPr>
              <a:t> pass the degree to pass the apprenticeship </a:t>
            </a:r>
            <a:br>
              <a:rPr lang="en-GB" sz="6000" dirty="0">
                <a:solidFill>
                  <a:schemeClr val="bg1"/>
                </a:solidFill>
              </a:rPr>
            </a:br>
            <a:r>
              <a:rPr lang="en-GB" sz="6000" dirty="0">
                <a:solidFill>
                  <a:schemeClr val="bg1"/>
                </a:solidFill>
              </a:rPr>
              <a:t>and you </a:t>
            </a:r>
            <a:r>
              <a:rPr lang="en-GB" sz="6000" b="1" u="sng" dirty="0">
                <a:solidFill>
                  <a:schemeClr val="bg1"/>
                </a:solidFill>
              </a:rPr>
              <a:t>must</a:t>
            </a:r>
            <a:r>
              <a:rPr lang="en-GB" sz="6000" dirty="0">
                <a:solidFill>
                  <a:schemeClr val="bg1"/>
                </a:solidFill>
              </a:rPr>
              <a:t> pass the apprenticeship to pass the degree</a:t>
            </a:r>
          </a:p>
        </p:txBody>
      </p:sp>
    </p:spTree>
    <p:extLst>
      <p:ext uri="{BB962C8B-B14F-4D97-AF65-F5344CB8AC3E}">
        <p14:creationId xmlns:p14="http://schemas.microsoft.com/office/powerpoint/2010/main" val="162365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0" y="1627311"/>
            <a:ext cx="12192000" cy="2708434"/>
          </a:xfrm>
          <a:prstGeom prst="rect">
            <a:avLst/>
          </a:prstGeom>
          <a:noFill/>
        </p:spPr>
        <p:txBody>
          <a:bodyPr wrap="square" lIns="0" tIns="0" rIns="0" bIns="0" rtlCol="0">
            <a:spAutoFit/>
          </a:bodyPr>
          <a:lstStyle/>
          <a:p>
            <a:pPr algn="ctr"/>
            <a:r>
              <a:rPr lang="en-GB" sz="8800" b="1" dirty="0">
                <a:solidFill>
                  <a:schemeClr val="bg1"/>
                </a:solidFill>
              </a:rPr>
              <a:t>STUDENT COURSE REPRESENTATIVES</a:t>
            </a:r>
          </a:p>
        </p:txBody>
      </p:sp>
    </p:spTree>
    <p:extLst>
      <p:ext uri="{BB962C8B-B14F-4D97-AF65-F5344CB8AC3E}">
        <p14:creationId xmlns:p14="http://schemas.microsoft.com/office/powerpoint/2010/main" val="402586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ABE12-AFD2-F17D-B69A-3C1B31EE6AC7}"/>
              </a:ext>
            </a:extLst>
          </p:cNvPr>
          <p:cNvSpPr/>
          <p:nvPr/>
        </p:nvSpPr>
        <p:spPr>
          <a:xfrm>
            <a:off x="0" y="0"/>
            <a:ext cx="12192000" cy="11853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1C859A6-D247-D9A9-9F3B-0700E5FE9FB6}"/>
              </a:ext>
            </a:extLst>
          </p:cNvPr>
          <p:cNvSpPr txBox="1"/>
          <p:nvPr/>
        </p:nvSpPr>
        <p:spPr>
          <a:xfrm>
            <a:off x="609600" y="238723"/>
            <a:ext cx="10227733" cy="1323439"/>
          </a:xfrm>
          <a:prstGeom prst="rect">
            <a:avLst/>
          </a:prstGeom>
          <a:noFill/>
        </p:spPr>
        <p:txBody>
          <a:bodyPr wrap="square">
            <a:spAutoFit/>
          </a:bodyPr>
          <a:lstStyle/>
          <a:p>
            <a:r>
              <a:rPr lang="en-GB" sz="4000" b="1" dirty="0">
                <a:solidFill>
                  <a:schemeClr val="bg1"/>
                </a:solidFill>
              </a:rPr>
              <a:t>Course Reps - </a:t>
            </a:r>
            <a:r>
              <a:rPr lang="en-GB" sz="4000" dirty="0">
                <a:solidFill>
                  <a:schemeClr val="bg1"/>
                </a:solidFill>
              </a:rPr>
              <a:t>(run by Students’ Union)</a:t>
            </a:r>
            <a:br>
              <a:rPr lang="en-GB" sz="4000" dirty="0">
                <a:solidFill>
                  <a:schemeClr val="bg1"/>
                </a:solidFill>
              </a:rPr>
            </a:br>
            <a:endParaRPr lang="en-GB" sz="4000" b="1" dirty="0">
              <a:solidFill>
                <a:schemeClr val="bg1"/>
              </a:solidFill>
            </a:endParaRPr>
          </a:p>
        </p:txBody>
      </p:sp>
      <p:sp>
        <p:nvSpPr>
          <p:cNvPr id="4" name="TextBox 3">
            <a:extLst>
              <a:ext uri="{FF2B5EF4-FFF2-40B4-BE49-F238E27FC236}">
                <a16:creationId xmlns:a16="http://schemas.microsoft.com/office/drawing/2014/main" id="{FB763518-665E-3279-4FED-F562F947A539}"/>
              </a:ext>
            </a:extLst>
          </p:cNvPr>
          <p:cNvSpPr txBox="1"/>
          <p:nvPr/>
        </p:nvSpPr>
        <p:spPr>
          <a:xfrm>
            <a:off x="554182" y="1636351"/>
            <a:ext cx="11083636" cy="4278094"/>
          </a:xfrm>
          <a:prstGeom prst="rect">
            <a:avLst/>
          </a:prstGeom>
          <a:noFill/>
        </p:spPr>
        <p:txBody>
          <a:bodyPr wrap="square">
            <a:spAutoFit/>
          </a:bodyPr>
          <a:lstStyle/>
          <a:p>
            <a:pPr algn="ctr"/>
            <a:r>
              <a:rPr lang="en-GB" sz="4400" b="1" dirty="0">
                <a:solidFill>
                  <a:schemeClr val="bg1"/>
                </a:solidFill>
              </a:rPr>
              <a:t>Deadline for applications: </a:t>
            </a:r>
            <a:br>
              <a:rPr lang="en-GB" sz="4400" b="1" dirty="0">
                <a:solidFill>
                  <a:schemeClr val="bg1"/>
                </a:solidFill>
              </a:rPr>
            </a:br>
            <a:r>
              <a:rPr lang="en-GB" sz="4400" dirty="0">
                <a:solidFill>
                  <a:schemeClr val="bg1"/>
                </a:solidFill>
              </a:rPr>
              <a:t>26/09/2025 at 5pm</a:t>
            </a:r>
            <a:br>
              <a:rPr lang="en-GB" sz="4400" dirty="0">
                <a:solidFill>
                  <a:schemeClr val="bg1"/>
                </a:solidFill>
              </a:rPr>
            </a:br>
            <a:r>
              <a:rPr lang="en-GB" sz="4400" dirty="0">
                <a:solidFill>
                  <a:schemeClr val="bg1"/>
                </a:solidFill>
              </a:rPr>
              <a:t>(one Course Rep per level, per course)</a:t>
            </a:r>
            <a:br>
              <a:rPr lang="en-GB" sz="2800" dirty="0">
                <a:solidFill>
                  <a:schemeClr val="bg1"/>
                </a:solidFill>
              </a:rPr>
            </a:br>
            <a:endParaRPr lang="en-GB" sz="2800" dirty="0">
              <a:solidFill>
                <a:schemeClr val="bg1"/>
              </a:solidFill>
            </a:endParaRPr>
          </a:p>
          <a:p>
            <a:pPr algn="ctr"/>
            <a:r>
              <a:rPr lang="en-GB" sz="2800" b="1" dirty="0">
                <a:solidFill>
                  <a:schemeClr val="bg1"/>
                </a:solidFill>
              </a:rPr>
              <a:t>Course Reps must attend one training session.</a:t>
            </a:r>
            <a:br>
              <a:rPr lang="en-GB" sz="2800" b="1" dirty="0">
                <a:solidFill>
                  <a:schemeClr val="bg1"/>
                </a:solidFill>
              </a:rPr>
            </a:br>
            <a:r>
              <a:rPr lang="en-GB" sz="2800" dirty="0">
                <a:solidFill>
                  <a:schemeClr val="bg1"/>
                </a:solidFill>
              </a:rPr>
              <a:t>The training will be in The Workshop (JM108) on: </a:t>
            </a:r>
            <a:br>
              <a:rPr lang="en-GB" sz="2800" dirty="0">
                <a:solidFill>
                  <a:schemeClr val="bg1"/>
                </a:solidFill>
              </a:rPr>
            </a:br>
            <a:r>
              <a:rPr lang="en-GB" sz="2800" dirty="0">
                <a:solidFill>
                  <a:schemeClr val="bg1"/>
                </a:solidFill>
              </a:rPr>
              <a:t>30/9/2025 2pm, 2/20/2025 5pm, 7/10/2025 1.30pm </a:t>
            </a:r>
            <a:br>
              <a:rPr lang="en-GB" sz="2800" dirty="0">
                <a:solidFill>
                  <a:schemeClr val="bg1"/>
                </a:solidFill>
              </a:rPr>
            </a:br>
            <a:r>
              <a:rPr lang="en-GB" sz="2800" dirty="0">
                <a:solidFill>
                  <a:schemeClr val="bg1"/>
                </a:solidFill>
              </a:rPr>
              <a:t>&amp; 8/10/2025 11am</a:t>
            </a:r>
          </a:p>
        </p:txBody>
      </p:sp>
    </p:spTree>
    <p:extLst>
      <p:ext uri="{BB962C8B-B14F-4D97-AF65-F5344CB8AC3E}">
        <p14:creationId xmlns:p14="http://schemas.microsoft.com/office/powerpoint/2010/main" val="36746448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7AA0E-F039-3287-132C-CCB9100F6752}"/>
              </a:ext>
            </a:extLst>
          </p:cNvPr>
          <p:cNvSpPr txBox="1"/>
          <p:nvPr/>
        </p:nvSpPr>
        <p:spPr>
          <a:xfrm>
            <a:off x="589299" y="1562162"/>
            <a:ext cx="6761018" cy="3908762"/>
          </a:xfrm>
          <a:prstGeom prst="rect">
            <a:avLst/>
          </a:prstGeom>
          <a:noFill/>
        </p:spPr>
        <p:txBody>
          <a:bodyPr wrap="square">
            <a:spAutoFit/>
          </a:bodyPr>
          <a:lstStyle/>
          <a:p>
            <a:r>
              <a:rPr lang="en-GB" sz="4000" dirty="0">
                <a:solidFill>
                  <a:schemeClr val="bg1"/>
                </a:solidFill>
              </a:rPr>
              <a:t>Multiple Students Interested: All students should fill in the form and the decision will fall to the SU (previous Course Reps are favourable) </a:t>
            </a:r>
            <a:br>
              <a:rPr lang="en-GB" sz="2400" dirty="0">
                <a:solidFill>
                  <a:schemeClr val="bg1"/>
                </a:solidFill>
              </a:rPr>
            </a:br>
            <a:br>
              <a:rPr lang="en-GB" sz="2400" dirty="0">
                <a:solidFill>
                  <a:schemeClr val="bg1"/>
                </a:solidFill>
              </a:rPr>
            </a:br>
            <a:endParaRPr lang="en-GB" sz="2400" dirty="0">
              <a:solidFill>
                <a:schemeClr val="bg1"/>
              </a:solidFill>
            </a:endParaRPr>
          </a:p>
        </p:txBody>
      </p:sp>
      <p:sp>
        <p:nvSpPr>
          <p:cNvPr id="4" name="Rectangle 3">
            <a:extLst>
              <a:ext uri="{FF2B5EF4-FFF2-40B4-BE49-F238E27FC236}">
                <a16:creationId xmlns:a16="http://schemas.microsoft.com/office/drawing/2014/main" id="{138800C3-3CA1-0470-24B9-C08169216B22}"/>
              </a:ext>
            </a:extLst>
          </p:cNvPr>
          <p:cNvSpPr/>
          <p:nvPr/>
        </p:nvSpPr>
        <p:spPr>
          <a:xfrm>
            <a:off x="0" y="0"/>
            <a:ext cx="12192000" cy="11853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EBA60E2-65D6-694C-6F65-7C7EEE50FF87}"/>
              </a:ext>
            </a:extLst>
          </p:cNvPr>
          <p:cNvSpPr txBox="1"/>
          <p:nvPr/>
        </p:nvSpPr>
        <p:spPr>
          <a:xfrm>
            <a:off x="609600" y="238723"/>
            <a:ext cx="10227733" cy="1323439"/>
          </a:xfrm>
          <a:prstGeom prst="rect">
            <a:avLst/>
          </a:prstGeom>
          <a:noFill/>
        </p:spPr>
        <p:txBody>
          <a:bodyPr wrap="square">
            <a:spAutoFit/>
          </a:bodyPr>
          <a:lstStyle/>
          <a:p>
            <a:r>
              <a:rPr lang="en-GB" sz="4000" b="1" dirty="0">
                <a:solidFill>
                  <a:schemeClr val="bg1"/>
                </a:solidFill>
              </a:rPr>
              <a:t>Course Reps - </a:t>
            </a:r>
            <a:r>
              <a:rPr lang="en-GB" sz="4000" dirty="0">
                <a:solidFill>
                  <a:schemeClr val="bg1"/>
                </a:solidFill>
              </a:rPr>
              <a:t>(run by Students’ Union)</a:t>
            </a:r>
            <a:br>
              <a:rPr lang="en-GB" sz="4000" dirty="0">
                <a:solidFill>
                  <a:schemeClr val="bg1"/>
                </a:solidFill>
              </a:rPr>
            </a:br>
            <a:endParaRPr lang="en-GB" sz="4000" b="1" dirty="0">
              <a:solidFill>
                <a:schemeClr val="bg1"/>
              </a:solidFill>
            </a:endParaRPr>
          </a:p>
        </p:txBody>
      </p:sp>
      <p:sp>
        <p:nvSpPr>
          <p:cNvPr id="7" name="TextBox 6">
            <a:extLst>
              <a:ext uri="{FF2B5EF4-FFF2-40B4-BE49-F238E27FC236}">
                <a16:creationId xmlns:a16="http://schemas.microsoft.com/office/drawing/2014/main" id="{D67BBDEB-9043-FEA7-C5BA-B5C470878B88}"/>
              </a:ext>
            </a:extLst>
          </p:cNvPr>
          <p:cNvSpPr txBox="1"/>
          <p:nvPr/>
        </p:nvSpPr>
        <p:spPr>
          <a:xfrm>
            <a:off x="7065819" y="5654116"/>
            <a:ext cx="4741333" cy="646331"/>
          </a:xfrm>
          <a:prstGeom prst="rect">
            <a:avLst/>
          </a:prstGeom>
          <a:noFill/>
        </p:spPr>
        <p:txBody>
          <a:bodyPr wrap="square">
            <a:spAutoFit/>
          </a:bodyPr>
          <a:lstStyle/>
          <a:p>
            <a:pPr algn="ctr"/>
            <a:r>
              <a:rPr lang="en-GB" sz="1800" dirty="0">
                <a:solidFill>
                  <a:schemeClr val="bg1"/>
                </a:solidFill>
              </a:rPr>
              <a:t>Link for students: </a:t>
            </a:r>
            <a:r>
              <a:rPr lang="en-GB" sz="1800" dirty="0">
                <a:solidFill>
                  <a:schemeClr val="bg1"/>
                </a:solidFill>
                <a:hlinkClick r:id="rId2"/>
              </a:rPr>
              <a:t>https://5gecbr30.paperform.co</a:t>
            </a:r>
            <a:r>
              <a:rPr lang="en-GB" sz="1800" dirty="0">
                <a:solidFill>
                  <a:schemeClr val="bg1"/>
                </a:solidFill>
              </a:rPr>
              <a:t>  </a:t>
            </a:r>
            <a:endParaRPr lang="en-GB" dirty="0"/>
          </a:p>
        </p:txBody>
      </p:sp>
      <p:pic>
        <p:nvPicPr>
          <p:cNvPr id="9" name="Picture 8">
            <a:extLst>
              <a:ext uri="{FF2B5EF4-FFF2-40B4-BE49-F238E27FC236}">
                <a16:creationId xmlns:a16="http://schemas.microsoft.com/office/drawing/2014/main" id="{FFB253A8-9096-A28F-F510-4978003727A3}"/>
              </a:ext>
            </a:extLst>
          </p:cNvPr>
          <p:cNvPicPr>
            <a:picLocks noChangeAspect="1"/>
          </p:cNvPicPr>
          <p:nvPr/>
        </p:nvPicPr>
        <p:blipFill>
          <a:blip r:embed="rId3"/>
          <a:stretch>
            <a:fillRect/>
          </a:stretch>
        </p:blipFill>
        <p:spPr>
          <a:xfrm>
            <a:off x="7655117" y="1523816"/>
            <a:ext cx="3791816" cy="3791816"/>
          </a:xfrm>
          <a:prstGeom prst="rect">
            <a:avLst/>
          </a:prstGeom>
        </p:spPr>
      </p:pic>
    </p:spTree>
    <p:extLst>
      <p:ext uri="{BB962C8B-B14F-4D97-AF65-F5344CB8AC3E}">
        <p14:creationId xmlns:p14="http://schemas.microsoft.com/office/powerpoint/2010/main" val="24211452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11263781" cy="6858000"/>
          </a:xfrm>
          <a:prstGeom prst="rect">
            <a:avLst/>
          </a:prstGeom>
        </p:spPr>
      </p:pic>
      <p:sp>
        <p:nvSpPr>
          <p:cNvPr id="3" name="Rectangle 2"/>
          <p:cNvSpPr/>
          <p:nvPr/>
        </p:nvSpPr>
        <p:spPr>
          <a:xfrm>
            <a:off x="0" y="2615540"/>
            <a:ext cx="12192000" cy="16269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19150" y="2760551"/>
            <a:ext cx="9553699" cy="1200329"/>
          </a:xfrm>
          <a:prstGeom prst="rect">
            <a:avLst/>
          </a:prstGeom>
          <a:noFill/>
        </p:spPr>
        <p:txBody>
          <a:bodyPr wrap="square" rtlCol="0">
            <a:spAutoFit/>
          </a:bodyPr>
          <a:lstStyle/>
          <a:p>
            <a:pPr algn="ctr"/>
            <a:r>
              <a:rPr lang="en-US" sz="7200">
                <a:solidFill>
                  <a:schemeClr val="bg1"/>
                </a:solidFill>
                <a:latin typeface="Trebuchet MS" charset="0"/>
                <a:ea typeface="Trebuchet MS" charset="0"/>
                <a:cs typeface="Trebuchet MS" charset="0"/>
              </a:rPr>
              <a:t>Thank you &amp; Questions</a:t>
            </a:r>
          </a:p>
        </p:txBody>
      </p:sp>
    </p:spTree>
    <p:extLst>
      <p:ext uri="{BB962C8B-B14F-4D97-AF65-F5344CB8AC3E}">
        <p14:creationId xmlns:p14="http://schemas.microsoft.com/office/powerpoint/2010/main" val="378743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3710A-184C-4A44-8C8C-1ED81A7723AE}"/>
              </a:ext>
            </a:extLst>
          </p:cNvPr>
          <p:cNvPicPr>
            <a:picLocks noChangeAspect="1"/>
          </p:cNvPicPr>
          <p:nvPr/>
        </p:nvPicPr>
        <p:blipFill>
          <a:blip r:embed="rId2"/>
          <a:stretch>
            <a:fillRect/>
          </a:stretch>
        </p:blipFill>
        <p:spPr>
          <a:xfrm>
            <a:off x="1193800" y="-25400"/>
            <a:ext cx="10972800" cy="6858000"/>
          </a:xfrm>
          <a:prstGeom prst="rect">
            <a:avLst/>
          </a:prstGeom>
        </p:spPr>
      </p:pic>
      <p:sp>
        <p:nvSpPr>
          <p:cNvPr id="4" name="Rectangle 3">
            <a:extLst>
              <a:ext uri="{FF2B5EF4-FFF2-40B4-BE49-F238E27FC236}">
                <a16:creationId xmlns:a16="http://schemas.microsoft.com/office/drawing/2014/main" id="{3BC3D019-63BF-1645-B22A-4B323172D9FE}"/>
              </a:ext>
            </a:extLst>
          </p:cNvPr>
          <p:cNvSpPr/>
          <p:nvPr/>
        </p:nvSpPr>
        <p:spPr>
          <a:xfrm>
            <a:off x="5562600" y="3048000"/>
            <a:ext cx="304800" cy="533400"/>
          </a:xfrm>
          <a:prstGeom prst="rect">
            <a:avLst/>
          </a:prstGeom>
          <a:solidFill>
            <a:srgbClr val="EF2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CDA280E-5FCD-994C-8082-9890492675C8}"/>
              </a:ext>
            </a:extLst>
          </p:cNvPr>
          <p:cNvGrpSpPr/>
          <p:nvPr/>
        </p:nvGrpSpPr>
        <p:grpSpPr>
          <a:xfrm>
            <a:off x="1219200" y="2552699"/>
            <a:ext cx="2667000" cy="647701"/>
            <a:chOff x="1219200" y="2552699"/>
            <a:chExt cx="2667000" cy="647701"/>
          </a:xfrm>
        </p:grpSpPr>
        <p:cxnSp>
          <p:nvCxnSpPr>
            <p:cNvPr id="7" name="Straight Arrow Connector 6">
              <a:extLst>
                <a:ext uri="{FF2B5EF4-FFF2-40B4-BE49-F238E27FC236}">
                  <a16:creationId xmlns:a16="http://schemas.microsoft.com/office/drawing/2014/main" id="{4AA7EA2F-0639-8C41-9D9A-05215A38239E}"/>
                </a:ext>
              </a:extLst>
            </p:cNvPr>
            <p:cNvCxnSpPr>
              <a:cxnSpLocks/>
            </p:cNvCxnSpPr>
            <p:nvPr/>
          </p:nvCxnSpPr>
          <p:spPr>
            <a:xfrm>
              <a:off x="1981200" y="2768142"/>
              <a:ext cx="1905000" cy="432258"/>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D6EA27D-B654-EB47-B8EA-99E77CA7C3F2}"/>
                </a:ext>
              </a:extLst>
            </p:cNvPr>
            <p:cNvSpPr txBox="1"/>
            <p:nvPr/>
          </p:nvSpPr>
          <p:spPr>
            <a:xfrm>
              <a:off x="1219200" y="2552699"/>
              <a:ext cx="990600" cy="430887"/>
            </a:xfrm>
            <a:prstGeom prst="rect">
              <a:avLst/>
            </a:prstGeom>
            <a:solidFill>
              <a:schemeClr val="bg1"/>
            </a:solidFill>
            <a:ln>
              <a:solidFill>
                <a:schemeClr val="tx1"/>
              </a:solidFill>
            </a:ln>
          </p:spPr>
          <p:txBody>
            <a:bodyPr wrap="square" lIns="0" tIns="0" rIns="0" bIns="0" rtlCol="0">
              <a:spAutoFit/>
            </a:bodyPr>
            <a:lstStyle/>
            <a:p>
              <a:pPr algn="ctr"/>
              <a:r>
                <a:rPr lang="en-US" sz="1400">
                  <a:solidFill>
                    <a:schemeClr val="tx2"/>
                  </a:solidFill>
                </a:rPr>
                <a:t>Students </a:t>
              </a:r>
            </a:p>
            <a:p>
              <a:pPr algn="ctr"/>
              <a:r>
                <a:rPr lang="en-US" sz="1400">
                  <a:solidFill>
                    <a:schemeClr val="tx2"/>
                  </a:solidFill>
                </a:rPr>
                <a:t>Union</a:t>
              </a:r>
            </a:p>
          </p:txBody>
        </p:sp>
      </p:grpSp>
      <p:grpSp>
        <p:nvGrpSpPr>
          <p:cNvPr id="15" name="Group 14">
            <a:extLst>
              <a:ext uri="{FF2B5EF4-FFF2-40B4-BE49-F238E27FC236}">
                <a16:creationId xmlns:a16="http://schemas.microsoft.com/office/drawing/2014/main" id="{CEA5C9CF-1FCC-0043-B6C4-50A870BD340D}"/>
              </a:ext>
            </a:extLst>
          </p:cNvPr>
          <p:cNvGrpSpPr/>
          <p:nvPr/>
        </p:nvGrpSpPr>
        <p:grpSpPr>
          <a:xfrm>
            <a:off x="4572000" y="1182469"/>
            <a:ext cx="2971800" cy="1585673"/>
            <a:chOff x="4572000" y="1182469"/>
            <a:chExt cx="2971800" cy="1585673"/>
          </a:xfrm>
        </p:grpSpPr>
        <p:cxnSp>
          <p:nvCxnSpPr>
            <p:cNvPr id="11" name="Straight Arrow Connector 10">
              <a:extLst>
                <a:ext uri="{FF2B5EF4-FFF2-40B4-BE49-F238E27FC236}">
                  <a16:creationId xmlns:a16="http://schemas.microsoft.com/office/drawing/2014/main" id="{36EB4788-F27D-7843-A739-1B5B1A2EC1B0}"/>
                </a:ext>
              </a:extLst>
            </p:cNvPr>
            <p:cNvCxnSpPr>
              <a:cxnSpLocks/>
            </p:cNvCxnSpPr>
            <p:nvPr/>
          </p:nvCxnSpPr>
          <p:spPr>
            <a:xfrm flipH="1">
              <a:off x="4572000" y="1600200"/>
              <a:ext cx="1295400" cy="1167942"/>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8F004EE-684A-2542-B44E-8D435D7268BB}"/>
                </a:ext>
              </a:extLst>
            </p:cNvPr>
            <p:cNvSpPr txBox="1"/>
            <p:nvPr/>
          </p:nvSpPr>
          <p:spPr>
            <a:xfrm>
              <a:off x="5715000" y="1182469"/>
              <a:ext cx="1828800" cy="646331"/>
            </a:xfrm>
            <a:prstGeom prst="rect">
              <a:avLst/>
            </a:prstGeom>
            <a:solidFill>
              <a:schemeClr val="bg1"/>
            </a:solidFill>
            <a:ln>
              <a:solidFill>
                <a:schemeClr val="tx1"/>
              </a:solidFill>
            </a:ln>
          </p:spPr>
          <p:txBody>
            <a:bodyPr wrap="square" lIns="0" tIns="0" rIns="0" bIns="0" rtlCol="0">
              <a:spAutoFit/>
            </a:bodyPr>
            <a:lstStyle/>
            <a:p>
              <a:pPr algn="ctr"/>
              <a:r>
                <a:rPr lang="en-US" sz="1400">
                  <a:solidFill>
                    <a:schemeClr val="tx2"/>
                  </a:solidFill>
                </a:rPr>
                <a:t>JM Building</a:t>
              </a:r>
            </a:p>
            <a:p>
              <a:pPr algn="ctr"/>
              <a:r>
                <a:rPr lang="en-US" sz="1400">
                  <a:solidFill>
                    <a:schemeClr val="tx2"/>
                  </a:solidFill>
                </a:rPr>
                <a:t>Computing Staff Team</a:t>
              </a:r>
            </a:p>
            <a:p>
              <a:pPr algn="ctr"/>
              <a:r>
                <a:rPr lang="en-US" sz="1400">
                  <a:solidFill>
                    <a:schemeClr val="tx2"/>
                  </a:solidFill>
                </a:rPr>
                <a:t>JM506</a:t>
              </a:r>
            </a:p>
          </p:txBody>
        </p:sp>
      </p:grpSp>
    </p:spTree>
    <p:extLst>
      <p:ext uri="{BB962C8B-B14F-4D97-AF65-F5344CB8AC3E}">
        <p14:creationId xmlns:p14="http://schemas.microsoft.com/office/powerpoint/2010/main" val="81689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1871"/>
        </a:solidFill>
        <a:effectLst/>
      </p:bgPr>
    </p:bg>
    <p:spTree>
      <p:nvGrpSpPr>
        <p:cNvPr id="1" name=""/>
        <p:cNvGrpSpPr/>
        <p:nvPr/>
      </p:nvGrpSpPr>
      <p:grpSpPr>
        <a:xfrm>
          <a:off x="0" y="0"/>
          <a:ext cx="0" cy="0"/>
          <a:chOff x="0" y="0"/>
          <a:chExt cx="0" cy="0"/>
        </a:xfrm>
      </p:grpSpPr>
      <p:sp useBgFill="1">
        <p:nvSpPr>
          <p:cNvPr id="2" name="TextBox 1">
            <a:extLst>
              <a:ext uri="{FF2B5EF4-FFF2-40B4-BE49-F238E27FC236}">
                <a16:creationId xmlns:a16="http://schemas.microsoft.com/office/drawing/2014/main" id="{00C230CF-C63F-B1CE-6242-AD92A65D3B33}"/>
              </a:ext>
            </a:extLst>
          </p:cNvPr>
          <p:cNvSpPr txBox="1"/>
          <p:nvPr/>
        </p:nvSpPr>
        <p:spPr>
          <a:xfrm>
            <a:off x="0" y="1737557"/>
            <a:ext cx="12192000" cy="2708434"/>
          </a:xfrm>
          <a:prstGeom prst="rect">
            <a:avLst/>
          </a:prstGeom>
        </p:spPr>
        <p:txBody>
          <a:bodyPr wrap="square" lIns="0" tIns="0" rIns="0" bIns="0" rtlCol="0">
            <a:spAutoFit/>
          </a:bodyPr>
          <a:lstStyle/>
          <a:p>
            <a:pPr algn="ctr"/>
            <a:r>
              <a:rPr lang="en-GB" sz="8800" b="1" dirty="0">
                <a:solidFill>
                  <a:schemeClr val="bg1"/>
                </a:solidFill>
              </a:rPr>
              <a:t>Apprenticeship Standard</a:t>
            </a:r>
          </a:p>
        </p:txBody>
      </p:sp>
    </p:spTree>
    <p:extLst>
      <p:ext uri="{BB962C8B-B14F-4D97-AF65-F5344CB8AC3E}">
        <p14:creationId xmlns:p14="http://schemas.microsoft.com/office/powerpoint/2010/main" val="167043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8B93E-585C-2323-B6E5-524D3EB2F575}"/>
              </a:ext>
            </a:extLst>
          </p:cNvPr>
          <p:cNvPicPr>
            <a:picLocks noChangeAspect="1"/>
          </p:cNvPicPr>
          <p:nvPr/>
        </p:nvPicPr>
        <p:blipFill rotWithShape="1">
          <a:blip r:embed="rId2"/>
          <a:srcRect l="6766" r="6766"/>
          <a:stretch/>
        </p:blipFill>
        <p:spPr>
          <a:xfrm>
            <a:off x="0" y="-96253"/>
            <a:ext cx="12192000" cy="6954253"/>
          </a:xfrm>
          <a:prstGeom prst="rect">
            <a:avLst/>
          </a:prstGeom>
        </p:spPr>
      </p:pic>
      <p:sp>
        <p:nvSpPr>
          <p:cNvPr id="6" name="Rectangle 5">
            <a:extLst>
              <a:ext uri="{FF2B5EF4-FFF2-40B4-BE49-F238E27FC236}">
                <a16:creationId xmlns:a16="http://schemas.microsoft.com/office/drawing/2014/main" id="{C0315035-6B4D-B141-9BCF-6E6E4C7A23A6}"/>
              </a:ext>
            </a:extLst>
          </p:cNvPr>
          <p:cNvSpPr/>
          <p:nvPr/>
        </p:nvSpPr>
        <p:spPr>
          <a:xfrm>
            <a:off x="550258" y="6427264"/>
            <a:ext cx="11641742" cy="307777"/>
          </a:xfrm>
          <a:prstGeom prst="rect">
            <a:avLst/>
          </a:prstGeom>
          <a:solidFill>
            <a:schemeClr val="bg1"/>
          </a:solidFill>
        </p:spPr>
        <p:txBody>
          <a:bodyPr wrap="square">
            <a:spAutoFit/>
          </a:bodyPr>
          <a:lstStyle/>
          <a:p>
            <a:r>
              <a:rPr lang="en-US" sz="1400" dirty="0">
                <a:hlinkClick r:id="rId3"/>
              </a:rPr>
              <a:t>https://www.instituteforapprenticeships.org/apprenticeship-standards/digital-and-technology-solutions-professional-integrated-degree/</a:t>
            </a:r>
            <a:r>
              <a:rPr lang="en-US" sz="1400" dirty="0"/>
              <a:t> </a:t>
            </a:r>
          </a:p>
        </p:txBody>
      </p:sp>
    </p:spTree>
    <p:extLst>
      <p:ext uri="{BB962C8B-B14F-4D97-AF65-F5344CB8AC3E}">
        <p14:creationId xmlns:p14="http://schemas.microsoft.com/office/powerpoint/2010/main" val="4198864954"/>
      </p:ext>
    </p:extLst>
  </p:cSld>
  <p:clrMapOvr>
    <a:masterClrMapping/>
  </p:clrMapOvr>
</p:sld>
</file>

<file path=ppt/theme/theme1.xml><?xml version="1.0" encoding="utf-8"?>
<a:theme xmlns:a="http://schemas.openxmlformats.org/drawingml/2006/main" name="Office Theme">
  <a:themeElements>
    <a:clrScheme name="Custom 551">
      <a:dk1>
        <a:sysClr val="windowText" lastClr="000000"/>
      </a:dk1>
      <a:lt1>
        <a:sysClr val="window" lastClr="FFFFFF"/>
      </a:lt1>
      <a:dk2>
        <a:srgbClr val="172934"/>
      </a:dk2>
      <a:lt2>
        <a:srgbClr val="E7E6E6"/>
      </a:lt2>
      <a:accent1>
        <a:srgbClr val="E30613"/>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1400" dirty="0" err="1" smtClean="0">
            <a:solidFill>
              <a:schemeClr val="tx2"/>
            </a:solidFill>
          </a:defRPr>
        </a:defPPr>
      </a:lstStyle>
    </a:txDef>
  </a:objectDefaults>
  <a:extraClrSchemeLst/>
  <a:extLst>
    <a:ext uri="{05A4C25C-085E-4340-85A3-A5531E510DB2}">
      <thm15:themeFamily xmlns:thm15="http://schemas.microsoft.com/office/thememl/2012/main" name="solent-ppt-template-newlogo-widescreen-highlander" id="{DD681362-A537-4766-ADDD-EAE0C1D8C12F}" vid="{22236B1B-48FF-47E3-828A-321E869D46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974</TotalTime>
  <Words>2050</Words>
  <Application>Microsoft Macintosh PowerPoint</Application>
  <PresentationFormat>Widescreen</PresentationFormat>
  <Paragraphs>219</Paragraphs>
  <Slides>65</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__bliss_4d117e</vt:lpstr>
      <vt:lpstr>Aptos</vt:lpstr>
      <vt:lpstr>Arial</vt:lpstr>
      <vt:lpstr>Calibri</vt:lpstr>
      <vt:lpstr>Impact</vt:lpstr>
      <vt:lpstr>Lato</vt:lpstr>
      <vt:lpstr>system-ui</vt:lpstr>
      <vt:lpstr>Times</vt:lpstr>
      <vt:lpstr>Trebuchet MS</vt:lpstr>
      <vt:lpstr>Office Theme</vt:lpstr>
      <vt:lpstr>BSc Digital &amp; Technology Solutions Apprenticeship</vt:lpstr>
      <vt:lpstr>PowerPoint Presentation</vt:lpstr>
      <vt:lpstr>Kenton Wheeler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Southampton Solent University</dc:creator>
  <cp:lastModifiedBy>Martin Reid</cp:lastModifiedBy>
  <cp:revision>29</cp:revision>
  <dcterms:created xsi:type="dcterms:W3CDTF">2017-02-28T18:13:28Z</dcterms:created>
  <dcterms:modified xsi:type="dcterms:W3CDTF">2025-09-14T09:27:42Z</dcterms:modified>
</cp:coreProperties>
</file>