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402" r:id="rId3"/>
    <p:sldId id="408" r:id="rId4"/>
    <p:sldId id="415" r:id="rId5"/>
    <p:sldId id="398" r:id="rId6"/>
    <p:sldId id="404" r:id="rId7"/>
    <p:sldId id="409" r:id="rId8"/>
    <p:sldId id="388" r:id="rId9"/>
    <p:sldId id="390" r:id="rId10"/>
    <p:sldId id="379" r:id="rId11"/>
    <p:sldId id="387" r:id="rId12"/>
    <p:sldId id="397" r:id="rId13"/>
    <p:sldId id="406" r:id="rId14"/>
    <p:sldId id="384" r:id="rId15"/>
    <p:sldId id="399" r:id="rId16"/>
    <p:sldId id="400" r:id="rId17"/>
    <p:sldId id="401" r:id="rId18"/>
    <p:sldId id="300" r:id="rId19"/>
    <p:sldId id="405" r:id="rId20"/>
    <p:sldId id="413" r:id="rId21"/>
    <p:sldId id="392" r:id="rId22"/>
    <p:sldId id="374" r:id="rId23"/>
    <p:sldId id="414" r:id="rId24"/>
    <p:sldId id="377" r:id="rId25"/>
    <p:sldId id="378" r:id="rId26"/>
    <p:sldId id="284" r:id="rId27"/>
    <p:sldId id="376" r:id="rId28"/>
    <p:sldId id="366" r:id="rId29"/>
    <p:sldId id="303" r:id="rId30"/>
    <p:sldId id="295" r:id="rId31"/>
    <p:sldId id="296" r:id="rId32"/>
    <p:sldId id="304" r:id="rId33"/>
    <p:sldId id="306" r:id="rId34"/>
    <p:sldId id="310" r:id="rId35"/>
    <p:sldId id="324" r:id="rId36"/>
    <p:sldId id="396" r:id="rId37"/>
    <p:sldId id="288" r:id="rId38"/>
    <p:sldId id="321" r:id="rId39"/>
    <p:sldId id="354" r:id="rId40"/>
    <p:sldId id="407" r:id="rId41"/>
    <p:sldId id="289" r:id="rId42"/>
    <p:sldId id="383" r:id="rId43"/>
    <p:sldId id="391" r:id="rId44"/>
    <p:sldId id="410" r:id="rId45"/>
    <p:sldId id="412" r:id="rId46"/>
    <p:sldId id="411" r:id="rId47"/>
    <p:sldId id="403" r:id="rId48"/>
    <p:sldId id="302" r:id="rId49"/>
    <p:sldId id="418" r:id="rId50"/>
    <p:sldId id="419" r:id="rId51"/>
    <p:sldId id="416" r:id="rId52"/>
    <p:sldId id="417" r:id="rId53"/>
    <p:sldId id="393" r:id="rId54"/>
    <p:sldId id="38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Brunt" initials="CB" lastIdx="1" clrIdx="0">
    <p:extLst>
      <p:ext uri="{19B8F6BF-5375-455C-9EA6-DF929625EA0E}">
        <p15:presenceInfo xmlns:p15="http://schemas.microsoft.com/office/powerpoint/2012/main" userId="4c6b77d5fca0cc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00000"/>
    <a:srgbClr val="FFE089"/>
    <a:srgbClr val="FFC11B"/>
    <a:srgbClr val="2E5400"/>
    <a:srgbClr val="D04000"/>
    <a:srgbClr val="4E8F00"/>
    <a:srgbClr val="368F3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CDF731-042E-4427-B7FC-F1934F7B4F2B}" v="2" dt="2025-05-07T12:35:46.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7" autoAdjust="0"/>
    <p:restoredTop sz="96301"/>
  </p:normalViewPr>
  <p:slideViewPr>
    <p:cSldViewPr snapToGrid="0" showGuides="1">
      <p:cViewPr varScale="1">
        <p:scale>
          <a:sx n="101" d="100"/>
          <a:sy n="101" d="100"/>
        </p:scale>
        <p:origin x="144"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Reid" userId="67ffab8d-f470-478f-897c-60fbd247a8c9" providerId="ADAL" clId="{B1CDF731-042E-4427-B7FC-F1934F7B4F2B}"/>
    <pc:docChg chg="custSel addSld delSld modSld">
      <pc:chgData name="Martin Reid" userId="67ffab8d-f470-478f-897c-60fbd247a8c9" providerId="ADAL" clId="{B1CDF731-042E-4427-B7FC-F1934F7B4F2B}" dt="2025-05-07T12:36:44.451" v="2" actId="47"/>
      <pc:docMkLst>
        <pc:docMk/>
      </pc:docMkLst>
      <pc:sldChg chg="add del mod modClrScheme chgLayout">
        <pc:chgData name="Martin Reid" userId="67ffab8d-f470-478f-897c-60fbd247a8c9" providerId="ADAL" clId="{B1CDF731-042E-4427-B7FC-F1934F7B4F2B}" dt="2025-05-07T12:36:44.451" v="2" actId="47"/>
        <pc:sldMkLst>
          <pc:docMk/>
          <pc:sldMk cId="1806842705" sldId="4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551E8-2591-D944-80FD-E935912783A2}" type="datetimeFigureOut">
              <a:rPr lang="en-GB" smtClean="0"/>
              <a:t>07/05/2025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36875-C869-DE4E-9C94-370E4490A255}" type="slidenum">
              <a:rPr lang="en-GB" smtClean="0"/>
              <a:t>‹#›</a:t>
            </a:fld>
            <a:endParaRPr lang="en-GB"/>
          </a:p>
        </p:txBody>
      </p:sp>
    </p:spTree>
    <p:extLst>
      <p:ext uri="{BB962C8B-B14F-4D97-AF65-F5344CB8AC3E}">
        <p14:creationId xmlns:p14="http://schemas.microsoft.com/office/powerpoint/2010/main" val="359507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34D02-8214-9D43-BA2B-5FDE478EAED1}" type="slidenum">
              <a:rPr lang="en-US" smtClean="0"/>
              <a:t>18</a:t>
            </a:fld>
            <a:endParaRPr lang="en-US"/>
          </a:p>
        </p:txBody>
      </p:sp>
    </p:spTree>
    <p:extLst>
      <p:ext uri="{BB962C8B-B14F-4D97-AF65-F5344CB8AC3E}">
        <p14:creationId xmlns:p14="http://schemas.microsoft.com/office/powerpoint/2010/main" val="3464601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334D02-8214-9D43-BA2B-5FDE478EAED1}" type="slidenum">
              <a:rPr lang="en-US" smtClean="0"/>
              <a:t>37</a:t>
            </a:fld>
            <a:endParaRPr lang="en-US"/>
          </a:p>
        </p:txBody>
      </p:sp>
    </p:spTree>
    <p:extLst>
      <p:ext uri="{BB962C8B-B14F-4D97-AF65-F5344CB8AC3E}">
        <p14:creationId xmlns:p14="http://schemas.microsoft.com/office/powerpoint/2010/main" val="2166667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34D02-8214-9D43-BA2B-5FDE478EAED1}" type="slidenum">
              <a:rPr lang="en-US" smtClean="0"/>
              <a:t>38</a:t>
            </a:fld>
            <a:endParaRPr lang="en-US"/>
          </a:p>
        </p:txBody>
      </p:sp>
    </p:spTree>
    <p:extLst>
      <p:ext uri="{BB962C8B-B14F-4D97-AF65-F5344CB8AC3E}">
        <p14:creationId xmlns:p14="http://schemas.microsoft.com/office/powerpoint/2010/main" val="1186675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AA622-982E-6F45-96CD-2C493BE9775F}" type="slidenum">
              <a:rPr lang="en-US" smtClean="0"/>
              <a:t>39</a:t>
            </a:fld>
            <a:endParaRPr lang="en-US"/>
          </a:p>
        </p:txBody>
      </p:sp>
    </p:spTree>
    <p:extLst>
      <p:ext uri="{BB962C8B-B14F-4D97-AF65-F5344CB8AC3E}">
        <p14:creationId xmlns:p14="http://schemas.microsoft.com/office/powerpoint/2010/main" val="1306355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34D02-8214-9D43-BA2B-5FDE478EAED1}" type="slidenum">
              <a:rPr lang="en-US" smtClean="0"/>
              <a:t>41</a:t>
            </a:fld>
            <a:endParaRPr lang="en-US"/>
          </a:p>
        </p:txBody>
      </p:sp>
    </p:spTree>
    <p:extLst>
      <p:ext uri="{BB962C8B-B14F-4D97-AF65-F5344CB8AC3E}">
        <p14:creationId xmlns:p14="http://schemas.microsoft.com/office/powerpoint/2010/main" val="2870449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34D02-8214-9D43-BA2B-5FDE478EAED1}" type="slidenum">
              <a:rPr lang="en-US" smtClean="0"/>
              <a:t>48</a:t>
            </a:fld>
            <a:endParaRPr lang="en-US"/>
          </a:p>
        </p:txBody>
      </p:sp>
    </p:spTree>
    <p:extLst>
      <p:ext uri="{BB962C8B-B14F-4D97-AF65-F5344CB8AC3E}">
        <p14:creationId xmlns:p14="http://schemas.microsoft.com/office/powerpoint/2010/main" val="3935884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34D02-8214-9D43-BA2B-5FDE478EAED1}" type="slidenum">
              <a:rPr lang="en-US" smtClean="0"/>
              <a:t>51</a:t>
            </a:fld>
            <a:endParaRPr lang="en-US"/>
          </a:p>
        </p:txBody>
      </p:sp>
    </p:spTree>
    <p:extLst>
      <p:ext uri="{BB962C8B-B14F-4D97-AF65-F5344CB8AC3E}">
        <p14:creationId xmlns:p14="http://schemas.microsoft.com/office/powerpoint/2010/main" val="204072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34D02-8214-9D43-BA2B-5FDE478EAED1}" type="slidenum">
              <a:rPr lang="en-US" smtClean="0"/>
              <a:t>26</a:t>
            </a:fld>
            <a:endParaRPr lang="en-US"/>
          </a:p>
        </p:txBody>
      </p:sp>
    </p:spTree>
    <p:extLst>
      <p:ext uri="{BB962C8B-B14F-4D97-AF65-F5344CB8AC3E}">
        <p14:creationId xmlns:p14="http://schemas.microsoft.com/office/powerpoint/2010/main" val="1742750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Whatever project you choose you should know how you are going to test and evaluate</a:t>
            </a:r>
          </a:p>
        </p:txBody>
      </p:sp>
      <p:sp>
        <p:nvSpPr>
          <p:cNvPr id="4" name="Slide Number Placeholder 3"/>
          <p:cNvSpPr>
            <a:spLocks noGrp="1"/>
          </p:cNvSpPr>
          <p:nvPr>
            <p:ph type="sldNum" sz="quarter" idx="5"/>
          </p:nvPr>
        </p:nvSpPr>
        <p:spPr/>
        <p:txBody>
          <a:bodyPr/>
          <a:lstStyle/>
          <a:p>
            <a:fld id="{77AAA622-982E-6F45-96CD-2C493BE9775F}" type="slidenum">
              <a:rPr lang="en-US" smtClean="0"/>
              <a:t>28</a:t>
            </a:fld>
            <a:endParaRPr lang="en-US"/>
          </a:p>
        </p:txBody>
      </p:sp>
    </p:spTree>
    <p:extLst>
      <p:ext uri="{BB962C8B-B14F-4D97-AF65-F5344CB8AC3E}">
        <p14:creationId xmlns:p14="http://schemas.microsoft.com/office/powerpoint/2010/main" val="3922613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34D02-8214-9D43-BA2B-5FDE478EAED1}" type="slidenum">
              <a:rPr lang="en-US" smtClean="0"/>
              <a:t>29</a:t>
            </a:fld>
            <a:endParaRPr lang="en-US"/>
          </a:p>
        </p:txBody>
      </p:sp>
    </p:spTree>
    <p:extLst>
      <p:ext uri="{BB962C8B-B14F-4D97-AF65-F5344CB8AC3E}">
        <p14:creationId xmlns:p14="http://schemas.microsoft.com/office/powerpoint/2010/main" val="297646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34D02-8214-9D43-BA2B-5FDE478EAED1}" type="slidenum">
              <a:rPr lang="en-US" smtClean="0"/>
              <a:t>31</a:t>
            </a:fld>
            <a:endParaRPr lang="en-US"/>
          </a:p>
        </p:txBody>
      </p:sp>
    </p:spTree>
    <p:extLst>
      <p:ext uri="{BB962C8B-B14F-4D97-AF65-F5344CB8AC3E}">
        <p14:creationId xmlns:p14="http://schemas.microsoft.com/office/powerpoint/2010/main" val="292945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4334D02-8214-9D43-BA2B-5FDE478EAED1}" type="slidenum">
              <a:rPr lang="en-US" smtClean="0"/>
              <a:t>32</a:t>
            </a:fld>
            <a:endParaRPr lang="en-US"/>
          </a:p>
        </p:txBody>
      </p:sp>
    </p:spTree>
    <p:extLst>
      <p:ext uri="{BB962C8B-B14F-4D97-AF65-F5344CB8AC3E}">
        <p14:creationId xmlns:p14="http://schemas.microsoft.com/office/powerpoint/2010/main" val="3921077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34D02-8214-9D43-BA2B-5FDE478EAED1}" type="slidenum">
              <a:rPr lang="en-US" smtClean="0"/>
              <a:t>33</a:t>
            </a:fld>
            <a:endParaRPr lang="en-US"/>
          </a:p>
        </p:txBody>
      </p:sp>
    </p:spTree>
    <p:extLst>
      <p:ext uri="{BB962C8B-B14F-4D97-AF65-F5344CB8AC3E}">
        <p14:creationId xmlns:p14="http://schemas.microsoft.com/office/powerpoint/2010/main" val="1993783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334D02-8214-9D43-BA2B-5FDE478EAED1}" type="slidenum">
              <a:rPr lang="en-US" smtClean="0"/>
              <a:t>34</a:t>
            </a:fld>
            <a:endParaRPr lang="en-US"/>
          </a:p>
        </p:txBody>
      </p:sp>
    </p:spTree>
    <p:extLst>
      <p:ext uri="{BB962C8B-B14F-4D97-AF65-F5344CB8AC3E}">
        <p14:creationId xmlns:p14="http://schemas.microsoft.com/office/powerpoint/2010/main" val="1510180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AA622-982E-6F45-96CD-2C493BE9775F}" type="slidenum">
              <a:rPr lang="en-US" smtClean="0"/>
              <a:t>35</a:t>
            </a:fld>
            <a:endParaRPr lang="en-US"/>
          </a:p>
        </p:txBody>
      </p:sp>
    </p:spTree>
    <p:extLst>
      <p:ext uri="{BB962C8B-B14F-4D97-AF65-F5344CB8AC3E}">
        <p14:creationId xmlns:p14="http://schemas.microsoft.com/office/powerpoint/2010/main" val="505979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B23D2-2F37-1850-E5A7-523D0DCB72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4" y="700899"/>
            <a:ext cx="6423025" cy="1422398"/>
          </a:xfrm>
        </p:spPr>
        <p:txBody>
          <a:bodyPr anchor="t" anchorCtr="0"/>
          <a:lstStyle>
            <a:lvl1pPr algn="l">
              <a:lnSpc>
                <a:spcPct val="75000"/>
              </a:lnSpc>
              <a:defRPr sz="6000" b="1">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292180"/>
            <a:ext cx="6423024" cy="770455"/>
          </a:xfrm>
          <a:prstGeom prst="rect">
            <a:avLst/>
          </a:prstGeom>
        </p:spPr>
        <p:txBody>
          <a:bodyPr/>
          <a:lstStyle>
            <a:lvl1pPr marL="0" indent="0" algn="l">
              <a:lnSpc>
                <a:spcPct val="75000"/>
              </a:lnSpc>
              <a:spcAft>
                <a:spcPts val="750"/>
              </a:spcAft>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CF4332E2-0C3F-5F66-789C-006FAD0F5C81}"/>
              </a:ext>
            </a:extLst>
          </p:cNvPr>
          <p:cNvPicPr>
            <a:picLocks noChangeAspect="1"/>
          </p:cNvPicPr>
          <p:nvPr userDrawn="1"/>
        </p:nvPicPr>
        <p:blipFill>
          <a:blip r:embed="rId3"/>
          <a:stretch>
            <a:fillRect/>
          </a:stretch>
        </p:blipFill>
        <p:spPr>
          <a:xfrm>
            <a:off x="10305500" y="5645150"/>
            <a:ext cx="1153076" cy="563867"/>
          </a:xfrm>
          <a:prstGeom prst="rect">
            <a:avLst/>
          </a:prstGeom>
        </p:spPr>
      </p:pic>
      <p:pic>
        <p:nvPicPr>
          <p:cNvPr id="4" name="Picture 7">
            <a:extLst>
              <a:ext uri="{FF2B5EF4-FFF2-40B4-BE49-F238E27FC236}">
                <a16:creationId xmlns:a16="http://schemas.microsoft.com/office/drawing/2014/main" id="{C6A33A66-DD0B-B6E3-6047-95B4FD5781D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257531" y="442063"/>
            <a:ext cx="1347095" cy="1347095"/>
          </a:xfrm>
          <a:prstGeom prst="rect">
            <a:avLst/>
          </a:prstGeom>
        </p:spPr>
      </p:pic>
    </p:spTree>
    <p:extLst>
      <p:ext uri="{BB962C8B-B14F-4D97-AF65-F5344CB8AC3E}">
        <p14:creationId xmlns:p14="http://schemas.microsoft.com/office/powerpoint/2010/main" val="3339516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descr="A black and white logo&#10;&#10;Description automatically generated with medium confidence">
            <a:extLst>
              <a:ext uri="{FF2B5EF4-FFF2-40B4-BE49-F238E27FC236}">
                <a16:creationId xmlns:a16="http://schemas.microsoft.com/office/drawing/2014/main" id="{80250102-394B-333B-E368-C6EA5955CB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7950" y="5611481"/>
            <a:ext cx="1231900" cy="630419"/>
          </a:xfrm>
          <a:prstGeom prst="rect">
            <a:avLst/>
          </a:prstGeom>
        </p:spPr>
      </p:pic>
      <p:pic>
        <p:nvPicPr>
          <p:cNvPr id="8" name="Picture 7">
            <a:extLst>
              <a:ext uri="{FF2B5EF4-FFF2-40B4-BE49-F238E27FC236}">
                <a16:creationId xmlns:a16="http://schemas.microsoft.com/office/drawing/2014/main" id="{890B8E8B-AC79-E913-BEEF-C8C8E3B60276}"/>
              </a:ext>
            </a:extLst>
          </p:cNvPr>
          <p:cNvPicPr>
            <a:picLocks noChangeAspect="1"/>
          </p:cNvPicPr>
          <p:nvPr userDrawn="1"/>
        </p:nvPicPr>
        <p:blipFill>
          <a:blip r:embed="rId4"/>
          <a:stretch>
            <a:fillRect/>
          </a:stretch>
        </p:blipFill>
        <p:spPr>
          <a:xfrm>
            <a:off x="10257530" y="441287"/>
            <a:ext cx="1347095" cy="1347095"/>
          </a:xfrm>
          <a:prstGeom prst="rect">
            <a:avLst/>
          </a:prstGeom>
        </p:spPr>
      </p:pic>
    </p:spTree>
    <p:extLst>
      <p:ext uri="{BB962C8B-B14F-4D97-AF65-F5344CB8AC3E}">
        <p14:creationId xmlns:p14="http://schemas.microsoft.com/office/powerpoint/2010/main" val="245739240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accent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6" name="Picture 5">
            <a:extLst>
              <a:ext uri="{FF2B5EF4-FFF2-40B4-BE49-F238E27FC236}">
                <a16:creationId xmlns:a16="http://schemas.microsoft.com/office/drawing/2014/main" id="{BA5BF625-435A-706A-6F8C-A598B0B91C84}"/>
              </a:ext>
            </a:extLst>
          </p:cNvPr>
          <p:cNvPicPr>
            <a:picLocks noChangeAspect="1"/>
          </p:cNvPicPr>
          <p:nvPr userDrawn="1"/>
        </p:nvPicPr>
        <p:blipFill>
          <a:blip r:embed="rId3"/>
          <a:stretch>
            <a:fillRect/>
          </a:stretch>
        </p:blipFill>
        <p:spPr>
          <a:xfrm>
            <a:off x="10305500" y="5645150"/>
            <a:ext cx="1153076" cy="563867"/>
          </a:xfrm>
          <a:prstGeom prst="rect">
            <a:avLst/>
          </a:prstGeom>
        </p:spPr>
      </p:pic>
      <p:pic>
        <p:nvPicPr>
          <p:cNvPr id="7" name="Picture 6">
            <a:extLst>
              <a:ext uri="{FF2B5EF4-FFF2-40B4-BE49-F238E27FC236}">
                <a16:creationId xmlns:a16="http://schemas.microsoft.com/office/drawing/2014/main" id="{E32FA959-1A76-EFFD-0927-0ADFEE311A82}"/>
              </a:ext>
            </a:extLst>
          </p:cNvPr>
          <p:cNvPicPr>
            <a:picLocks noChangeAspect="1"/>
          </p:cNvPicPr>
          <p:nvPr userDrawn="1"/>
        </p:nvPicPr>
        <p:blipFill>
          <a:blip r:embed="rId4"/>
          <a:stretch>
            <a:fillRect/>
          </a:stretch>
        </p:blipFill>
        <p:spPr>
          <a:xfrm>
            <a:off x="10257531" y="442063"/>
            <a:ext cx="1347095" cy="1347095"/>
          </a:xfrm>
          <a:prstGeom prst="rect">
            <a:avLst/>
          </a:prstGeom>
        </p:spPr>
      </p:pic>
    </p:spTree>
    <p:extLst>
      <p:ext uri="{BB962C8B-B14F-4D97-AF65-F5344CB8AC3E}">
        <p14:creationId xmlns:p14="http://schemas.microsoft.com/office/powerpoint/2010/main" val="229053484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No Brand Footer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669AC71C-4966-A364-C3AA-EE407CAC07E8}"/>
              </a:ext>
            </a:extLst>
          </p:cNvPr>
          <p:cNvSpPr txBox="1"/>
          <p:nvPr userDrawn="1"/>
        </p:nvSpPr>
        <p:spPr>
          <a:xfrm>
            <a:off x="4469450" y="6414295"/>
            <a:ext cx="7407809"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92520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No Brand Footer - Red">
    <p:bg>
      <p:bgPr>
        <a:solidFill>
          <a:srgbClr val="C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6CE07F75-B1A9-7F3F-96A1-050E7E14FE12}"/>
              </a:ext>
            </a:extLst>
          </p:cNvPr>
          <p:cNvSpPr txBox="1"/>
          <p:nvPr userDrawn="1"/>
        </p:nvSpPr>
        <p:spPr>
          <a:xfrm>
            <a:off x="4469450" y="6414295"/>
            <a:ext cx="7407809"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1528433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No Brand Footer - Blue">
    <p:bg>
      <p:bgPr>
        <a:solidFill>
          <a:srgbClr val="0070C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2DFE8932-80DA-CF09-8AC8-022613EF9347}"/>
              </a:ext>
            </a:extLst>
          </p:cNvPr>
          <p:cNvSpPr txBox="1"/>
          <p:nvPr userDrawn="1"/>
        </p:nvSpPr>
        <p:spPr>
          <a:xfrm>
            <a:off x="4469450" y="6414295"/>
            <a:ext cx="7407809"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205843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No Brand Footer - Green">
    <p:bg>
      <p:bgPr>
        <a:solidFill>
          <a:srgbClr val="368F3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EE3A831A-A226-CF8D-4A84-4CC3F55AC2C5}"/>
              </a:ext>
            </a:extLst>
          </p:cNvPr>
          <p:cNvSpPr txBox="1"/>
          <p:nvPr userDrawn="1"/>
        </p:nvSpPr>
        <p:spPr>
          <a:xfrm>
            <a:off x="4469450" y="6414295"/>
            <a:ext cx="7407809"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2501437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No Brand Footer - Purple">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033DDB21-43AB-977D-84B9-4F96CDB11B28}"/>
              </a:ext>
            </a:extLst>
          </p:cNvPr>
          <p:cNvSpPr txBox="1"/>
          <p:nvPr userDrawn="1"/>
        </p:nvSpPr>
        <p:spPr>
          <a:xfrm>
            <a:off x="4469450" y="6414295"/>
            <a:ext cx="7407809"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404831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No Brand Footer - Black">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cxnSp>
        <p:nvCxnSpPr>
          <p:cNvPr id="5" name="Straight Connector 4">
            <a:extLst>
              <a:ext uri="{FF2B5EF4-FFF2-40B4-BE49-F238E27FC236}">
                <a16:creationId xmlns:a16="http://schemas.microsoft.com/office/drawing/2014/main" id="{CCAB07FA-96AD-2713-E14A-84E2FCB1F8F2}"/>
              </a:ext>
            </a:extLst>
          </p:cNvPr>
          <p:cNvCxnSpPr/>
          <p:nvPr userDrawn="1"/>
        </p:nvCxnSpPr>
        <p:spPr>
          <a:xfrm>
            <a:off x="0" y="6181273"/>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CA718B-58EB-4D10-EEC6-160ED9CF6329}"/>
              </a:ext>
            </a:extLst>
          </p:cNvPr>
          <p:cNvSpPr txBox="1"/>
          <p:nvPr userDrawn="1"/>
        </p:nvSpPr>
        <p:spPr>
          <a:xfrm>
            <a:off x="4469450" y="6414295"/>
            <a:ext cx="7407809"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1342890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No Brand Footer - Grey">
    <p:bg>
      <p:bgPr>
        <a:solidFill>
          <a:schemeClr val="bg1">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129A37AC-8B9D-3A98-3647-801D1DE57B42}"/>
              </a:ext>
            </a:extLst>
          </p:cNvPr>
          <p:cNvSpPr txBox="1"/>
          <p:nvPr userDrawn="1"/>
        </p:nvSpPr>
        <p:spPr>
          <a:xfrm>
            <a:off x="4469450" y="6414295"/>
            <a:ext cx="7407809"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3345026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y intro slide">
    <p:bg>
      <p:bgPr>
        <a:solidFill>
          <a:srgbClr val="C0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621441-7FAF-AAD7-6496-75A68396591B}"/>
              </a:ext>
            </a:extLst>
          </p:cNvPr>
          <p:cNvSpPr/>
          <p:nvPr userDrawn="1"/>
        </p:nvSpPr>
        <p:spPr>
          <a:xfrm>
            <a:off x="4897586" y="2669466"/>
            <a:ext cx="7066526" cy="1274195"/>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2400" dirty="0">
                <a:solidFill>
                  <a:schemeClr val="bg1"/>
                </a:solidFill>
                <a:latin typeface="Trebuchet MS" panose="020B0703020202090204" pitchFamily="34" charset="0"/>
              </a:rPr>
              <a:t>Course Leader </a:t>
            </a:r>
          </a:p>
          <a:p>
            <a:pPr algn="l">
              <a:lnSpc>
                <a:spcPct val="110000"/>
              </a:lnSpc>
            </a:pPr>
            <a:r>
              <a:rPr lang="en-GB" sz="2400" b="0" i="0" dirty="0">
                <a:solidFill>
                  <a:schemeClr val="bg1"/>
                </a:solidFill>
                <a:effectLst/>
                <a:latin typeface="Trebuchet MS" panose="020B0703020202090204" pitchFamily="34" charset="0"/>
              </a:rPr>
              <a:t>Computing -Science &amp; Engineering Dept</a:t>
            </a:r>
            <a:endParaRPr lang="en-US" sz="2400" b="0" i="0" dirty="0">
              <a:solidFill>
                <a:schemeClr val="bg1"/>
              </a:solidFill>
              <a:latin typeface="Trebuchet MS" panose="020B0703020202090204" pitchFamily="34" charset="0"/>
            </a:endParaRPr>
          </a:p>
          <a:p>
            <a:pPr algn="l"/>
            <a:r>
              <a:rPr lang="en-US" sz="2400" b="0" i="0" dirty="0">
                <a:solidFill>
                  <a:schemeClr val="bg1"/>
                </a:solidFill>
                <a:latin typeface="Trebuchet MS" panose="020B0703020202090204" pitchFamily="34" charset="0"/>
              </a:rPr>
              <a:t>Southampton Solent University – Southampton UK</a:t>
            </a:r>
          </a:p>
        </p:txBody>
      </p:sp>
      <p:sp>
        <p:nvSpPr>
          <p:cNvPr id="5" name="Rectangle 4">
            <a:extLst>
              <a:ext uri="{FF2B5EF4-FFF2-40B4-BE49-F238E27FC236}">
                <a16:creationId xmlns:a16="http://schemas.microsoft.com/office/drawing/2014/main" id="{5794DBA4-D6B7-BADD-BD13-FEB8B42F745D}"/>
              </a:ext>
            </a:extLst>
          </p:cNvPr>
          <p:cNvSpPr/>
          <p:nvPr userDrawn="1"/>
        </p:nvSpPr>
        <p:spPr>
          <a:xfrm>
            <a:off x="4926527" y="1492412"/>
            <a:ext cx="4095288" cy="1015663"/>
          </a:xfrm>
          <a:prstGeom prst="rect">
            <a:avLst/>
          </a:prstGeom>
        </p:spPr>
        <p:txBody>
          <a:bodyPr wrap="none">
            <a:spAutoFit/>
          </a:bodyPr>
          <a:lstStyle/>
          <a:p>
            <a:r>
              <a:rPr lang="en-US" sz="6000" dirty="0">
                <a:solidFill>
                  <a:schemeClr val="bg1"/>
                </a:solidFill>
                <a:latin typeface="Trebuchet MS" panose="020B0703020202090204" pitchFamily="34" charset="0"/>
              </a:rPr>
              <a:t>Martin Reid</a:t>
            </a:r>
            <a:endParaRPr lang="en-US" sz="6000" dirty="0"/>
          </a:p>
        </p:txBody>
      </p:sp>
      <p:pic>
        <p:nvPicPr>
          <p:cNvPr id="6" name="Picture Placeholder 19">
            <a:extLst>
              <a:ext uri="{FF2B5EF4-FFF2-40B4-BE49-F238E27FC236}">
                <a16:creationId xmlns:a16="http://schemas.microsoft.com/office/drawing/2014/main" id="{9119F979-3B26-E307-2A4B-FE4DB9F09E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647067" y="1448173"/>
            <a:ext cx="2860686" cy="2832802"/>
          </a:xfrm>
          <a:prstGeom prst="ellipse">
            <a:avLst/>
          </a:prstGeom>
          <a:ln w="57150">
            <a:solidFill>
              <a:srgbClr val="FFFFFF"/>
            </a:solidFill>
          </a:ln>
        </p:spPr>
      </p:pic>
      <p:sp>
        <p:nvSpPr>
          <p:cNvPr id="10" name="TextBox 9">
            <a:extLst>
              <a:ext uri="{FF2B5EF4-FFF2-40B4-BE49-F238E27FC236}">
                <a16:creationId xmlns:a16="http://schemas.microsoft.com/office/drawing/2014/main" id="{F3C176B1-AB1E-C2FF-F937-1F5D7B010E8D}"/>
              </a:ext>
            </a:extLst>
          </p:cNvPr>
          <p:cNvSpPr txBox="1"/>
          <p:nvPr userDrawn="1"/>
        </p:nvSpPr>
        <p:spPr>
          <a:xfrm>
            <a:off x="8873966" y="6038562"/>
            <a:ext cx="2860686" cy="369332"/>
          </a:xfrm>
          <a:prstGeom prst="rect">
            <a:avLst/>
          </a:prstGeom>
          <a:noFill/>
        </p:spPr>
        <p:txBody>
          <a:bodyPr wrap="square">
            <a:spAutoFit/>
          </a:bodyPr>
          <a:lstStyle/>
          <a:p>
            <a:r>
              <a:rPr lang="en-GB" sz="1800" dirty="0" err="1">
                <a:solidFill>
                  <a:schemeClr val="bg1"/>
                </a:solidFill>
                <a:latin typeface="Trebuchet MS" panose="020B0703020202090204" pitchFamily="34" charset="0"/>
              </a:rPr>
              <a:t>martin.reid@solent.ac.uk</a:t>
            </a:r>
            <a:endParaRPr lang="en-GB" sz="18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218665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9" name="Picture 8" descr="A black and white logo&#10;&#10;Description automatically generated with medium confidence">
            <a:extLst>
              <a:ext uri="{FF2B5EF4-FFF2-40B4-BE49-F238E27FC236}">
                <a16:creationId xmlns:a16="http://schemas.microsoft.com/office/drawing/2014/main" id="{80250102-394B-333B-E368-C6EA5955CB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7950" y="5611481"/>
            <a:ext cx="1231900" cy="630419"/>
          </a:xfrm>
          <a:prstGeom prst="rect">
            <a:avLst/>
          </a:prstGeom>
        </p:spPr>
      </p:pic>
      <p:pic>
        <p:nvPicPr>
          <p:cNvPr id="8" name="Picture 7">
            <a:extLst>
              <a:ext uri="{FF2B5EF4-FFF2-40B4-BE49-F238E27FC236}">
                <a16:creationId xmlns:a16="http://schemas.microsoft.com/office/drawing/2014/main" id="{890B8E8B-AC79-E913-BEEF-C8C8E3B6027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257530" y="441287"/>
            <a:ext cx="1347095" cy="1347095"/>
          </a:xfrm>
          <a:prstGeom prst="rect">
            <a:avLst/>
          </a:prstGeom>
        </p:spPr>
      </p:pic>
    </p:spTree>
    <p:extLst>
      <p:ext uri="{BB962C8B-B14F-4D97-AF65-F5344CB8AC3E}">
        <p14:creationId xmlns:p14="http://schemas.microsoft.com/office/powerpoint/2010/main" val="109250229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C88E99-F8EF-3013-E970-F58E43F7E7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1436766"/>
            <a:ext cx="8727484" cy="1199236"/>
          </a:xfrm>
        </p:spPr>
        <p:txBody>
          <a:bodyPr anchor="t" anchorCtr="0"/>
          <a:lstStyle>
            <a:lvl1pPr algn="l">
              <a:lnSpc>
                <a:spcPct val="75000"/>
              </a:lnSpc>
              <a:defRPr sz="5000" b="1">
                <a:solidFill>
                  <a:schemeClr val="bg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2756905"/>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 style</a:t>
            </a:r>
            <a:endParaRPr lang="en-GB" dirty="0"/>
          </a:p>
        </p:txBody>
      </p:sp>
      <p:sp>
        <p:nvSpPr>
          <p:cNvPr id="8" name="Text Placeholder 7">
            <a:extLst>
              <a:ext uri="{FF2B5EF4-FFF2-40B4-BE49-F238E27FC236}">
                <a16:creationId xmlns:a16="http://schemas.microsoft.com/office/drawing/2014/main" id="{F714B4D2-474F-F4AE-88C5-189E5B552E91}"/>
              </a:ext>
            </a:extLst>
          </p:cNvPr>
          <p:cNvSpPr>
            <a:spLocks noGrp="1"/>
          </p:cNvSpPr>
          <p:nvPr>
            <p:ph type="body" sz="quarter" idx="10" hasCustomPrompt="1"/>
          </p:nvPr>
        </p:nvSpPr>
        <p:spPr>
          <a:xfrm>
            <a:off x="8628041" y="5792732"/>
            <a:ext cx="2976584" cy="532143"/>
          </a:xfrm>
        </p:spPr>
        <p:txBody>
          <a:bodyPr/>
          <a:lstStyle>
            <a:lvl1pPr>
              <a:lnSpc>
                <a:spcPct val="100000"/>
              </a:lnSpc>
              <a:defRPr sz="1500" b="1">
                <a:solidFill>
                  <a:schemeClr val="bg1"/>
                </a:solidFill>
              </a:defRPr>
            </a:lvl1pPr>
          </a:lstStyle>
          <a:p>
            <a:pPr lvl="0"/>
            <a:r>
              <a:rPr lang="en-GB" dirty="0"/>
              <a:t>Extra information</a:t>
            </a:r>
          </a:p>
        </p:txBody>
      </p:sp>
    </p:spTree>
    <p:extLst>
      <p:ext uri="{BB962C8B-B14F-4D97-AF65-F5344CB8AC3E}">
        <p14:creationId xmlns:p14="http://schemas.microsoft.com/office/powerpoint/2010/main" val="361137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30A2B-DE2B-C879-4770-5B6D0B522A6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692048"/>
            <a:ext cx="8034880" cy="1199236"/>
          </a:xfrm>
        </p:spPr>
        <p:txBody>
          <a:bodyPr anchor="t" anchorCtr="0"/>
          <a:lstStyle>
            <a:lvl1pPr algn="l">
              <a:lnSpc>
                <a:spcPct val="75000"/>
              </a:lnSpc>
              <a:defRPr sz="5000" b="1">
                <a:solidFill>
                  <a:schemeClr val="tx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1974480"/>
            <a:ext cx="8034880" cy="979242"/>
          </a:xfrm>
          <a:prstGeom prst="rect">
            <a:avLst/>
          </a:prstGeom>
        </p:spPr>
        <p:txBody>
          <a:bodyPr/>
          <a:lstStyle>
            <a:lvl1pPr marL="0" indent="0" algn="l">
              <a:lnSpc>
                <a:spcPct val="75000"/>
              </a:lnSpc>
              <a:spcAft>
                <a:spcPts val="750"/>
              </a:spcAft>
              <a:buNone/>
              <a:defRPr sz="4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title style</a:t>
            </a:r>
            <a:endParaRPr lang="en-GB" dirty="0"/>
          </a:p>
        </p:txBody>
      </p:sp>
    </p:spTree>
    <p:extLst>
      <p:ext uri="{BB962C8B-B14F-4D97-AF65-F5344CB8AC3E}">
        <p14:creationId xmlns:p14="http://schemas.microsoft.com/office/powerpoint/2010/main" val="2107730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30A2B-DE2B-C879-4770-5B6D0B522A6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692048"/>
            <a:ext cx="6328847" cy="1199236"/>
          </a:xfrm>
        </p:spPr>
        <p:txBody>
          <a:bodyPr anchor="t" anchorCtr="0"/>
          <a:lstStyle>
            <a:lvl1pPr algn="l">
              <a:lnSpc>
                <a:spcPct val="75000"/>
              </a:lnSpc>
              <a:defRPr sz="5000" b="1">
                <a:solidFill>
                  <a:schemeClr val="bg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1974480"/>
            <a:ext cx="6328847" cy="979242"/>
          </a:xfrm>
          <a:prstGeom prst="rect">
            <a:avLst/>
          </a:prstGeom>
        </p:spPr>
        <p:txBody>
          <a:bodyPr/>
          <a:lstStyle>
            <a:lvl1pPr marL="0" indent="0" algn="l">
              <a:lnSpc>
                <a:spcPct val="75000"/>
              </a:lnSpc>
              <a:spcAft>
                <a:spcPts val="750"/>
              </a:spcAft>
              <a:buNone/>
              <a:defRPr sz="40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title style</a:t>
            </a:r>
            <a:endParaRPr lang="en-GB" dirty="0"/>
          </a:p>
        </p:txBody>
      </p:sp>
    </p:spTree>
    <p:extLst>
      <p:ext uri="{BB962C8B-B14F-4D97-AF65-F5344CB8AC3E}">
        <p14:creationId xmlns:p14="http://schemas.microsoft.com/office/powerpoint/2010/main" val="2082886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B23D2-2F37-1850-E5A7-523D0DCB72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87375" y="962212"/>
            <a:ext cx="6829425" cy="1422398"/>
          </a:xfrm>
        </p:spPr>
        <p:txBody>
          <a:bodyPr anchor="t" anchorCtr="0"/>
          <a:lstStyle>
            <a:lvl1pPr algn="l">
              <a:lnSpc>
                <a:spcPct val="75000"/>
              </a:lnSpc>
              <a:defRPr sz="6000" b="1">
                <a:solidFill>
                  <a:schemeClr val="bg1"/>
                </a:solidFill>
              </a:defRPr>
            </a:lvl1pPr>
          </a:lstStyle>
          <a:p>
            <a:r>
              <a:rPr lang="en-US" dirty="0"/>
              <a:t>Thank you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6284514" y="4661913"/>
            <a:ext cx="5329239" cy="353291"/>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Thank you subtitle style</a:t>
            </a:r>
            <a:endParaRPr lang="en-GB" dirty="0"/>
          </a:p>
        </p:txBody>
      </p:sp>
      <p:sp>
        <p:nvSpPr>
          <p:cNvPr id="7" name="Text Placeholder 4">
            <a:extLst>
              <a:ext uri="{FF2B5EF4-FFF2-40B4-BE49-F238E27FC236}">
                <a16:creationId xmlns:a16="http://schemas.microsoft.com/office/drawing/2014/main" id="{6A9AA5C3-C65F-1351-5CA8-19B996DA4147}"/>
              </a:ext>
            </a:extLst>
          </p:cNvPr>
          <p:cNvSpPr>
            <a:spLocks noGrp="1"/>
          </p:cNvSpPr>
          <p:nvPr>
            <p:ph type="body" sz="quarter" idx="12" hasCustomPrompt="1"/>
          </p:nvPr>
        </p:nvSpPr>
        <p:spPr>
          <a:xfrm>
            <a:off x="6275388" y="5015204"/>
            <a:ext cx="2487502" cy="257836"/>
          </a:xfrm>
        </p:spPr>
        <p:txBody>
          <a:bodyPr/>
          <a:lstStyle>
            <a:lvl1pPr>
              <a:defRPr b="1">
                <a:solidFill>
                  <a:schemeClr val="bg1"/>
                </a:solidFill>
              </a:defRPr>
            </a:lvl1pPr>
            <a:lvl2pPr marL="0" indent="0">
              <a:buNone/>
              <a:defRPr/>
            </a:lvl2pPr>
          </a:lstStyle>
          <a:p>
            <a:pPr lvl="0"/>
            <a:r>
              <a:rPr lang="en-GB" dirty="0"/>
              <a:t>Contact 1 Name</a:t>
            </a:r>
          </a:p>
        </p:txBody>
      </p:sp>
      <p:sp>
        <p:nvSpPr>
          <p:cNvPr id="10" name="Text Placeholder 4">
            <a:extLst>
              <a:ext uri="{FF2B5EF4-FFF2-40B4-BE49-F238E27FC236}">
                <a16:creationId xmlns:a16="http://schemas.microsoft.com/office/drawing/2014/main" id="{41703BA3-4425-FF33-1E2B-0EBBDF0EEF85}"/>
              </a:ext>
            </a:extLst>
          </p:cNvPr>
          <p:cNvSpPr>
            <a:spLocks noGrp="1"/>
          </p:cNvSpPr>
          <p:nvPr>
            <p:ph type="body" sz="quarter" idx="13" hasCustomPrompt="1"/>
          </p:nvPr>
        </p:nvSpPr>
        <p:spPr>
          <a:xfrm>
            <a:off x="6277436" y="5273040"/>
            <a:ext cx="2487502" cy="1048674"/>
          </a:xfrm>
        </p:spPr>
        <p:txBody>
          <a:bodyPr/>
          <a:lstStyle>
            <a:lvl1pPr>
              <a:defRPr>
                <a:solidFill>
                  <a:schemeClr val="bg1"/>
                </a:solidFill>
              </a:defRPr>
            </a:lvl1pPr>
            <a:lvl2pPr marL="0" indent="0">
              <a:buNone/>
              <a:defRPr/>
            </a:lvl2pPr>
          </a:lstStyle>
          <a:p>
            <a:pPr lvl="0"/>
            <a:r>
              <a:rPr lang="en-GB" dirty="0"/>
              <a:t>Contact 1</a:t>
            </a:r>
          </a:p>
        </p:txBody>
      </p:sp>
      <p:sp>
        <p:nvSpPr>
          <p:cNvPr id="14" name="Text Placeholder 4">
            <a:extLst>
              <a:ext uri="{FF2B5EF4-FFF2-40B4-BE49-F238E27FC236}">
                <a16:creationId xmlns:a16="http://schemas.microsoft.com/office/drawing/2014/main" id="{1997E1FF-22F9-6306-924F-AB87FCF2351C}"/>
              </a:ext>
            </a:extLst>
          </p:cNvPr>
          <p:cNvSpPr>
            <a:spLocks noGrp="1"/>
          </p:cNvSpPr>
          <p:nvPr>
            <p:ph type="body" sz="quarter" idx="14" hasCustomPrompt="1"/>
          </p:nvPr>
        </p:nvSpPr>
        <p:spPr>
          <a:xfrm>
            <a:off x="9124203" y="5015204"/>
            <a:ext cx="2487502" cy="257836"/>
          </a:xfrm>
        </p:spPr>
        <p:txBody>
          <a:bodyPr/>
          <a:lstStyle>
            <a:lvl1pPr>
              <a:defRPr b="1">
                <a:solidFill>
                  <a:schemeClr val="bg1"/>
                </a:solidFill>
              </a:defRPr>
            </a:lvl1pPr>
            <a:lvl2pPr marL="0" indent="0">
              <a:buNone/>
              <a:defRPr/>
            </a:lvl2pPr>
          </a:lstStyle>
          <a:p>
            <a:pPr lvl="0"/>
            <a:r>
              <a:rPr lang="en-GB" dirty="0"/>
              <a:t>Contact 2 Name</a:t>
            </a:r>
          </a:p>
        </p:txBody>
      </p:sp>
      <p:sp>
        <p:nvSpPr>
          <p:cNvPr id="15" name="Text Placeholder 4">
            <a:extLst>
              <a:ext uri="{FF2B5EF4-FFF2-40B4-BE49-F238E27FC236}">
                <a16:creationId xmlns:a16="http://schemas.microsoft.com/office/drawing/2014/main" id="{482A1E1D-281A-637F-2BF7-C4202A2DD9CD}"/>
              </a:ext>
            </a:extLst>
          </p:cNvPr>
          <p:cNvSpPr>
            <a:spLocks noGrp="1"/>
          </p:cNvSpPr>
          <p:nvPr>
            <p:ph type="body" sz="quarter" idx="15" hasCustomPrompt="1"/>
          </p:nvPr>
        </p:nvSpPr>
        <p:spPr>
          <a:xfrm>
            <a:off x="9126251" y="5273040"/>
            <a:ext cx="2487502" cy="1048674"/>
          </a:xfrm>
        </p:spPr>
        <p:txBody>
          <a:bodyPr/>
          <a:lstStyle>
            <a:lvl1pPr>
              <a:defRPr>
                <a:solidFill>
                  <a:schemeClr val="bg1"/>
                </a:solidFill>
              </a:defRPr>
            </a:lvl1pPr>
            <a:lvl2pPr marL="0" indent="0">
              <a:buNone/>
              <a:defRPr/>
            </a:lvl2pPr>
          </a:lstStyle>
          <a:p>
            <a:pPr lvl="0"/>
            <a:r>
              <a:rPr lang="en-GB" dirty="0"/>
              <a:t>Contact 2</a:t>
            </a:r>
          </a:p>
        </p:txBody>
      </p:sp>
      <p:pic>
        <p:nvPicPr>
          <p:cNvPr id="4" name="Picture 4">
            <a:extLst>
              <a:ext uri="{FF2B5EF4-FFF2-40B4-BE49-F238E27FC236}">
                <a16:creationId xmlns:a16="http://schemas.microsoft.com/office/drawing/2014/main" id="{17B3387E-BCB8-D1D5-9523-712A2C19D29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257530" y="949512"/>
            <a:ext cx="1347095" cy="1347095"/>
          </a:xfrm>
          <a:prstGeom prst="rect">
            <a:avLst/>
          </a:prstGeom>
        </p:spPr>
      </p:pic>
    </p:spTree>
    <p:extLst>
      <p:ext uri="{BB962C8B-B14F-4D97-AF65-F5344CB8AC3E}">
        <p14:creationId xmlns:p14="http://schemas.microsoft.com/office/powerpoint/2010/main" val="35966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No Brand En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2681287" y="2333812"/>
            <a:ext cx="6829425" cy="1422398"/>
          </a:xfrm>
        </p:spPr>
        <p:txBody>
          <a:bodyPr anchor="t" anchorCtr="0"/>
          <a:lstStyle>
            <a:lvl1pPr algn="ctr">
              <a:lnSpc>
                <a:spcPct val="75000"/>
              </a:lnSpc>
              <a:defRPr sz="6000" b="1" i="0">
                <a:solidFill>
                  <a:schemeClr val="bg1"/>
                </a:solidFill>
                <a:latin typeface="Trebuchet MS" panose="020B0703020202090204" pitchFamily="34" charset="0"/>
              </a:defRPr>
            </a:lvl1pPr>
          </a:lstStyle>
          <a:p>
            <a:r>
              <a:rPr lang="en-US" dirty="0"/>
              <a:t>Thank you</a:t>
            </a:r>
            <a:endParaRPr lang="en-GB" dirty="0"/>
          </a:p>
        </p:txBody>
      </p:sp>
      <p:sp>
        <p:nvSpPr>
          <p:cNvPr id="4" name="Rectangle 3">
            <a:extLst>
              <a:ext uri="{FF2B5EF4-FFF2-40B4-BE49-F238E27FC236}">
                <a16:creationId xmlns:a16="http://schemas.microsoft.com/office/drawing/2014/main" id="{9FFE1EB5-7222-26E3-54FE-AD16F259F969}"/>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DF91CA9-DBD4-D539-5DE6-B69F25404C0A}"/>
              </a:ext>
            </a:extLst>
          </p:cNvPr>
          <p:cNvSpPr txBox="1"/>
          <p:nvPr userDrawn="1"/>
        </p:nvSpPr>
        <p:spPr>
          <a:xfrm>
            <a:off x="4486542" y="6414295"/>
            <a:ext cx="739071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3817787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9C08-126A-FA42-9244-3653CE7A86A3}" type="datetimeFigureOut">
              <a:rPr lang="en-US" smtClean="0"/>
              <a:t>5/7/2025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AB4D72-44D9-D547-9915-0125627D69FC}" type="slidenum">
              <a:rPr lang="en-US" smtClean="0"/>
              <a:t>‹#›</a:t>
            </a:fld>
            <a:endParaRPr lang="en-US"/>
          </a:p>
        </p:txBody>
      </p:sp>
    </p:spTree>
    <p:extLst>
      <p:ext uri="{BB962C8B-B14F-4D97-AF65-F5344CB8AC3E}">
        <p14:creationId xmlns:p14="http://schemas.microsoft.com/office/powerpoint/2010/main" val="1299321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89C08-126A-FA42-9244-3653CE7A86A3}" type="datetimeFigureOut">
              <a:rPr lang="en-US" smtClean="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B4D72-44D9-D547-9915-0125627D69FC}" type="slidenum">
              <a:rPr lang="en-US" smtClean="0"/>
              <a:t>‹#›</a:t>
            </a:fld>
            <a:endParaRPr lang="en-US"/>
          </a:p>
        </p:txBody>
      </p:sp>
    </p:spTree>
    <p:extLst>
      <p:ext uri="{BB962C8B-B14F-4D97-AF65-F5344CB8AC3E}">
        <p14:creationId xmlns:p14="http://schemas.microsoft.com/office/powerpoint/2010/main" val="690418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lain red">
    <p:bg>
      <p:bgPr>
        <a:solidFill>
          <a:srgbClr val="CE142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8" name="Picture 7">
            <a:extLst>
              <a:ext uri="{FF2B5EF4-FFF2-40B4-BE49-F238E27FC236}">
                <a16:creationId xmlns:a16="http://schemas.microsoft.com/office/drawing/2014/main" id="{890B8E8B-AC79-E913-BEEF-C8C8E3B6027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57530" y="441287"/>
            <a:ext cx="1347095" cy="1347095"/>
          </a:xfrm>
          <a:prstGeom prst="rect">
            <a:avLst/>
          </a:prstGeom>
        </p:spPr>
      </p:pic>
    </p:spTree>
    <p:extLst>
      <p:ext uri="{BB962C8B-B14F-4D97-AF65-F5344CB8AC3E}">
        <p14:creationId xmlns:p14="http://schemas.microsoft.com/office/powerpoint/2010/main" val="402516699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accent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6" name="Picture 5">
            <a:extLst>
              <a:ext uri="{FF2B5EF4-FFF2-40B4-BE49-F238E27FC236}">
                <a16:creationId xmlns:a16="http://schemas.microsoft.com/office/drawing/2014/main" id="{BA5BF625-435A-706A-6F8C-A598B0B91C84}"/>
              </a:ext>
            </a:extLst>
          </p:cNvPr>
          <p:cNvPicPr>
            <a:picLocks noChangeAspect="1"/>
          </p:cNvPicPr>
          <p:nvPr userDrawn="1"/>
        </p:nvPicPr>
        <p:blipFill>
          <a:blip r:embed="rId3"/>
          <a:stretch>
            <a:fillRect/>
          </a:stretch>
        </p:blipFill>
        <p:spPr>
          <a:xfrm>
            <a:off x="10305500" y="5645150"/>
            <a:ext cx="1153076" cy="563867"/>
          </a:xfrm>
          <a:prstGeom prst="rect">
            <a:avLst/>
          </a:prstGeom>
        </p:spPr>
      </p:pic>
      <p:pic>
        <p:nvPicPr>
          <p:cNvPr id="7" name="Picture 6">
            <a:extLst>
              <a:ext uri="{FF2B5EF4-FFF2-40B4-BE49-F238E27FC236}">
                <a16:creationId xmlns:a16="http://schemas.microsoft.com/office/drawing/2014/main" id="{E32FA959-1A76-EFFD-0927-0ADFEE311A8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257531" y="442063"/>
            <a:ext cx="1347095" cy="1347095"/>
          </a:xfrm>
          <a:prstGeom prst="rect">
            <a:avLst/>
          </a:prstGeom>
        </p:spPr>
      </p:pic>
    </p:spTree>
    <p:extLst>
      <p:ext uri="{BB962C8B-B14F-4D97-AF65-F5344CB8AC3E}">
        <p14:creationId xmlns:p14="http://schemas.microsoft.com/office/powerpoint/2010/main" val="4356963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No Brand RE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4469450" y="6414295"/>
            <a:ext cx="7407809"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59231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Title Slide - No Brand BLUE">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
        <p:nvSpPr>
          <p:cNvPr id="5" name="TextBox 4">
            <a:extLst>
              <a:ext uri="{FF2B5EF4-FFF2-40B4-BE49-F238E27FC236}">
                <a16:creationId xmlns:a16="http://schemas.microsoft.com/office/drawing/2014/main" id="{DBFC2648-B04B-4A43-D1E7-37C353E98C14}"/>
              </a:ext>
            </a:extLst>
          </p:cNvPr>
          <p:cNvSpPr txBox="1"/>
          <p:nvPr userDrawn="1"/>
        </p:nvSpPr>
        <p:spPr>
          <a:xfrm>
            <a:off x="4469450" y="6414295"/>
            <a:ext cx="7407809"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964620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_Title Slide - No Brand GREEN">
    <p:bg>
      <p:bgPr>
        <a:solidFill>
          <a:srgbClr val="2E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
        <p:nvSpPr>
          <p:cNvPr id="5" name="TextBox 4">
            <a:extLst>
              <a:ext uri="{FF2B5EF4-FFF2-40B4-BE49-F238E27FC236}">
                <a16:creationId xmlns:a16="http://schemas.microsoft.com/office/drawing/2014/main" id="{4DA4AF67-8496-5CE2-3E50-D55EB647F864}"/>
              </a:ext>
            </a:extLst>
          </p:cNvPr>
          <p:cNvSpPr txBox="1"/>
          <p:nvPr userDrawn="1"/>
        </p:nvSpPr>
        <p:spPr>
          <a:xfrm>
            <a:off x="4469450" y="6414295"/>
            <a:ext cx="7407809"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248701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 No Brand PURPLE">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
        <p:nvSpPr>
          <p:cNvPr id="8" name="TextBox 7">
            <a:extLst>
              <a:ext uri="{FF2B5EF4-FFF2-40B4-BE49-F238E27FC236}">
                <a16:creationId xmlns:a16="http://schemas.microsoft.com/office/drawing/2014/main" id="{0C46E003-C576-162B-5742-D585200D5B43}"/>
              </a:ext>
            </a:extLst>
          </p:cNvPr>
          <p:cNvSpPr txBox="1"/>
          <p:nvPr userDrawn="1"/>
        </p:nvSpPr>
        <p:spPr>
          <a:xfrm>
            <a:off x="4469450" y="6414295"/>
            <a:ext cx="7407809"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3112989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4_Title Slide - No Brand ORANGE">
    <p:bg>
      <p:bgPr>
        <a:solidFill>
          <a:srgbClr val="D04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
        <p:nvSpPr>
          <p:cNvPr id="5" name="TextBox 4">
            <a:extLst>
              <a:ext uri="{FF2B5EF4-FFF2-40B4-BE49-F238E27FC236}">
                <a16:creationId xmlns:a16="http://schemas.microsoft.com/office/drawing/2014/main" id="{C4A947BA-F42F-DFDF-97F3-2DB9FBA7D043}"/>
              </a:ext>
            </a:extLst>
          </p:cNvPr>
          <p:cNvSpPr txBox="1"/>
          <p:nvPr userDrawn="1"/>
        </p:nvSpPr>
        <p:spPr>
          <a:xfrm>
            <a:off x="4469450" y="6414295"/>
            <a:ext cx="7407809"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3461289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DD68B7-F2DB-01D3-F29D-6D42411279D1}"/>
              </a:ext>
            </a:extLst>
          </p:cNvPr>
          <p:cNvSpPr/>
          <p:nvPr userDrawn="1"/>
        </p:nvSpPr>
        <p:spPr>
          <a:xfrm>
            <a:off x="0" y="6200775"/>
            <a:ext cx="12192000" cy="657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85664ED8-AD21-7E85-7432-8AAED036637C}"/>
              </a:ext>
            </a:extLst>
          </p:cNvPr>
          <p:cNvSpPr>
            <a:spLocks noGrp="1"/>
          </p:cNvSpPr>
          <p:nvPr>
            <p:ph type="title"/>
          </p:nvPr>
        </p:nvSpPr>
        <p:spPr>
          <a:xfrm>
            <a:off x="606552" y="643966"/>
            <a:ext cx="5310061" cy="106406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AD90EF4-9B4E-A23A-A98A-748E292D8DE3}"/>
              </a:ext>
            </a:extLst>
          </p:cNvPr>
          <p:cNvSpPr>
            <a:spLocks noGrp="1"/>
          </p:cNvSpPr>
          <p:nvPr>
            <p:ph type="dt" sz="half" idx="2"/>
          </p:nvPr>
        </p:nvSpPr>
        <p:spPr>
          <a:xfrm>
            <a:off x="4765675" y="6454630"/>
            <a:ext cx="726041" cy="190646"/>
          </a:xfrm>
          <a:prstGeom prst="rect">
            <a:avLst/>
          </a:prstGeom>
        </p:spPr>
        <p:txBody>
          <a:bodyPr vert="horz" lIns="0" tIns="0" rIns="0" bIns="0" rtlCol="0" anchor="t" anchorCtr="0"/>
          <a:lstStyle>
            <a:lvl1pPr algn="l">
              <a:defRPr sz="1000">
                <a:solidFill>
                  <a:schemeClr val="bg1"/>
                </a:solidFill>
              </a:defRPr>
            </a:lvl1pPr>
          </a:lstStyle>
          <a:p>
            <a:fld id="{F36E75EB-DC0B-7844-886B-D9E3565C673B}" type="datetime1">
              <a:rPr lang="en-GB" smtClean="0"/>
              <a:t>07/05/2025</a:t>
            </a:fld>
            <a:endParaRPr lang="en-GB" dirty="0"/>
          </a:p>
        </p:txBody>
      </p:sp>
      <p:sp>
        <p:nvSpPr>
          <p:cNvPr id="5" name="Footer Placeholder 4">
            <a:extLst>
              <a:ext uri="{FF2B5EF4-FFF2-40B4-BE49-F238E27FC236}">
                <a16:creationId xmlns:a16="http://schemas.microsoft.com/office/drawing/2014/main" id="{C7237F8B-67E1-5609-DF62-B61CBFF81A33}"/>
              </a:ext>
            </a:extLst>
          </p:cNvPr>
          <p:cNvSpPr>
            <a:spLocks noGrp="1"/>
          </p:cNvSpPr>
          <p:nvPr>
            <p:ph type="ftr" sz="quarter" idx="3"/>
          </p:nvPr>
        </p:nvSpPr>
        <p:spPr>
          <a:xfrm>
            <a:off x="599119" y="6454630"/>
            <a:ext cx="4114800" cy="190646"/>
          </a:xfrm>
          <a:prstGeom prst="rect">
            <a:avLst/>
          </a:prstGeom>
        </p:spPr>
        <p:txBody>
          <a:bodyPr vert="horz" lIns="0" tIns="0" rIns="0" bIns="0" rtlCol="0" anchor="t" anchorCtr="0"/>
          <a:lstStyle>
            <a:lvl1pPr algn="l">
              <a:defRPr sz="1000">
                <a:solidFill>
                  <a:schemeClr val="bg1"/>
                </a:solidFill>
              </a:defRPr>
            </a:lvl1pPr>
          </a:lstStyle>
          <a:p>
            <a:r>
              <a:rPr lang="en-GB"/>
              <a:t>Document title goes here</a:t>
            </a:r>
            <a:endParaRPr lang="en-GB" dirty="0"/>
          </a:p>
        </p:txBody>
      </p:sp>
      <p:sp>
        <p:nvSpPr>
          <p:cNvPr id="6" name="Slide Number Placeholder 5">
            <a:extLst>
              <a:ext uri="{FF2B5EF4-FFF2-40B4-BE49-F238E27FC236}">
                <a16:creationId xmlns:a16="http://schemas.microsoft.com/office/drawing/2014/main" id="{5458F138-CC2A-2D24-87CC-8F7C89C4FDE2}"/>
              </a:ext>
            </a:extLst>
          </p:cNvPr>
          <p:cNvSpPr>
            <a:spLocks noGrp="1"/>
          </p:cNvSpPr>
          <p:nvPr>
            <p:ph type="sldNum" sz="quarter" idx="4"/>
          </p:nvPr>
        </p:nvSpPr>
        <p:spPr>
          <a:xfrm>
            <a:off x="11486410" y="6354690"/>
            <a:ext cx="486070" cy="365125"/>
          </a:xfrm>
          <a:prstGeom prst="rect">
            <a:avLst/>
          </a:prstGeom>
        </p:spPr>
        <p:txBody>
          <a:bodyPr vert="horz" lIns="0" tIns="0" rIns="0" bIns="0" rtlCol="0" anchor="ctr">
            <a:normAutofit/>
          </a:bodyPr>
          <a:lstStyle>
            <a:lvl1pPr algn="ctr">
              <a:defRPr sz="1050">
                <a:solidFill>
                  <a:schemeClr val="bg1"/>
                </a:solidFill>
              </a:defRPr>
            </a:lvl1pPr>
          </a:lstStyle>
          <a:p>
            <a:fld id="{4740549F-F38D-43A2-B780-492AA5F1A2EE}" type="slidenum">
              <a:rPr lang="en-GB" smtClean="0"/>
              <a:pPr/>
              <a:t>‹#›</a:t>
            </a:fld>
            <a:endParaRPr lang="en-GB" dirty="0"/>
          </a:p>
        </p:txBody>
      </p:sp>
      <p:sp>
        <p:nvSpPr>
          <p:cNvPr id="7" name="TextBox 6">
            <a:extLst>
              <a:ext uri="{FF2B5EF4-FFF2-40B4-BE49-F238E27FC236}">
                <a16:creationId xmlns:a16="http://schemas.microsoft.com/office/drawing/2014/main" id="{59FE6141-AFD7-14C4-04DB-D24BFF931FAA}"/>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9" name="Oval 8">
            <a:extLst>
              <a:ext uri="{FF2B5EF4-FFF2-40B4-BE49-F238E27FC236}">
                <a16:creationId xmlns:a16="http://schemas.microsoft.com/office/drawing/2014/main" id="{05F7460A-588B-F446-EF96-0505179EABF0}"/>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FD5E2B48-D8E1-AB0D-234A-E0CD5599E316}"/>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8734063" y="6210300"/>
            <a:ext cx="2406650" cy="647700"/>
          </a:xfrm>
          <a:prstGeom prst="rect">
            <a:avLst/>
          </a:prstGeom>
        </p:spPr>
      </p:pic>
      <p:sp>
        <p:nvSpPr>
          <p:cNvPr id="8" name="Text Placeholder 7">
            <a:extLst>
              <a:ext uri="{FF2B5EF4-FFF2-40B4-BE49-F238E27FC236}">
                <a16:creationId xmlns:a16="http://schemas.microsoft.com/office/drawing/2014/main" id="{08A10A05-21A0-B473-2CD6-648DED8E5FC8}"/>
              </a:ext>
            </a:extLst>
          </p:cNvPr>
          <p:cNvSpPr>
            <a:spLocks noGrp="1"/>
          </p:cNvSpPr>
          <p:nvPr>
            <p:ph type="body" idx="1"/>
          </p:nvPr>
        </p:nvSpPr>
        <p:spPr>
          <a:xfrm>
            <a:off x="587375" y="1886008"/>
            <a:ext cx="5329238" cy="4057723"/>
          </a:xfrm>
          <a:prstGeom prst="rect">
            <a:avLst/>
          </a:prstGeom>
        </p:spPr>
        <p:txBody>
          <a:bodyPr vert="horz" lIns="0" tIns="0" rIns="0" bIns="0" rtlCol="0">
            <a:noAutofit/>
          </a:bodyPr>
          <a:lstStyle/>
          <a:p>
            <a:pPr lvl="0"/>
            <a:r>
              <a:rPr lang="en-GB" dirty="0"/>
              <a:t>Click to edit body copy style</a:t>
            </a:r>
          </a:p>
          <a:p>
            <a:pPr lvl="1"/>
            <a:r>
              <a:rPr lang="en-GB" dirty="0"/>
              <a:t>Bullet level 1</a:t>
            </a:r>
          </a:p>
          <a:p>
            <a:pPr lvl="2"/>
            <a:r>
              <a:rPr lang="en-GB" dirty="0"/>
              <a:t>Bullet level 2</a:t>
            </a:r>
          </a:p>
          <a:p>
            <a:pPr lvl="3"/>
            <a:r>
              <a:rPr lang="en-GB" dirty="0"/>
              <a:t>Bullet level 3</a:t>
            </a:r>
          </a:p>
          <a:p>
            <a:pPr lvl="4"/>
            <a:r>
              <a:rPr lang="en-GB" dirty="0"/>
              <a:t>Click to edit subhead level 1</a:t>
            </a:r>
          </a:p>
        </p:txBody>
      </p:sp>
    </p:spTree>
    <p:extLst>
      <p:ext uri="{BB962C8B-B14F-4D97-AF65-F5344CB8AC3E}">
        <p14:creationId xmlns:p14="http://schemas.microsoft.com/office/powerpoint/2010/main" val="3561467932"/>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96" r:id="rId3"/>
    <p:sldLayoutId id="2147483697" r:id="rId4"/>
    <p:sldLayoutId id="2147483679" r:id="rId5"/>
    <p:sldLayoutId id="2147483688" r:id="rId6"/>
    <p:sldLayoutId id="2147483689" r:id="rId7"/>
    <p:sldLayoutId id="2147483690" r:id="rId8"/>
    <p:sldLayoutId id="2147483691" r:id="rId9"/>
    <p:sldLayoutId id="2147483661" r:id="rId10"/>
    <p:sldLayoutId id="2147483677" r:id="rId11"/>
    <p:sldLayoutId id="2147483678" r:id="rId12"/>
    <p:sldLayoutId id="2147483682" r:id="rId13"/>
    <p:sldLayoutId id="2147483683" r:id="rId14"/>
    <p:sldLayoutId id="2147483684" r:id="rId15"/>
    <p:sldLayoutId id="2147483685" r:id="rId16"/>
    <p:sldLayoutId id="2147483686" r:id="rId17"/>
    <p:sldLayoutId id="2147483687" r:id="rId18"/>
    <p:sldLayoutId id="2147483681" r:id="rId19"/>
    <p:sldLayoutId id="2147483670" r:id="rId20"/>
    <p:sldLayoutId id="2147483671" r:id="rId21"/>
    <p:sldLayoutId id="2147483672" r:id="rId22"/>
    <p:sldLayoutId id="2147483673" r:id="rId23"/>
    <p:sldLayoutId id="2147483680" r:id="rId24"/>
    <p:sldLayoutId id="2147483693" r:id="rId25"/>
    <p:sldLayoutId id="2147483694" r:id="rId26"/>
  </p:sldLayoutIdLst>
  <p:hf hdr="0" dt="0"/>
  <p:txStyles>
    <p:titleStyle>
      <a:lvl1pPr algn="l" defTabSz="914400" rtl="0" eaLnBrk="1" latinLnBrk="0" hangingPunct="1">
        <a:lnSpc>
          <a:spcPct val="85000"/>
        </a:lnSpc>
        <a:spcBef>
          <a:spcPct val="0"/>
        </a:spcBef>
        <a:buNone/>
        <a:defRPr sz="4000" b="0" kern="1200" spc="-5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1400"/>
        </a:spcAft>
        <a:buFontTx/>
        <a:buNone/>
        <a:defRPr lang="en-GB" sz="1800" kern="1200" spc="-20" baseline="0" noProof="0" dirty="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lang="en-GB" sz="1800" kern="1200" spc="-20" noProof="0" dirty="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sz="1800" kern="1200" spc="-2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sz="1800" kern="1200" spc="-20">
          <a:solidFill>
            <a:schemeClr val="tx1"/>
          </a:solidFill>
          <a:latin typeface="+mn-lt"/>
          <a:ea typeface="+mn-ea"/>
          <a:cs typeface="+mn-cs"/>
        </a:defRPr>
      </a:lvl4pPr>
      <a:lvl5pPr marL="0" indent="0" algn="l" defTabSz="914400" rtl="0" eaLnBrk="1" latinLnBrk="0" hangingPunct="1">
        <a:lnSpc>
          <a:spcPct val="90000"/>
        </a:lnSpc>
        <a:spcBef>
          <a:spcPts val="0"/>
        </a:spcBef>
        <a:spcAft>
          <a:spcPts val="1400"/>
        </a:spcAft>
        <a:buFontTx/>
        <a:buNone/>
        <a:defRPr sz="2400" b="1" kern="1200" spc="-2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06" userDrawn="1">
          <p15:clr>
            <a:srgbClr val="F26B43"/>
          </p15:clr>
        </p15:guide>
        <p15:guide id="2" pos="3840" userDrawn="1">
          <p15:clr>
            <a:srgbClr val="F26B43"/>
          </p15:clr>
        </p15:guide>
        <p15:guide id="3" pos="370" userDrawn="1">
          <p15:clr>
            <a:srgbClr val="F26B43"/>
          </p15:clr>
        </p15:guide>
        <p15:guide id="4" pos="3727" userDrawn="1">
          <p15:clr>
            <a:srgbClr val="F26B43"/>
          </p15:clr>
        </p15:guide>
        <p15:guide id="5" pos="3953" userDrawn="1">
          <p15:clr>
            <a:srgbClr val="F26B43"/>
          </p15:clr>
        </p15:guide>
        <p15:guide id="6" pos="731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instituteforapprenticeships.org/media/1073/digital_and_technology_solutions_professional.pdf" TargetMode="External"/><Relationship Id="rId1" Type="http://schemas.openxmlformats.org/officeDocument/2006/relationships/slideLayout" Target="../slideLayouts/slideLayout1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ilitratophotography.wordpress.com/2011/08/30/the-cne-midway-fun/#jp-carousel-1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instituteforapprenticeships.org/apprenticeship-standards/digital-and-technology-solutions-professional-integrated-degree-v1-1" TargetMode="External"/><Relationship Id="rId1" Type="http://schemas.openxmlformats.org/officeDocument/2006/relationships/slideLayout" Target="../slideLayouts/slideLayout13.xml"/><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instituteforapprenticeships.org/apprenticeship-standards/digital-and-technology-solutions-professional-integrated-degree-v1-1" TargetMode="External"/><Relationship Id="rId1" Type="http://schemas.openxmlformats.org/officeDocument/2006/relationships/slideLayout" Target="../slideLayouts/slideLayout13.xml"/><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images/id-1850011/" TargetMode="External"/><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images/id-3037639/" TargetMode="External"/><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martinsolent.github.io/bdats/" TargetMode="External"/><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hyperlink" Target="https://learn.solent.ac.uk/course/view.php?id=42080&amp;section=0"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hyperlink" Target="https://www.instituteforapprenticeships.org/media/1073/digital_and_technology_solutions_professional.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instituteforapprenticeships.org/apprenticeship-standards/digital-and-technology-solutions-professional-integrated-degree-v1-1" TargetMode="External"/><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instituteforapprenticeships.org/media/1073/digital_and_technology_solutions_professional.pdf" TargetMode="External"/><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hyperlink" Target="https://www.instituteforapprenticeships.org/media/1073/digital_and_technology_solutions_professional.pdf"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70BE-CBFE-FF4B-429A-1A2FB96528A3}"/>
              </a:ext>
            </a:extLst>
          </p:cNvPr>
          <p:cNvSpPr>
            <a:spLocks noGrp="1"/>
          </p:cNvSpPr>
          <p:nvPr>
            <p:ph type="ctrTitle"/>
          </p:nvPr>
        </p:nvSpPr>
        <p:spPr>
          <a:xfrm>
            <a:off x="1049591" y="1877440"/>
            <a:ext cx="10092818" cy="770455"/>
          </a:xfrm>
        </p:spPr>
        <p:txBody>
          <a:bodyPr/>
          <a:lstStyle/>
          <a:p>
            <a:r>
              <a:rPr lang="en-US" sz="8800" b="1" dirty="0">
                <a:latin typeface="Trebuchet MS" charset="0"/>
                <a:ea typeface="Trebuchet MS" charset="0"/>
                <a:cs typeface="Trebuchet MS" charset="0"/>
              </a:rPr>
              <a:t>SYNOPTIC PROJECT</a:t>
            </a:r>
            <a:endParaRPr lang="en-GB" sz="8800" dirty="0"/>
          </a:p>
        </p:txBody>
      </p:sp>
      <p:sp>
        <p:nvSpPr>
          <p:cNvPr id="3" name="Subtitle 2">
            <a:extLst>
              <a:ext uri="{FF2B5EF4-FFF2-40B4-BE49-F238E27FC236}">
                <a16:creationId xmlns:a16="http://schemas.microsoft.com/office/drawing/2014/main" id="{F20DAAFE-7E93-5995-F35C-F3C98CC963B5}"/>
              </a:ext>
            </a:extLst>
          </p:cNvPr>
          <p:cNvSpPr>
            <a:spLocks noGrp="1"/>
          </p:cNvSpPr>
          <p:nvPr>
            <p:ph type="subTitle" idx="1"/>
          </p:nvPr>
        </p:nvSpPr>
        <p:spPr>
          <a:xfrm>
            <a:off x="1049591" y="3043772"/>
            <a:ext cx="6746872" cy="770455"/>
          </a:xfrm>
        </p:spPr>
        <p:txBody>
          <a:bodyPr/>
          <a:lstStyle/>
          <a:p>
            <a:r>
              <a:rPr lang="en-US" sz="5400" b="0" dirty="0">
                <a:latin typeface="Trebuchet MS" charset="0"/>
                <a:ea typeface="Trebuchet MS" charset="0"/>
                <a:cs typeface="Trebuchet MS" charset="0"/>
              </a:rPr>
              <a:t>Module Introduction</a:t>
            </a:r>
            <a:endParaRPr lang="en-GB" sz="5400" b="0" dirty="0"/>
          </a:p>
        </p:txBody>
      </p:sp>
      <p:sp>
        <p:nvSpPr>
          <p:cNvPr id="5" name="TextBox 4">
            <a:extLst>
              <a:ext uri="{FF2B5EF4-FFF2-40B4-BE49-F238E27FC236}">
                <a16:creationId xmlns:a16="http://schemas.microsoft.com/office/drawing/2014/main" id="{0B1B0104-EC8B-439A-6740-262D72AC9698}"/>
              </a:ext>
            </a:extLst>
          </p:cNvPr>
          <p:cNvSpPr txBox="1"/>
          <p:nvPr/>
        </p:nvSpPr>
        <p:spPr>
          <a:xfrm>
            <a:off x="3610459" y="5530729"/>
            <a:ext cx="8372007" cy="369332"/>
          </a:xfrm>
          <a:prstGeom prst="rect">
            <a:avLst/>
          </a:prstGeom>
          <a:noFill/>
        </p:spPr>
        <p:txBody>
          <a:bodyPr wrap="square">
            <a:spAutoFit/>
          </a:bodyPr>
          <a:lstStyle/>
          <a:p>
            <a:pPr algn="r"/>
            <a:r>
              <a:rPr lang="en-GB" i="0" dirty="0">
                <a:solidFill>
                  <a:schemeClr val="bg1"/>
                </a:solidFill>
                <a:effectLst/>
              </a:rPr>
              <a:t>BSc Digital &amp; </a:t>
            </a:r>
            <a:r>
              <a:rPr lang="en-GB" dirty="0">
                <a:solidFill>
                  <a:schemeClr val="bg1"/>
                </a:solidFill>
              </a:rPr>
              <a:t>T</a:t>
            </a:r>
            <a:r>
              <a:rPr lang="en-GB" i="0" dirty="0">
                <a:solidFill>
                  <a:schemeClr val="bg1"/>
                </a:solidFill>
                <a:effectLst/>
              </a:rPr>
              <a:t>echnology </a:t>
            </a:r>
            <a:r>
              <a:rPr lang="en-GB" dirty="0">
                <a:solidFill>
                  <a:schemeClr val="bg1"/>
                </a:solidFill>
              </a:rPr>
              <a:t>S</a:t>
            </a:r>
            <a:r>
              <a:rPr lang="en-GB" i="0" dirty="0">
                <a:solidFill>
                  <a:schemeClr val="bg1"/>
                </a:solidFill>
                <a:effectLst/>
              </a:rPr>
              <a:t>olutions </a:t>
            </a:r>
            <a:r>
              <a:rPr lang="en-GB" dirty="0">
                <a:solidFill>
                  <a:schemeClr val="bg1"/>
                </a:solidFill>
              </a:rPr>
              <a:t>P</a:t>
            </a:r>
            <a:r>
              <a:rPr lang="en-GB" i="0" dirty="0">
                <a:solidFill>
                  <a:schemeClr val="bg1"/>
                </a:solidFill>
                <a:effectLst/>
              </a:rPr>
              <a:t>rofessional </a:t>
            </a:r>
            <a:r>
              <a:rPr lang="en-GB" dirty="0">
                <a:solidFill>
                  <a:schemeClr val="bg1"/>
                </a:solidFill>
              </a:rPr>
              <a:t>(</a:t>
            </a:r>
            <a:r>
              <a:rPr lang="en-GB" i="0" dirty="0">
                <a:solidFill>
                  <a:schemeClr val="bg1"/>
                </a:solidFill>
                <a:effectLst/>
              </a:rPr>
              <a:t>ST0119 - 2015 – version: 1.1)</a:t>
            </a:r>
          </a:p>
        </p:txBody>
      </p:sp>
    </p:spTree>
    <p:extLst>
      <p:ext uri="{BB962C8B-B14F-4D97-AF65-F5344CB8AC3E}">
        <p14:creationId xmlns:p14="http://schemas.microsoft.com/office/powerpoint/2010/main" val="4288893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27D13C-77AC-7748-91B4-6933C938A38A}"/>
              </a:ext>
            </a:extLst>
          </p:cNvPr>
          <p:cNvSpPr txBox="1"/>
          <p:nvPr/>
        </p:nvSpPr>
        <p:spPr>
          <a:xfrm>
            <a:off x="972868" y="770531"/>
            <a:ext cx="10246263" cy="2862322"/>
          </a:xfrm>
          <a:prstGeom prst="rect">
            <a:avLst/>
          </a:prstGeom>
          <a:noFill/>
        </p:spPr>
        <p:txBody>
          <a:bodyPr wrap="square">
            <a:spAutoFit/>
          </a:bodyPr>
          <a:lstStyle/>
          <a:p>
            <a:r>
              <a:rPr lang="en-GB" sz="3600" dirty="0">
                <a:solidFill>
                  <a:schemeClr val="bg1"/>
                </a:solidFill>
                <a:latin typeface="Trebuchet MS" panose="020B0703020202090204" pitchFamily="34" charset="0"/>
              </a:rPr>
              <a:t>The </a:t>
            </a:r>
            <a:r>
              <a:rPr lang="en-GB" sz="3600" b="1" dirty="0">
                <a:solidFill>
                  <a:schemeClr val="bg1"/>
                </a:solidFill>
                <a:latin typeface="Trebuchet MS" panose="020B0703020202090204" pitchFamily="34" charset="0"/>
              </a:rPr>
              <a:t>Synoptic work-based </a:t>
            </a:r>
            <a:r>
              <a:rPr lang="en-GB" sz="3600" dirty="0">
                <a:solidFill>
                  <a:schemeClr val="bg1"/>
                </a:solidFill>
                <a:latin typeface="Trebuchet MS" panose="020B0703020202090204" pitchFamily="34" charset="0"/>
              </a:rPr>
              <a:t>project</a:t>
            </a:r>
            <a:r>
              <a:rPr lang="en-GB" sz="3600" b="1" dirty="0">
                <a:solidFill>
                  <a:schemeClr val="bg1"/>
                </a:solidFill>
                <a:latin typeface="Trebuchet MS" panose="020B0703020202090204" pitchFamily="34" charset="0"/>
              </a:rPr>
              <a:t> </a:t>
            </a:r>
            <a:r>
              <a:rPr lang="en-GB" sz="3600" dirty="0">
                <a:solidFill>
                  <a:schemeClr val="bg1"/>
                </a:solidFill>
                <a:latin typeface="Trebuchet MS" panose="020B0703020202090204" pitchFamily="34" charset="0"/>
              </a:rPr>
              <a:t>takes place near the end of the apprenticeship. It is a </a:t>
            </a:r>
            <a:r>
              <a:rPr lang="en-GB" sz="3600" b="1" dirty="0">
                <a:solidFill>
                  <a:schemeClr val="bg1"/>
                </a:solidFill>
                <a:latin typeface="Trebuchet MS" panose="020B0703020202090204" pitchFamily="34" charset="0"/>
              </a:rPr>
              <a:t>substantial piece of work </a:t>
            </a:r>
            <a:r>
              <a:rPr lang="en-GB" sz="3600" dirty="0">
                <a:solidFill>
                  <a:schemeClr val="bg1"/>
                </a:solidFill>
                <a:latin typeface="Trebuchet MS" panose="020B0703020202090204" pitchFamily="34" charset="0"/>
              </a:rPr>
              <a:t>and covers the skills, knowledge and behaviours defined in the standard</a:t>
            </a:r>
            <a:r>
              <a:rPr lang="en-GB" sz="3200" dirty="0">
                <a:solidFill>
                  <a:schemeClr val="bg1"/>
                </a:solidFill>
                <a:latin typeface="Trebuchet MS" panose="020B0703020202090204" pitchFamily="34" charset="0"/>
              </a:rPr>
              <a:t>. </a:t>
            </a:r>
          </a:p>
        </p:txBody>
      </p:sp>
      <p:pic>
        <p:nvPicPr>
          <p:cNvPr id="16" name="Graphic 15" descr="Programmer female outline">
            <a:extLst>
              <a:ext uri="{FF2B5EF4-FFF2-40B4-BE49-F238E27FC236}">
                <a16:creationId xmlns:a16="http://schemas.microsoft.com/office/drawing/2014/main" id="{D70F2CE2-2289-C662-7696-D243F4C69F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14935" y="3429000"/>
            <a:ext cx="2199681" cy="2199681"/>
          </a:xfrm>
          <a:prstGeom prst="rect">
            <a:avLst/>
          </a:prstGeom>
        </p:spPr>
      </p:pic>
      <p:pic>
        <p:nvPicPr>
          <p:cNvPr id="18" name="Graphic 17" descr="Programmer male outline">
            <a:extLst>
              <a:ext uri="{FF2B5EF4-FFF2-40B4-BE49-F238E27FC236}">
                <a16:creationId xmlns:a16="http://schemas.microsoft.com/office/drawing/2014/main" id="{48F71928-426C-3D55-1419-C393C06E09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9640" y="3429000"/>
            <a:ext cx="2199681" cy="2199681"/>
          </a:xfrm>
          <a:prstGeom prst="rect">
            <a:avLst/>
          </a:prstGeom>
        </p:spPr>
      </p:pic>
    </p:spTree>
    <p:extLst>
      <p:ext uri="{BB962C8B-B14F-4D97-AF65-F5344CB8AC3E}">
        <p14:creationId xmlns:p14="http://schemas.microsoft.com/office/powerpoint/2010/main" val="910161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D1EAA4-519D-29E0-CB85-9EB52A8F87EC}"/>
              </a:ext>
            </a:extLst>
          </p:cNvPr>
          <p:cNvSpPr txBox="1"/>
          <p:nvPr/>
        </p:nvSpPr>
        <p:spPr>
          <a:xfrm>
            <a:off x="477837" y="660797"/>
            <a:ext cx="10877551" cy="5755422"/>
          </a:xfrm>
          <a:prstGeom prst="rect">
            <a:avLst/>
          </a:prstGeom>
          <a:noFill/>
        </p:spPr>
        <p:txBody>
          <a:bodyPr wrap="square">
            <a:spAutoFit/>
          </a:bodyPr>
          <a:lstStyle/>
          <a:p>
            <a:r>
              <a:rPr lang="en-GB" sz="3600" dirty="0">
                <a:solidFill>
                  <a:schemeClr val="bg1"/>
                </a:solidFill>
              </a:rPr>
              <a:t>The </a:t>
            </a:r>
            <a:r>
              <a:rPr lang="en-GB" sz="3600" b="1" dirty="0">
                <a:solidFill>
                  <a:schemeClr val="bg1"/>
                </a:solidFill>
              </a:rPr>
              <a:t>End Point Assessment (EPA) </a:t>
            </a:r>
            <a:r>
              <a:rPr lang="en-GB" sz="3600" dirty="0">
                <a:solidFill>
                  <a:schemeClr val="bg1"/>
                </a:solidFill>
              </a:rPr>
              <a:t>integrates the project outcomes and presentation into the overall Synoptic Project Assessment.</a:t>
            </a:r>
          </a:p>
          <a:p>
            <a:endParaRPr lang="en-GB" sz="2000" dirty="0">
              <a:solidFill>
                <a:schemeClr val="bg1"/>
              </a:solidFill>
            </a:endParaRPr>
          </a:p>
          <a:p>
            <a:r>
              <a:rPr lang="en-GB" sz="3000" b="1" dirty="0">
                <a:solidFill>
                  <a:schemeClr val="bg1"/>
                </a:solidFill>
              </a:rPr>
              <a:t>Two methods of assessment:</a:t>
            </a:r>
          </a:p>
          <a:p>
            <a:pPr marL="971550" lvl="1" indent="-514350">
              <a:buFont typeface="+mj-lt"/>
              <a:buAutoNum type="arabicPeriod"/>
            </a:pPr>
            <a:r>
              <a:rPr lang="en-GB" sz="3000" dirty="0">
                <a:solidFill>
                  <a:schemeClr val="bg1"/>
                </a:solidFill>
              </a:rPr>
              <a:t>Synoptic Work based Project</a:t>
            </a:r>
            <a:br>
              <a:rPr lang="en-GB" sz="3000" dirty="0">
                <a:solidFill>
                  <a:schemeClr val="bg1"/>
                </a:solidFill>
              </a:rPr>
            </a:br>
            <a:r>
              <a:rPr lang="en-GB" sz="2400" dirty="0">
                <a:solidFill>
                  <a:schemeClr val="bg1"/>
                </a:solidFill>
              </a:rPr>
              <a:t>Practical &amp; reporting </a:t>
            </a:r>
            <a:br>
              <a:rPr lang="en-GB" sz="2400" dirty="0">
                <a:solidFill>
                  <a:schemeClr val="bg1"/>
                </a:solidFill>
              </a:rPr>
            </a:br>
            <a:endParaRPr lang="en-GB" sz="2400" dirty="0">
              <a:solidFill>
                <a:schemeClr val="bg1"/>
              </a:solidFill>
            </a:endParaRPr>
          </a:p>
          <a:p>
            <a:pPr marL="971550" lvl="1" indent="-514350">
              <a:buFont typeface="+mj-lt"/>
              <a:buAutoNum type="arabicPeriod"/>
            </a:pPr>
            <a:r>
              <a:rPr lang="en-GB" sz="3000" dirty="0">
                <a:solidFill>
                  <a:schemeClr val="bg1"/>
                </a:solidFill>
              </a:rPr>
              <a:t>Presentation 1 hour (30mins plus Q&amp;A)</a:t>
            </a:r>
            <a:br>
              <a:rPr lang="en-GB" sz="3000" dirty="0">
                <a:solidFill>
                  <a:schemeClr val="bg1"/>
                </a:solidFill>
              </a:rPr>
            </a:br>
            <a:r>
              <a:rPr lang="en-GB" sz="2400" dirty="0">
                <a:solidFill>
                  <a:schemeClr val="bg1"/>
                </a:solidFill>
              </a:rPr>
              <a:t>to the </a:t>
            </a:r>
            <a:r>
              <a:rPr lang="en-GB" sz="2400" b="1" dirty="0">
                <a:solidFill>
                  <a:schemeClr val="bg1"/>
                </a:solidFill>
              </a:rPr>
              <a:t>EPA Assessor, Tutor &amp; Employer</a:t>
            </a:r>
          </a:p>
          <a:p>
            <a:endParaRPr lang="en-GB" sz="3600" dirty="0">
              <a:solidFill>
                <a:schemeClr val="bg1"/>
              </a:solidFill>
            </a:endParaRPr>
          </a:p>
          <a:p>
            <a:endParaRPr lang="en-GB" sz="3600" dirty="0">
              <a:solidFill>
                <a:schemeClr val="bg1"/>
              </a:solidFill>
            </a:endParaRPr>
          </a:p>
        </p:txBody>
      </p:sp>
      <p:sp>
        <p:nvSpPr>
          <p:cNvPr id="3" name="Rectangle 2">
            <a:extLst>
              <a:ext uri="{FF2B5EF4-FFF2-40B4-BE49-F238E27FC236}">
                <a16:creationId xmlns:a16="http://schemas.microsoft.com/office/drawing/2014/main" id="{A6E182D2-346F-6D1C-8E95-876C3E7BA09D}"/>
              </a:ext>
            </a:extLst>
          </p:cNvPr>
          <p:cNvSpPr>
            <a:spLocks noChangeArrowheads="1"/>
          </p:cNvSpPr>
          <p:nvPr/>
        </p:nvSpPr>
        <p:spPr bwMode="auto">
          <a:xfrm>
            <a:off x="0" y="5830725"/>
            <a:ext cx="1219199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bg1"/>
                </a:solidFill>
                <a:effectLst/>
                <a:cs typeface="Times New Roman" panose="02020603050405020304" pitchFamily="18" charset="0"/>
              </a:rPr>
              <a:t>INSTITUTE FOR APPRENTICESHIPS, 2015b</a:t>
            </a:r>
            <a:r>
              <a:rPr kumimoji="0" lang="en-US" altLang="en-US" sz="800" b="0" i="0" u="none" strike="noStrike" cap="none" normalizeH="0" baseline="0" dirty="0">
                <a:ln>
                  <a:noFill/>
                </a:ln>
                <a:solidFill>
                  <a:schemeClr val="bg1"/>
                </a:solidFill>
                <a:effectLst/>
                <a:cs typeface="Times New Roman" panose="02020603050405020304" pitchFamily="18" charset="0"/>
              </a:rPr>
              <a:t>. </a:t>
            </a:r>
            <a:r>
              <a:rPr kumimoji="0" lang="en-US" altLang="en-US" sz="800" b="0" i="1" u="none" strike="noStrike" cap="none" normalizeH="0" baseline="0" dirty="0">
                <a:ln>
                  <a:noFill/>
                </a:ln>
                <a:solidFill>
                  <a:schemeClr val="bg1"/>
                </a:solidFill>
                <a:effectLst/>
                <a:cs typeface="Times New Roman" panose="02020603050405020304" pitchFamily="18" charset="0"/>
              </a:rPr>
              <a:t>DIGITAL INDUSTRIES -ASSESSMENT PLAN DIGITAL &amp; TECHNOLOGY SOLUTIONS PROFESSIONAL BSC (Hons) Digital &amp; Technology Solutions</a:t>
            </a:r>
            <a:r>
              <a:rPr kumimoji="0" lang="en-US" altLang="en-US" sz="800" b="0" i="0" u="none" strike="noStrike" cap="none" normalizeH="0" baseline="0" dirty="0">
                <a:ln>
                  <a:noFill/>
                </a:ln>
                <a:solidFill>
                  <a:schemeClr val="bg1"/>
                </a:solidFill>
                <a:effectLst/>
                <a:cs typeface="Times New Roman" panose="02020603050405020304" pitchFamily="18" charset="0"/>
              </a:rPr>
              <a:t>. instituteforapprenticeships.org. </a:t>
            </a:r>
            <a:br>
              <a:rPr kumimoji="0" lang="en-US" altLang="en-US" sz="800" b="0" i="0" u="none" strike="noStrike" cap="none" normalizeH="0" baseline="0" dirty="0">
                <a:ln>
                  <a:noFill/>
                </a:ln>
                <a:solidFill>
                  <a:schemeClr val="bg1"/>
                </a:solidFill>
                <a:effectLst/>
                <a:cs typeface="Times New Roman" panose="02020603050405020304" pitchFamily="18" charset="0"/>
              </a:rPr>
            </a:br>
            <a:r>
              <a:rPr kumimoji="0" lang="en-US" altLang="en-US" sz="800" b="0" i="0" u="none" strike="noStrike" cap="none" normalizeH="0" baseline="0" dirty="0">
                <a:ln>
                  <a:noFill/>
                </a:ln>
                <a:solidFill>
                  <a:schemeClr val="bg1"/>
                </a:solidFill>
                <a:effectLst/>
                <a:cs typeface="Times New Roman" panose="02020603050405020304" pitchFamily="18" charset="0"/>
              </a:rPr>
              <a:t>Institute for Apprenticeships [viewed 18 October 2024]. Available from: </a:t>
            </a:r>
            <a:r>
              <a:rPr kumimoji="0" lang="en-US" altLang="en-US" sz="800" b="0" i="0" u="none" strike="noStrike" cap="none" normalizeH="0" baseline="0" dirty="0">
                <a:ln>
                  <a:noFill/>
                </a:ln>
                <a:solidFill>
                  <a:schemeClr val="bg1"/>
                </a:solidFill>
                <a:effectLst/>
                <a:cs typeface="Times New Roman" panose="02020603050405020304" pitchFamily="18" charset="0"/>
                <a:hlinkClick r:id="rId2">
                  <a:extLst>
                    <a:ext uri="{A12FA001-AC4F-418D-AE19-62706E023703}">
                      <ahyp:hlinkClr xmlns:ahyp="http://schemas.microsoft.com/office/drawing/2018/hyperlinkcolor" val="tx"/>
                    </a:ext>
                  </a:extLst>
                </a:hlinkClick>
              </a:rPr>
              <a:t>https://www.instituteforapprenticeships.org/media/1073/digital_and_technology_solutions_professional.pdf</a:t>
            </a:r>
            <a:r>
              <a:rPr kumimoji="0" lang="en-US" altLang="en-US" sz="800" b="0" i="0" u="none" strike="noStrike" cap="none" normalizeH="0" baseline="0" dirty="0">
                <a:ln>
                  <a:noFill/>
                </a:ln>
                <a:solidFill>
                  <a:schemeClr val="bg1"/>
                </a:solidFill>
                <a:effectLst/>
                <a:cs typeface="Times New Roman" panose="02020603050405020304" pitchFamily="18" charset="0"/>
              </a:rPr>
              <a:t> </a:t>
            </a:r>
            <a:endParaRPr kumimoji="0" lang="en-US" altLang="en-US" sz="800" b="0" i="0" u="none" strike="noStrike" cap="none" normalizeH="0" baseline="0" dirty="0">
              <a:ln>
                <a:noFill/>
              </a:ln>
              <a:solidFill>
                <a:schemeClr val="bg1"/>
              </a:solidFill>
              <a:effectLst/>
            </a:endParaRPr>
          </a:p>
        </p:txBody>
      </p:sp>
      <p:pic>
        <p:nvPicPr>
          <p:cNvPr id="4" name="Graphic 3" descr="Programmer female outline">
            <a:extLst>
              <a:ext uri="{FF2B5EF4-FFF2-40B4-BE49-F238E27FC236}">
                <a16:creationId xmlns:a16="http://schemas.microsoft.com/office/drawing/2014/main" id="{072C08D5-009B-EFB8-C54D-D831C3CDBE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3693" y="3212432"/>
            <a:ext cx="2199681" cy="2199681"/>
          </a:xfrm>
          <a:prstGeom prst="rect">
            <a:avLst/>
          </a:prstGeom>
        </p:spPr>
      </p:pic>
      <p:pic>
        <p:nvPicPr>
          <p:cNvPr id="6" name="Graphic 5" descr="Programmer male outline">
            <a:extLst>
              <a:ext uri="{FF2B5EF4-FFF2-40B4-BE49-F238E27FC236}">
                <a16:creationId xmlns:a16="http://schemas.microsoft.com/office/drawing/2014/main" id="{1E78BD12-F54E-3688-B879-71B79B82BC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8398" y="3212432"/>
            <a:ext cx="2199681" cy="2199681"/>
          </a:xfrm>
          <a:prstGeom prst="rect">
            <a:avLst/>
          </a:prstGeom>
        </p:spPr>
      </p:pic>
    </p:spTree>
    <p:extLst>
      <p:ext uri="{BB962C8B-B14F-4D97-AF65-F5344CB8AC3E}">
        <p14:creationId xmlns:p14="http://schemas.microsoft.com/office/powerpoint/2010/main" val="3784333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E869B2-EDB5-C4A2-8A63-E52E92796AFD}"/>
              </a:ext>
            </a:extLst>
          </p:cNvPr>
          <p:cNvSpPr/>
          <p:nvPr/>
        </p:nvSpPr>
        <p:spPr>
          <a:xfrm>
            <a:off x="2598532" y="2895558"/>
            <a:ext cx="6994925" cy="692568"/>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rebuchet MS" charset="0"/>
                <a:ea typeface="Trebuchet MS" charset="0"/>
                <a:cs typeface="Trebuchet MS" charset="0"/>
              </a:rPr>
              <a:t>Synoptic Project COM625</a:t>
            </a:r>
            <a:endParaRPr lang="en-GB" sz="3600" dirty="0">
              <a:solidFill>
                <a:schemeClr val="bg1"/>
              </a:solidFill>
            </a:endParaRPr>
          </a:p>
        </p:txBody>
      </p:sp>
      <p:grpSp>
        <p:nvGrpSpPr>
          <p:cNvPr id="3" name="Group 2">
            <a:extLst>
              <a:ext uri="{FF2B5EF4-FFF2-40B4-BE49-F238E27FC236}">
                <a16:creationId xmlns:a16="http://schemas.microsoft.com/office/drawing/2014/main" id="{BEDC4B88-F3D5-9874-3C20-34FFB71D0ABC}"/>
              </a:ext>
            </a:extLst>
          </p:cNvPr>
          <p:cNvGrpSpPr/>
          <p:nvPr/>
        </p:nvGrpSpPr>
        <p:grpSpPr>
          <a:xfrm>
            <a:off x="3704386" y="1643943"/>
            <a:ext cx="4765305" cy="1141037"/>
            <a:chOff x="4124075" y="140642"/>
            <a:chExt cx="4765305" cy="1378593"/>
          </a:xfrm>
        </p:grpSpPr>
        <p:sp>
          <p:nvSpPr>
            <p:cNvPr id="16" name="Arrow: Down 15">
              <a:extLst>
                <a:ext uri="{FF2B5EF4-FFF2-40B4-BE49-F238E27FC236}">
                  <a16:creationId xmlns:a16="http://schemas.microsoft.com/office/drawing/2014/main" id="{45B02CFE-1091-6A69-781E-D72A38663038}"/>
                </a:ext>
              </a:extLst>
            </p:cNvPr>
            <p:cNvSpPr/>
            <p:nvPr/>
          </p:nvSpPr>
          <p:spPr>
            <a:xfrm>
              <a:off x="4124075" y="140642"/>
              <a:ext cx="4765305" cy="1378593"/>
            </a:xfrm>
            <a:prstGeom prst="downArrow">
              <a:avLst>
                <a:gd name="adj1" fmla="val 50000"/>
                <a:gd name="adj2" fmla="val 51229"/>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7" name="TextBox 16">
              <a:extLst>
                <a:ext uri="{FF2B5EF4-FFF2-40B4-BE49-F238E27FC236}">
                  <a16:creationId xmlns:a16="http://schemas.microsoft.com/office/drawing/2014/main" id="{31F5EFF6-334F-48EA-2BA6-5A5D9D9B7518}"/>
                </a:ext>
              </a:extLst>
            </p:cNvPr>
            <p:cNvSpPr txBox="1"/>
            <p:nvPr/>
          </p:nvSpPr>
          <p:spPr>
            <a:xfrm>
              <a:off x="5319373" y="438278"/>
              <a:ext cx="2374710" cy="391660"/>
            </a:xfrm>
            <a:prstGeom prst="rect">
              <a:avLst/>
            </a:prstGeom>
            <a:noFill/>
          </p:spPr>
          <p:txBody>
            <a:bodyPr wrap="none" lIns="0" tIns="0" rIns="0" bIns="0" rtlCol="0">
              <a:noAutofit/>
            </a:bodyPr>
            <a:lstStyle/>
            <a:p>
              <a:pPr algn="ctr"/>
              <a:r>
                <a:rPr lang="en-GB" sz="3200" b="1" dirty="0">
                  <a:solidFill>
                    <a:schemeClr val="bg1"/>
                  </a:solidFill>
                </a:rPr>
                <a:t>Gateway</a:t>
              </a:r>
            </a:p>
          </p:txBody>
        </p:sp>
      </p:grpSp>
      <p:sp>
        <p:nvSpPr>
          <p:cNvPr id="2" name="Rectangle: Rounded Corners 1">
            <a:extLst>
              <a:ext uri="{FF2B5EF4-FFF2-40B4-BE49-F238E27FC236}">
                <a16:creationId xmlns:a16="http://schemas.microsoft.com/office/drawing/2014/main" id="{A08C5822-F5CE-4FEE-1B80-5347E260B677}"/>
              </a:ext>
            </a:extLst>
          </p:cNvPr>
          <p:cNvSpPr/>
          <p:nvPr/>
        </p:nvSpPr>
        <p:spPr>
          <a:xfrm>
            <a:off x="2598532" y="4970680"/>
            <a:ext cx="6994925" cy="711006"/>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rebuchet MS" charset="0"/>
                <a:ea typeface="Trebuchet MS" charset="0"/>
                <a:cs typeface="Trebuchet MS" charset="0"/>
              </a:rPr>
              <a:t>End Point Assessment (EPA)</a:t>
            </a:r>
            <a:endParaRPr lang="en-GB" sz="3600" dirty="0">
              <a:solidFill>
                <a:schemeClr val="bg1"/>
              </a:solidFill>
            </a:endParaRPr>
          </a:p>
        </p:txBody>
      </p:sp>
      <p:sp>
        <p:nvSpPr>
          <p:cNvPr id="5" name="TextBox 4">
            <a:extLst>
              <a:ext uri="{FF2B5EF4-FFF2-40B4-BE49-F238E27FC236}">
                <a16:creationId xmlns:a16="http://schemas.microsoft.com/office/drawing/2014/main" id="{3C78E52E-85F0-2FF5-E1B8-B40DFC4456CC}"/>
              </a:ext>
            </a:extLst>
          </p:cNvPr>
          <p:cNvSpPr txBox="1"/>
          <p:nvPr/>
        </p:nvSpPr>
        <p:spPr>
          <a:xfrm>
            <a:off x="-4" y="72634"/>
            <a:ext cx="12191999" cy="369332"/>
          </a:xfrm>
          <a:prstGeom prst="rect">
            <a:avLst/>
          </a:prstGeom>
          <a:noFill/>
        </p:spPr>
        <p:txBody>
          <a:bodyPr wrap="square">
            <a:spAutoFit/>
          </a:bodyPr>
          <a:lstStyle/>
          <a:p>
            <a:pPr algn="ctr"/>
            <a:r>
              <a:rPr lang="en-GB" i="0" dirty="0">
                <a:solidFill>
                  <a:schemeClr val="bg1"/>
                </a:solidFill>
                <a:effectLst/>
              </a:rPr>
              <a:t>BSc Digital &amp; </a:t>
            </a:r>
            <a:r>
              <a:rPr lang="en-GB" dirty="0">
                <a:solidFill>
                  <a:schemeClr val="bg1"/>
                </a:solidFill>
              </a:rPr>
              <a:t>T</a:t>
            </a:r>
            <a:r>
              <a:rPr lang="en-GB" i="0" dirty="0">
                <a:solidFill>
                  <a:schemeClr val="bg1"/>
                </a:solidFill>
                <a:effectLst/>
              </a:rPr>
              <a:t>echnology </a:t>
            </a:r>
            <a:r>
              <a:rPr lang="en-GB" dirty="0">
                <a:solidFill>
                  <a:schemeClr val="bg1"/>
                </a:solidFill>
              </a:rPr>
              <a:t>S</a:t>
            </a:r>
            <a:r>
              <a:rPr lang="en-GB" i="0" dirty="0">
                <a:solidFill>
                  <a:schemeClr val="bg1"/>
                </a:solidFill>
                <a:effectLst/>
              </a:rPr>
              <a:t>olutions </a:t>
            </a:r>
            <a:r>
              <a:rPr lang="en-GB" dirty="0">
                <a:solidFill>
                  <a:schemeClr val="bg1"/>
                </a:solidFill>
              </a:rPr>
              <a:t>P</a:t>
            </a:r>
            <a:r>
              <a:rPr lang="en-GB" i="0" dirty="0">
                <a:solidFill>
                  <a:schemeClr val="bg1"/>
                </a:solidFill>
                <a:effectLst/>
              </a:rPr>
              <a:t>rofessional </a:t>
            </a:r>
            <a:r>
              <a:rPr lang="en-GB" dirty="0">
                <a:solidFill>
                  <a:schemeClr val="bg1"/>
                </a:solidFill>
              </a:rPr>
              <a:t>(</a:t>
            </a:r>
            <a:r>
              <a:rPr lang="en-GB" i="0" dirty="0">
                <a:solidFill>
                  <a:schemeClr val="bg1"/>
                </a:solidFill>
                <a:effectLst/>
              </a:rPr>
              <a:t>ST0119 - 2015 - version</a:t>
            </a:r>
            <a:r>
              <a:rPr lang="en-GB" dirty="0">
                <a:solidFill>
                  <a:schemeClr val="bg1"/>
                </a:solidFill>
              </a:rPr>
              <a:t>:</a:t>
            </a:r>
            <a:r>
              <a:rPr lang="en-GB" i="0" dirty="0">
                <a:solidFill>
                  <a:schemeClr val="bg1"/>
                </a:solidFill>
                <a:effectLst/>
              </a:rPr>
              <a:t> 1.1)</a:t>
            </a:r>
          </a:p>
        </p:txBody>
      </p:sp>
      <p:sp>
        <p:nvSpPr>
          <p:cNvPr id="7" name="Rectangle: Rounded Corners 6">
            <a:extLst>
              <a:ext uri="{FF2B5EF4-FFF2-40B4-BE49-F238E27FC236}">
                <a16:creationId xmlns:a16="http://schemas.microsoft.com/office/drawing/2014/main" id="{EC871BAB-04A9-497C-1331-EBC03F25BBA6}"/>
              </a:ext>
            </a:extLst>
          </p:cNvPr>
          <p:cNvSpPr/>
          <p:nvPr/>
        </p:nvSpPr>
        <p:spPr>
          <a:xfrm>
            <a:off x="8892518" y="3770144"/>
            <a:ext cx="2712107" cy="44800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Employer Reference</a:t>
            </a:r>
          </a:p>
        </p:txBody>
      </p:sp>
      <p:sp>
        <p:nvSpPr>
          <p:cNvPr id="8" name="Rectangle: Rounded Corners 7">
            <a:extLst>
              <a:ext uri="{FF2B5EF4-FFF2-40B4-BE49-F238E27FC236}">
                <a16:creationId xmlns:a16="http://schemas.microsoft.com/office/drawing/2014/main" id="{BAFD872A-ACA2-28C8-E798-51B67C35D006}"/>
              </a:ext>
            </a:extLst>
          </p:cNvPr>
          <p:cNvSpPr/>
          <p:nvPr/>
        </p:nvSpPr>
        <p:spPr>
          <a:xfrm>
            <a:off x="620109" y="1583267"/>
            <a:ext cx="2712108" cy="44800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Gateway EPA Ready Meeting &amp; Sign off</a:t>
            </a:r>
          </a:p>
        </p:txBody>
      </p:sp>
      <p:sp>
        <p:nvSpPr>
          <p:cNvPr id="11" name="Rectangle: Rounded Corners 10">
            <a:extLst>
              <a:ext uri="{FF2B5EF4-FFF2-40B4-BE49-F238E27FC236}">
                <a16:creationId xmlns:a16="http://schemas.microsoft.com/office/drawing/2014/main" id="{C84B1704-90E4-221F-6D02-2EEBA23ADE48}"/>
              </a:ext>
            </a:extLst>
          </p:cNvPr>
          <p:cNvSpPr/>
          <p:nvPr/>
        </p:nvSpPr>
        <p:spPr>
          <a:xfrm>
            <a:off x="620108" y="4407957"/>
            <a:ext cx="2712108" cy="44800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KSB Portfolio Mapping/Matrix</a:t>
            </a:r>
          </a:p>
        </p:txBody>
      </p:sp>
      <p:sp>
        <p:nvSpPr>
          <p:cNvPr id="9" name="Rectangle: Rounded Corners 8">
            <a:extLst>
              <a:ext uri="{FF2B5EF4-FFF2-40B4-BE49-F238E27FC236}">
                <a16:creationId xmlns:a16="http://schemas.microsoft.com/office/drawing/2014/main" id="{BBEE0909-08DF-FF38-92EF-926AF3065EB1}"/>
              </a:ext>
            </a:extLst>
          </p:cNvPr>
          <p:cNvSpPr/>
          <p:nvPr/>
        </p:nvSpPr>
        <p:spPr>
          <a:xfrm>
            <a:off x="2598535" y="659451"/>
            <a:ext cx="6994925" cy="711006"/>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rebuchet MS" charset="0"/>
              </a:rPr>
              <a:t>On </a:t>
            </a:r>
            <a:r>
              <a:rPr lang="en-US" sz="3600" b="1" dirty="0" err="1">
                <a:solidFill>
                  <a:schemeClr val="bg1"/>
                </a:solidFill>
                <a:latin typeface="Trebuchet MS" charset="0"/>
              </a:rPr>
              <a:t>Programme</a:t>
            </a:r>
            <a:r>
              <a:rPr lang="en-US" sz="3600" b="1" dirty="0">
                <a:solidFill>
                  <a:schemeClr val="bg1"/>
                </a:solidFill>
                <a:latin typeface="Trebuchet MS" charset="0"/>
              </a:rPr>
              <a:t> Completion</a:t>
            </a:r>
            <a:endParaRPr lang="en-GB" sz="3600" dirty="0">
              <a:solidFill>
                <a:schemeClr val="bg1"/>
              </a:solidFill>
            </a:endParaRPr>
          </a:p>
        </p:txBody>
      </p:sp>
      <p:sp>
        <p:nvSpPr>
          <p:cNvPr id="12" name="Arrow: Down 11">
            <a:extLst>
              <a:ext uri="{FF2B5EF4-FFF2-40B4-BE49-F238E27FC236}">
                <a16:creationId xmlns:a16="http://schemas.microsoft.com/office/drawing/2014/main" id="{0FF2C460-D601-810B-75EC-B22307D88162}"/>
              </a:ext>
            </a:extLst>
          </p:cNvPr>
          <p:cNvSpPr/>
          <p:nvPr/>
        </p:nvSpPr>
        <p:spPr>
          <a:xfrm>
            <a:off x="3713341" y="3886969"/>
            <a:ext cx="4765305" cy="968991"/>
          </a:xfrm>
          <a:prstGeom prst="downArrow">
            <a:avLst>
              <a:gd name="adj1" fmla="val 50000"/>
              <a:gd name="adj2" fmla="val 51229"/>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4" name="Rectangle: Rounded Corners 13">
            <a:extLst>
              <a:ext uri="{FF2B5EF4-FFF2-40B4-BE49-F238E27FC236}">
                <a16:creationId xmlns:a16="http://schemas.microsoft.com/office/drawing/2014/main" id="{764AA67E-243E-D00C-8551-462613AB6940}"/>
              </a:ext>
            </a:extLst>
          </p:cNvPr>
          <p:cNvSpPr/>
          <p:nvPr/>
        </p:nvSpPr>
        <p:spPr>
          <a:xfrm>
            <a:off x="8892517" y="4331259"/>
            <a:ext cx="2712107" cy="44800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Completed</a:t>
            </a:r>
            <a:br>
              <a:rPr lang="en-GB" sz="1100" dirty="0">
                <a:solidFill>
                  <a:schemeClr val="tx1"/>
                </a:solidFill>
              </a:rPr>
            </a:br>
            <a:r>
              <a:rPr lang="en-GB" sz="1100" dirty="0">
                <a:solidFill>
                  <a:schemeClr val="tx1"/>
                </a:solidFill>
              </a:rPr>
              <a:t> Off-the-Job Tracker</a:t>
            </a:r>
          </a:p>
        </p:txBody>
      </p:sp>
      <p:sp>
        <p:nvSpPr>
          <p:cNvPr id="19" name="Rectangle: Rounded Corners 18">
            <a:extLst>
              <a:ext uri="{FF2B5EF4-FFF2-40B4-BE49-F238E27FC236}">
                <a16:creationId xmlns:a16="http://schemas.microsoft.com/office/drawing/2014/main" id="{5A7BE2FD-768B-B672-9E69-679DE1FA5730}"/>
              </a:ext>
            </a:extLst>
          </p:cNvPr>
          <p:cNvSpPr/>
          <p:nvPr/>
        </p:nvSpPr>
        <p:spPr>
          <a:xfrm>
            <a:off x="8892517" y="1552755"/>
            <a:ext cx="2712108" cy="44800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Synoptic Project Outline</a:t>
            </a:r>
          </a:p>
        </p:txBody>
      </p:sp>
      <p:sp>
        <p:nvSpPr>
          <p:cNvPr id="6" name="Rectangle: Rounded Corners 5">
            <a:extLst>
              <a:ext uri="{FF2B5EF4-FFF2-40B4-BE49-F238E27FC236}">
                <a16:creationId xmlns:a16="http://schemas.microsoft.com/office/drawing/2014/main" id="{C8646639-18B7-DE41-C646-BD7046E40AE5}"/>
              </a:ext>
            </a:extLst>
          </p:cNvPr>
          <p:cNvSpPr/>
          <p:nvPr/>
        </p:nvSpPr>
        <p:spPr>
          <a:xfrm>
            <a:off x="587361" y="3790796"/>
            <a:ext cx="2712108" cy="44800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Completed </a:t>
            </a:r>
            <a:br>
              <a:rPr lang="en-GB" sz="1100" dirty="0">
                <a:solidFill>
                  <a:schemeClr val="tx1"/>
                </a:solidFill>
              </a:rPr>
            </a:br>
            <a:r>
              <a:rPr lang="en-GB" sz="1100" dirty="0">
                <a:solidFill>
                  <a:schemeClr val="tx1"/>
                </a:solidFill>
              </a:rPr>
              <a:t>Synoptic Project &amp; 10 Report</a:t>
            </a:r>
          </a:p>
        </p:txBody>
      </p:sp>
    </p:spTree>
    <p:extLst>
      <p:ext uri="{BB962C8B-B14F-4D97-AF65-F5344CB8AC3E}">
        <p14:creationId xmlns:p14="http://schemas.microsoft.com/office/powerpoint/2010/main" val="241852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7" grpId="0" animBg="1"/>
      <p:bldP spid="8" grpId="0" animBg="1"/>
      <p:bldP spid="11" grpId="0" animBg="1"/>
      <p:bldP spid="9" grpId="0" animBg="1"/>
      <p:bldP spid="12" grpId="0" animBg="1"/>
      <p:bldP spid="14" grpId="0" animBg="1"/>
      <p:bldP spid="19"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2A746-9921-1FC5-48CA-86D1E9EFC02E}"/>
              </a:ext>
            </a:extLst>
          </p:cNvPr>
          <p:cNvSpPr txBox="1"/>
          <p:nvPr/>
        </p:nvSpPr>
        <p:spPr>
          <a:xfrm>
            <a:off x="587375" y="1562668"/>
            <a:ext cx="11017250" cy="2941875"/>
          </a:xfrm>
          <a:prstGeom prst="rect">
            <a:avLst/>
          </a:prstGeom>
          <a:noFill/>
        </p:spPr>
        <p:txBody>
          <a:bodyPr wrap="none" lIns="0" tIns="0" rIns="0" bIns="0" rtlCol="0">
            <a:noAutofit/>
          </a:bodyPr>
          <a:lstStyle/>
          <a:p>
            <a:pPr algn="ctr"/>
            <a:r>
              <a:rPr lang="en-GB" sz="9600" b="1" dirty="0">
                <a:solidFill>
                  <a:schemeClr val="bg1"/>
                </a:solidFill>
              </a:rPr>
              <a:t>Synoptic Project</a:t>
            </a:r>
            <a:endParaRPr lang="en-GB" sz="5600" b="1" dirty="0">
              <a:solidFill>
                <a:schemeClr val="bg1"/>
              </a:solidFill>
            </a:endParaRPr>
          </a:p>
        </p:txBody>
      </p:sp>
    </p:spTree>
    <p:extLst>
      <p:ext uri="{BB962C8B-B14F-4D97-AF65-F5344CB8AC3E}">
        <p14:creationId xmlns:p14="http://schemas.microsoft.com/office/powerpoint/2010/main" val="2052202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E54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D1EAA4-519D-29E0-CB85-9EB52A8F87EC}"/>
              </a:ext>
            </a:extLst>
          </p:cNvPr>
          <p:cNvSpPr txBox="1"/>
          <p:nvPr/>
        </p:nvSpPr>
        <p:spPr>
          <a:xfrm>
            <a:off x="657224" y="566678"/>
            <a:ext cx="10877551" cy="2862322"/>
          </a:xfrm>
          <a:prstGeom prst="rect">
            <a:avLst/>
          </a:prstGeom>
          <a:noFill/>
        </p:spPr>
        <p:txBody>
          <a:bodyPr wrap="square">
            <a:spAutoFit/>
          </a:bodyPr>
          <a:lstStyle/>
          <a:p>
            <a:r>
              <a:rPr lang="en-GB" sz="3600" dirty="0">
                <a:solidFill>
                  <a:schemeClr val="bg1"/>
                </a:solidFill>
              </a:rPr>
              <a:t>The final </a:t>
            </a:r>
            <a:r>
              <a:rPr lang="en-GB" sz="3600" b="1" dirty="0">
                <a:solidFill>
                  <a:schemeClr val="bg1"/>
                </a:solidFill>
              </a:rPr>
              <a:t>Synoptic Project </a:t>
            </a:r>
            <a:r>
              <a:rPr lang="en-GB" sz="3600" dirty="0">
                <a:solidFill>
                  <a:schemeClr val="bg1"/>
                </a:solidFill>
              </a:rPr>
              <a:t>is a substantial piece of work, typically taking around </a:t>
            </a:r>
            <a:r>
              <a:rPr lang="en-GB" sz="3600" b="1" dirty="0">
                <a:solidFill>
                  <a:schemeClr val="bg1"/>
                </a:solidFill>
              </a:rPr>
              <a:t>6 months </a:t>
            </a:r>
            <a:r>
              <a:rPr lang="en-GB" sz="3600" dirty="0">
                <a:solidFill>
                  <a:schemeClr val="bg1"/>
                </a:solidFill>
              </a:rPr>
              <a:t>to undertake alongside the apprentices' normal duties to their employer and will include </a:t>
            </a:r>
            <a:r>
              <a:rPr lang="en-GB" sz="3600" b="1" dirty="0">
                <a:solidFill>
                  <a:schemeClr val="bg1"/>
                </a:solidFill>
              </a:rPr>
              <a:t>doing practical work and report writing</a:t>
            </a:r>
            <a:r>
              <a:rPr lang="en-GB" sz="3600" dirty="0">
                <a:solidFill>
                  <a:schemeClr val="bg1"/>
                </a:solidFill>
              </a:rPr>
              <a:t>. </a:t>
            </a:r>
          </a:p>
        </p:txBody>
      </p:sp>
      <p:pic>
        <p:nvPicPr>
          <p:cNvPr id="8" name="Graphic 7" descr="Daily calendar outline">
            <a:extLst>
              <a:ext uri="{FF2B5EF4-FFF2-40B4-BE49-F238E27FC236}">
                <a16:creationId xmlns:a16="http://schemas.microsoft.com/office/drawing/2014/main" id="{5BDB9F25-E18C-2C32-C74A-4BBF6861DF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11753">
            <a:off x="8855740" y="2977250"/>
            <a:ext cx="2961290" cy="2961290"/>
          </a:xfrm>
          <a:prstGeom prst="rect">
            <a:avLst/>
          </a:prstGeom>
        </p:spPr>
      </p:pic>
    </p:spTree>
    <p:extLst>
      <p:ext uri="{BB962C8B-B14F-4D97-AF65-F5344CB8AC3E}">
        <p14:creationId xmlns:p14="http://schemas.microsoft.com/office/powerpoint/2010/main" val="1713151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1D3968-79A7-CA69-1155-0C230FD66E0D}"/>
              </a:ext>
            </a:extLst>
          </p:cNvPr>
          <p:cNvSpPr txBox="1"/>
          <p:nvPr/>
        </p:nvSpPr>
        <p:spPr>
          <a:xfrm>
            <a:off x="506751" y="640463"/>
            <a:ext cx="9949213" cy="2739211"/>
          </a:xfrm>
          <a:prstGeom prst="rect">
            <a:avLst/>
          </a:prstGeom>
          <a:noFill/>
        </p:spPr>
        <p:txBody>
          <a:bodyPr wrap="square">
            <a:spAutoFit/>
          </a:bodyPr>
          <a:lstStyle/>
          <a:p>
            <a:pPr>
              <a:tabLst>
                <a:tab pos="914400" algn="l"/>
                <a:tab pos="1371600" algn="l"/>
                <a:tab pos="1828800" algn="l"/>
                <a:tab pos="2286000" algn="l"/>
                <a:tab pos="2743200" algn="l"/>
                <a:tab pos="3200400" algn="l"/>
                <a:tab pos="3657600" algn="l"/>
                <a:tab pos="4114800" algn="l"/>
                <a:tab pos="4572000" algn="l"/>
                <a:tab pos="5029200" algn="l"/>
                <a:tab pos="5486400" algn="l"/>
              </a:tabLst>
            </a:pPr>
            <a:r>
              <a:rPr lang="en-GB" sz="40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AE1 – Report 1 - 10% </a:t>
            </a:r>
            <a:r>
              <a:rPr lang="en-GB" sz="40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a:t>
            </a:r>
            <a:r>
              <a:rPr lang="en-GB" sz="40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1500 words)</a:t>
            </a:r>
            <a:endParaRPr lang="en-GB" sz="40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a:tabLst>
                <a:tab pos="914400" algn="l"/>
                <a:tab pos="1371600" algn="l"/>
                <a:tab pos="1828800" algn="l"/>
                <a:tab pos="2286000" algn="l"/>
                <a:tab pos="2743200" algn="l"/>
                <a:tab pos="3200400" algn="l"/>
                <a:tab pos="3657600" algn="l"/>
                <a:tab pos="4114800" algn="l"/>
                <a:tab pos="4572000" algn="l"/>
                <a:tab pos="5029200" algn="l"/>
                <a:tab pos="5486400" algn="l"/>
              </a:tabLst>
            </a:pPr>
            <a:r>
              <a:rPr lang="en-GB" sz="2600" dirty="0">
                <a:solidFill>
                  <a:schemeClr val="bg1"/>
                </a:solidFill>
              </a:rPr>
              <a:t>The initial phase of the project focuses on defining its scope and purpose, including any relevant business, ethical, legal, and professional considerations. This phase also involves reviewing existing literature and developing a project plan. Feasibility and requirements are assessed during this stage as well</a:t>
            </a:r>
            <a:r>
              <a:rPr lang="en-GB" sz="2800" dirty="0">
                <a:solidFill>
                  <a:schemeClr val="bg1"/>
                </a:solidFill>
              </a:rPr>
              <a:t>.</a:t>
            </a:r>
            <a:endParaRPr lang="en-GB"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6E15580-13A1-2C29-A92C-3BF5D17BA384}"/>
              </a:ext>
            </a:extLst>
          </p:cNvPr>
          <p:cNvSpPr txBox="1"/>
          <p:nvPr/>
        </p:nvSpPr>
        <p:spPr>
          <a:xfrm rot="1152938">
            <a:off x="8305969" y="3750928"/>
            <a:ext cx="4162528" cy="2092881"/>
          </a:xfrm>
          <a:prstGeom prst="rect">
            <a:avLst/>
          </a:prstGeom>
          <a:noFill/>
        </p:spPr>
        <p:txBody>
          <a:bodyPr wrap="square">
            <a:spAutoFit/>
          </a:bodyPr>
          <a:lstStyle/>
          <a:p>
            <a:pPr algn="ctr"/>
            <a:r>
              <a:rPr lang="en-GB" sz="13000" b="1" dirty="0">
                <a:solidFill>
                  <a:srgbClr val="FFC11B"/>
                </a:solidFill>
                <a:effectLst/>
                <a:latin typeface="Trebuchet MS" panose="020B0603020202020204" pitchFamily="34" charset="0"/>
                <a:ea typeface="Times New Roman" panose="02020603050405020304" pitchFamily="18" charset="0"/>
                <a:cs typeface="Times New Roman" panose="02020603050405020304" pitchFamily="18" charset="0"/>
              </a:rPr>
              <a:t>AE1</a:t>
            </a:r>
            <a:endParaRPr lang="en-GB" sz="13000" dirty="0">
              <a:solidFill>
                <a:srgbClr val="FFC11B"/>
              </a:solidFill>
            </a:endParaRPr>
          </a:p>
        </p:txBody>
      </p:sp>
    </p:spTree>
    <p:extLst>
      <p:ext uri="{BB962C8B-B14F-4D97-AF65-F5344CB8AC3E}">
        <p14:creationId xmlns:p14="http://schemas.microsoft.com/office/powerpoint/2010/main" val="4051125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59AEF9-1DB0-C3D1-1CD0-A1A346425C28}"/>
              </a:ext>
            </a:extLst>
          </p:cNvPr>
          <p:cNvSpPr txBox="1"/>
          <p:nvPr/>
        </p:nvSpPr>
        <p:spPr>
          <a:xfrm rot="1152938">
            <a:off x="8305969" y="3750928"/>
            <a:ext cx="4162528" cy="2092881"/>
          </a:xfrm>
          <a:prstGeom prst="rect">
            <a:avLst/>
          </a:prstGeom>
          <a:noFill/>
        </p:spPr>
        <p:txBody>
          <a:bodyPr wrap="square">
            <a:spAutoFit/>
          </a:bodyPr>
          <a:lstStyle/>
          <a:p>
            <a:pPr algn="ctr"/>
            <a:r>
              <a:rPr lang="en-GB" sz="13000" b="1" dirty="0">
                <a:solidFill>
                  <a:srgbClr val="FFC11B"/>
                </a:solidFill>
                <a:effectLst/>
                <a:latin typeface="Trebuchet MS" panose="020B0603020202020204" pitchFamily="34" charset="0"/>
                <a:ea typeface="Times New Roman" panose="02020603050405020304" pitchFamily="18" charset="0"/>
                <a:cs typeface="Times New Roman" panose="02020603050405020304" pitchFamily="18" charset="0"/>
              </a:rPr>
              <a:t>AE2</a:t>
            </a:r>
            <a:endParaRPr lang="en-GB" sz="13000" dirty="0">
              <a:solidFill>
                <a:srgbClr val="FFC11B"/>
              </a:solidFill>
            </a:endParaRPr>
          </a:p>
        </p:txBody>
      </p:sp>
      <p:sp>
        <p:nvSpPr>
          <p:cNvPr id="3" name="TextBox 2">
            <a:extLst>
              <a:ext uri="{FF2B5EF4-FFF2-40B4-BE49-F238E27FC236}">
                <a16:creationId xmlns:a16="http://schemas.microsoft.com/office/drawing/2014/main" id="{981D3968-79A7-CA69-1155-0C230FD66E0D}"/>
              </a:ext>
            </a:extLst>
          </p:cNvPr>
          <p:cNvSpPr txBox="1"/>
          <p:nvPr/>
        </p:nvSpPr>
        <p:spPr>
          <a:xfrm>
            <a:off x="524707" y="551081"/>
            <a:ext cx="10487493" cy="3508653"/>
          </a:xfrm>
          <a:prstGeom prst="rect">
            <a:avLst/>
          </a:prstGeom>
          <a:noFill/>
        </p:spPr>
        <p:txBody>
          <a:bodyPr wrap="square">
            <a:spAutoFit/>
          </a:bodyPr>
          <a:lstStyle/>
          <a:p>
            <a:pPr>
              <a:tabLst>
                <a:tab pos="914400" algn="l"/>
                <a:tab pos="1371600" algn="l"/>
                <a:tab pos="1828800" algn="l"/>
                <a:tab pos="2286000" algn="l"/>
                <a:tab pos="2743200" algn="l"/>
                <a:tab pos="3200400" algn="l"/>
                <a:tab pos="3657600" algn="l"/>
                <a:tab pos="4114800" algn="l"/>
                <a:tab pos="4572000" algn="l"/>
                <a:tab pos="5029200" algn="l"/>
                <a:tab pos="5486400" algn="l"/>
              </a:tabLst>
            </a:pPr>
            <a:r>
              <a:rPr lang="en-GB" sz="40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AE2 – Report 1 - 70%) (10,000 words)</a:t>
            </a:r>
            <a:endParaRPr lang="en-GB" sz="40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a:tabLst>
                <a:tab pos="914400" algn="l"/>
                <a:tab pos="1371600" algn="l"/>
                <a:tab pos="1828800" algn="l"/>
                <a:tab pos="2286000" algn="l"/>
                <a:tab pos="2743200" algn="l"/>
                <a:tab pos="3200400" algn="l"/>
                <a:tab pos="3657600" algn="l"/>
                <a:tab pos="4114800" algn="l"/>
                <a:tab pos="4572000" algn="l"/>
                <a:tab pos="5029200" algn="l"/>
                <a:tab pos="5486400" algn="l"/>
              </a:tabLst>
            </a:pPr>
            <a:r>
              <a:rPr lang="en-GB" sz="2600" dirty="0">
                <a:solidFill>
                  <a:schemeClr val="bg1"/>
                </a:solidFill>
              </a:rPr>
              <a:t>The final project report should present a narrative of the project from inception to completion, aligned with the relevant Knowledge, Skills, and Behaviours (KSBs). It should outline the approaches taken, the rationale for their selection, and assess the project’s outputs in terms of their suitability for purpose. The report should also include conclusions, a critical review of the overall process, and recommendations for future development.</a:t>
            </a:r>
            <a:endParaRPr lang="en-GB" sz="26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221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1D3968-79A7-CA69-1155-0C230FD66E0D}"/>
              </a:ext>
            </a:extLst>
          </p:cNvPr>
          <p:cNvSpPr txBox="1"/>
          <p:nvPr/>
        </p:nvSpPr>
        <p:spPr>
          <a:xfrm>
            <a:off x="587375" y="742150"/>
            <a:ext cx="11017250" cy="707886"/>
          </a:xfrm>
          <a:prstGeom prst="rect">
            <a:avLst/>
          </a:prstGeom>
          <a:noFill/>
        </p:spPr>
        <p:txBody>
          <a:bodyPr wrap="square">
            <a:spAutoFit/>
          </a:bodyPr>
          <a:lstStyle/>
          <a:p>
            <a:pPr>
              <a:tabLst>
                <a:tab pos="914400" algn="l"/>
                <a:tab pos="1371600" algn="l"/>
                <a:tab pos="1828800" algn="l"/>
                <a:tab pos="2286000" algn="l"/>
                <a:tab pos="2743200" algn="l"/>
                <a:tab pos="3200400" algn="l"/>
                <a:tab pos="3657600" algn="l"/>
                <a:tab pos="4114800" algn="l"/>
                <a:tab pos="4572000" algn="l"/>
                <a:tab pos="5029200" algn="l"/>
                <a:tab pos="5486400" algn="l"/>
              </a:tabLst>
            </a:pPr>
            <a:r>
              <a:rPr lang="en-GB" sz="40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AE3 – Demo/Presentation </a:t>
            </a:r>
            <a:r>
              <a:rPr lang="en-GB" sz="40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- 2</a:t>
            </a:r>
            <a:r>
              <a:rPr lang="en-GB" sz="40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0% </a:t>
            </a:r>
            <a:r>
              <a:rPr lang="en-GB" sz="40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(25-30mins)</a:t>
            </a:r>
            <a:endParaRPr lang="en-GB" sz="40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AAF0669-79B4-4B47-5115-66214B87CE60}"/>
              </a:ext>
            </a:extLst>
          </p:cNvPr>
          <p:cNvSpPr txBox="1"/>
          <p:nvPr/>
        </p:nvSpPr>
        <p:spPr>
          <a:xfrm rot="1152938">
            <a:off x="8305969" y="3750928"/>
            <a:ext cx="4162528" cy="2092881"/>
          </a:xfrm>
          <a:prstGeom prst="rect">
            <a:avLst/>
          </a:prstGeom>
          <a:noFill/>
        </p:spPr>
        <p:txBody>
          <a:bodyPr wrap="square">
            <a:spAutoFit/>
          </a:bodyPr>
          <a:lstStyle/>
          <a:p>
            <a:pPr algn="ctr"/>
            <a:r>
              <a:rPr lang="en-GB" sz="13000" b="1" dirty="0">
                <a:solidFill>
                  <a:srgbClr val="FFC11B"/>
                </a:solidFill>
                <a:effectLst/>
                <a:latin typeface="Trebuchet MS" panose="020B0603020202020204" pitchFamily="34" charset="0"/>
                <a:ea typeface="Times New Roman" panose="02020603050405020304" pitchFamily="18" charset="0"/>
                <a:cs typeface="Times New Roman" panose="02020603050405020304" pitchFamily="18" charset="0"/>
              </a:rPr>
              <a:t>AE3</a:t>
            </a:r>
            <a:endParaRPr lang="en-GB" sz="13000" dirty="0">
              <a:solidFill>
                <a:srgbClr val="FFC11B"/>
              </a:solidFill>
            </a:endParaRPr>
          </a:p>
        </p:txBody>
      </p:sp>
      <p:sp>
        <p:nvSpPr>
          <p:cNvPr id="6" name="TextBox 5">
            <a:extLst>
              <a:ext uri="{FF2B5EF4-FFF2-40B4-BE49-F238E27FC236}">
                <a16:creationId xmlns:a16="http://schemas.microsoft.com/office/drawing/2014/main" id="{8FCE7487-3733-8E29-7738-ADE4A75CF822}"/>
              </a:ext>
            </a:extLst>
          </p:cNvPr>
          <p:cNvSpPr txBox="1"/>
          <p:nvPr/>
        </p:nvSpPr>
        <p:spPr>
          <a:xfrm>
            <a:off x="587375" y="1956682"/>
            <a:ext cx="8725067" cy="1569660"/>
          </a:xfrm>
          <a:prstGeom prst="rect">
            <a:avLst/>
          </a:prstGeom>
          <a:noFill/>
        </p:spPr>
        <p:txBody>
          <a:bodyPr wrap="square">
            <a:spAutoFit/>
          </a:bodyPr>
          <a:lstStyle/>
          <a:p>
            <a:r>
              <a:rPr lang="en-GB" sz="3200" dirty="0">
                <a:solidFill>
                  <a:schemeClr val="bg1"/>
                </a:solidFill>
              </a:rPr>
              <a:t>To support your Project Report, you will need to give a presentation/demonstration of your project.</a:t>
            </a:r>
          </a:p>
        </p:txBody>
      </p:sp>
    </p:spTree>
    <p:extLst>
      <p:ext uri="{BB962C8B-B14F-4D97-AF65-F5344CB8AC3E}">
        <p14:creationId xmlns:p14="http://schemas.microsoft.com/office/powerpoint/2010/main" val="1802296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ir Ground Claw to convey project selection" title="Fair Ground Claw machine"/>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p:cNvSpPr/>
          <p:nvPr/>
        </p:nvSpPr>
        <p:spPr>
          <a:xfrm>
            <a:off x="10596523" y="6501475"/>
            <a:ext cx="1489510" cy="276999"/>
          </a:xfrm>
          <a:prstGeom prst="rect">
            <a:avLst/>
          </a:prstGeom>
          <a:solidFill>
            <a:schemeClr val="bg1"/>
          </a:solidFill>
        </p:spPr>
        <p:txBody>
          <a:bodyPr wrap="none">
            <a:spAutoFit/>
          </a:bodyPr>
          <a:lstStyle/>
          <a:p>
            <a:r>
              <a:rPr lang="en-US" sz="1200">
                <a:latin typeface="Trebuchet MS" charset="0"/>
                <a:ea typeface="Trebuchet MS" charset="0"/>
                <a:cs typeface="Trebuchet MS" charset="0"/>
                <a:hlinkClick r:id="rId4"/>
              </a:rPr>
              <a:t>image: Ian Mationg</a:t>
            </a:r>
            <a:endParaRPr lang="en-US" sz="1200">
              <a:latin typeface="Trebuchet MS" charset="0"/>
              <a:ea typeface="Trebuchet MS" charset="0"/>
              <a:cs typeface="Trebuchet MS" charset="0"/>
            </a:endParaRPr>
          </a:p>
        </p:txBody>
      </p:sp>
      <p:sp>
        <p:nvSpPr>
          <p:cNvPr id="6" name="Rectangle 5"/>
          <p:cNvSpPr/>
          <p:nvPr/>
        </p:nvSpPr>
        <p:spPr>
          <a:xfrm>
            <a:off x="0" y="2729048"/>
            <a:ext cx="12192000" cy="1200329"/>
          </a:xfrm>
          <a:prstGeom prst="rect">
            <a:avLst/>
          </a:prstGeom>
          <a:solidFill>
            <a:srgbClr val="FF0000">
              <a:alpha val="82000"/>
            </a:srgbClr>
          </a:solidFill>
        </p:spPr>
        <p:txBody>
          <a:bodyPr wrap="square" anchor="ctr">
            <a:spAutoFit/>
          </a:bodyPr>
          <a:lstStyle/>
          <a:p>
            <a:pPr algn="ctr"/>
            <a:r>
              <a:rPr lang="en-GB" sz="7200" b="1">
                <a:solidFill>
                  <a:schemeClr val="bg1"/>
                </a:solidFill>
                <a:latin typeface="Trebuchet MS" charset="0"/>
                <a:ea typeface="Trebuchet MS" charset="0"/>
                <a:cs typeface="Trebuchet MS" charset="0"/>
              </a:rPr>
              <a:t>Project Selection</a:t>
            </a:r>
            <a:endParaRPr lang="en-GB" sz="1600" b="1">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44959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3C3EC2-5A2E-4E40-AC3A-ED064232C621}"/>
              </a:ext>
            </a:extLst>
          </p:cNvPr>
          <p:cNvSpPr txBox="1"/>
          <p:nvPr/>
        </p:nvSpPr>
        <p:spPr>
          <a:xfrm>
            <a:off x="512313" y="515527"/>
            <a:ext cx="8420148" cy="2985433"/>
          </a:xfrm>
          <a:prstGeom prst="rect">
            <a:avLst/>
          </a:prstGeom>
          <a:noFill/>
        </p:spPr>
        <p:txBody>
          <a:bodyPr wrap="square" rtlCol="0">
            <a:spAutoFit/>
          </a:bodyPr>
          <a:lstStyle/>
          <a:p>
            <a:r>
              <a:rPr lang="en-GB" sz="4400" b="1" dirty="0">
                <a:solidFill>
                  <a:schemeClr val="bg1"/>
                </a:solidFill>
              </a:rPr>
              <a:t>The Project Aim</a:t>
            </a:r>
            <a:br>
              <a:rPr lang="en-GB" sz="3600" dirty="0">
                <a:solidFill>
                  <a:schemeClr val="bg1"/>
                </a:solidFill>
              </a:rPr>
            </a:br>
            <a:r>
              <a:rPr lang="en-GB" sz="3600" dirty="0">
                <a:solidFill>
                  <a:schemeClr val="bg1"/>
                </a:solidFill>
              </a:rPr>
              <a:t>The project should </a:t>
            </a:r>
            <a:r>
              <a:rPr lang="en-GB" sz="3600" b="1" dirty="0">
                <a:solidFill>
                  <a:schemeClr val="bg1"/>
                </a:solidFill>
              </a:rPr>
              <a:t>add value to your organisation</a:t>
            </a:r>
            <a:r>
              <a:rPr lang="en-GB" sz="3600" dirty="0">
                <a:solidFill>
                  <a:schemeClr val="bg1"/>
                </a:solidFill>
              </a:rPr>
              <a:t>, and it needs to hit the pathway learning outcomes (KSBs) that are in the apprenticeship standard.</a:t>
            </a:r>
            <a:endParaRPr lang="en-US" sz="3600" dirty="0">
              <a:solidFill>
                <a:schemeClr val="bg1"/>
              </a:solidFill>
            </a:endParaRPr>
          </a:p>
        </p:txBody>
      </p:sp>
      <p:sp>
        <p:nvSpPr>
          <p:cNvPr id="5" name="TextBox 4">
            <a:extLst>
              <a:ext uri="{FF2B5EF4-FFF2-40B4-BE49-F238E27FC236}">
                <a16:creationId xmlns:a16="http://schemas.microsoft.com/office/drawing/2014/main" id="{AB3FEC3A-1492-EC49-A1DF-2E0C51E42857}"/>
              </a:ext>
            </a:extLst>
          </p:cNvPr>
          <p:cNvSpPr txBox="1"/>
          <p:nvPr/>
        </p:nvSpPr>
        <p:spPr>
          <a:xfrm>
            <a:off x="453162" y="5679218"/>
            <a:ext cx="11285675" cy="307777"/>
          </a:xfrm>
          <a:prstGeom prst="rect">
            <a:avLst/>
          </a:prstGeom>
          <a:noFill/>
        </p:spPr>
        <p:txBody>
          <a:bodyPr wrap="square">
            <a:spAutoFit/>
          </a:bodyPr>
          <a:lstStyle/>
          <a:p>
            <a:pPr algn="ctr"/>
            <a:r>
              <a:rPr lang="en-GB" sz="1400" dirty="0">
                <a:solidFill>
                  <a:schemeClr val="bg1"/>
                </a:solidFill>
                <a:hlinkClick r:id="rId2">
                  <a:extLst>
                    <a:ext uri="{A12FA001-AC4F-418D-AE19-62706E023703}">
                      <ahyp:hlinkClr xmlns:ahyp="http://schemas.microsoft.com/office/drawing/2018/hyperlinkcolor" val="tx"/>
                    </a:ext>
                  </a:extLst>
                </a:hlinkClick>
              </a:rPr>
              <a:t>Digital and technology solutions professional (integrated degree) / Institute for Apprenticeships and Technical Education</a:t>
            </a:r>
            <a:endParaRPr lang="en-US" sz="1400" dirty="0">
              <a:solidFill>
                <a:schemeClr val="bg1"/>
              </a:solidFill>
            </a:endParaRPr>
          </a:p>
        </p:txBody>
      </p:sp>
      <p:pic>
        <p:nvPicPr>
          <p:cNvPr id="3" name="Graphic 2" descr="Tag with solid fill">
            <a:extLst>
              <a:ext uri="{FF2B5EF4-FFF2-40B4-BE49-F238E27FC236}">
                <a16:creationId xmlns:a16="http://schemas.microsoft.com/office/drawing/2014/main" id="{BC26029F-2A32-5042-0A8D-3802093581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25260">
            <a:off x="8763105" y="2081016"/>
            <a:ext cx="3541404" cy="3541404"/>
          </a:xfrm>
          <a:prstGeom prst="rect">
            <a:avLst/>
          </a:prstGeom>
        </p:spPr>
      </p:pic>
    </p:spTree>
    <p:extLst>
      <p:ext uri="{BB962C8B-B14F-4D97-AF65-F5344CB8AC3E}">
        <p14:creationId xmlns:p14="http://schemas.microsoft.com/office/powerpoint/2010/main" val="2921968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2A746-9921-1FC5-48CA-86D1E9EFC02E}"/>
              </a:ext>
            </a:extLst>
          </p:cNvPr>
          <p:cNvSpPr txBox="1"/>
          <p:nvPr/>
        </p:nvSpPr>
        <p:spPr>
          <a:xfrm>
            <a:off x="0" y="940636"/>
            <a:ext cx="12191999" cy="3702571"/>
          </a:xfrm>
          <a:prstGeom prst="rect">
            <a:avLst/>
          </a:prstGeom>
          <a:noFill/>
        </p:spPr>
        <p:txBody>
          <a:bodyPr wrap="none" lIns="0" tIns="0" rIns="0" bIns="0" rtlCol="0">
            <a:noAutofit/>
          </a:bodyPr>
          <a:lstStyle/>
          <a:p>
            <a:pPr algn="ctr"/>
            <a:r>
              <a:rPr lang="en-GB" sz="18000" b="1" dirty="0">
                <a:solidFill>
                  <a:schemeClr val="bg1"/>
                </a:solidFill>
              </a:rPr>
              <a:t>Gateway</a:t>
            </a:r>
          </a:p>
        </p:txBody>
      </p:sp>
    </p:spTree>
    <p:extLst>
      <p:ext uri="{BB962C8B-B14F-4D97-AF65-F5344CB8AC3E}">
        <p14:creationId xmlns:p14="http://schemas.microsoft.com/office/powerpoint/2010/main" val="1803872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eeting with solid fill">
            <a:extLst>
              <a:ext uri="{FF2B5EF4-FFF2-40B4-BE49-F238E27FC236}">
                <a16:creationId xmlns:a16="http://schemas.microsoft.com/office/drawing/2014/main" id="{23CB60A9-406C-E135-B055-8D25250A50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25852" y="2007238"/>
            <a:ext cx="3709800" cy="3709800"/>
          </a:xfrm>
          <a:prstGeom prst="rect">
            <a:avLst/>
          </a:prstGeom>
        </p:spPr>
      </p:pic>
      <p:sp>
        <p:nvSpPr>
          <p:cNvPr id="5" name="TextBox 4">
            <a:extLst>
              <a:ext uri="{FF2B5EF4-FFF2-40B4-BE49-F238E27FC236}">
                <a16:creationId xmlns:a16="http://schemas.microsoft.com/office/drawing/2014/main" id="{C5191C2F-5B4D-7767-FCF0-7BA6EB15B7C2}"/>
              </a:ext>
            </a:extLst>
          </p:cNvPr>
          <p:cNvSpPr txBox="1"/>
          <p:nvPr/>
        </p:nvSpPr>
        <p:spPr>
          <a:xfrm>
            <a:off x="488248" y="407329"/>
            <a:ext cx="7981983" cy="5201424"/>
          </a:xfrm>
          <a:prstGeom prst="rect">
            <a:avLst/>
          </a:prstGeom>
          <a:noFill/>
        </p:spPr>
        <p:txBody>
          <a:bodyPr wrap="square" rtlCol="0">
            <a:spAutoFit/>
          </a:bodyPr>
          <a:lstStyle/>
          <a:p>
            <a:r>
              <a:rPr lang="en-GB" sz="4400" b="1" dirty="0">
                <a:solidFill>
                  <a:schemeClr val="bg1"/>
                </a:solidFill>
              </a:rPr>
              <a:t>Project Selection</a:t>
            </a:r>
            <a:br>
              <a:rPr lang="en-GB" sz="3600" dirty="0">
                <a:solidFill>
                  <a:schemeClr val="bg1"/>
                </a:solidFill>
              </a:rPr>
            </a:br>
            <a:r>
              <a:rPr lang="en-GB" sz="3200" dirty="0">
                <a:solidFill>
                  <a:schemeClr val="bg1"/>
                </a:solidFill>
              </a:rPr>
              <a:t>All learning throughout the apprenticeship is designed to prepare for the Synoptic Project and the subsequent EPA assessment.</a:t>
            </a:r>
          </a:p>
          <a:p>
            <a:endParaRPr lang="en-GB" sz="3200" dirty="0">
              <a:solidFill>
                <a:schemeClr val="bg1"/>
              </a:solidFill>
            </a:endParaRPr>
          </a:p>
          <a:p>
            <a:r>
              <a:rPr lang="en-GB" sz="3200" dirty="0">
                <a:solidFill>
                  <a:schemeClr val="bg1"/>
                </a:solidFill>
              </a:rPr>
              <a:t>Reminders and discussions about the EPA will be incorporated into work-based modules, reviews, and throughout the second year.</a:t>
            </a:r>
          </a:p>
        </p:txBody>
      </p:sp>
    </p:spTree>
    <p:extLst>
      <p:ext uri="{BB962C8B-B14F-4D97-AF65-F5344CB8AC3E}">
        <p14:creationId xmlns:p14="http://schemas.microsoft.com/office/powerpoint/2010/main" val="391837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D1C076-B434-DBD0-74DA-165C7EC2C33A}"/>
              </a:ext>
            </a:extLst>
          </p:cNvPr>
          <p:cNvSpPr txBox="1"/>
          <p:nvPr/>
        </p:nvSpPr>
        <p:spPr>
          <a:xfrm>
            <a:off x="505960" y="1557299"/>
            <a:ext cx="8376666" cy="3539430"/>
          </a:xfrm>
          <a:prstGeom prst="rect">
            <a:avLst/>
          </a:prstGeom>
          <a:noFill/>
        </p:spPr>
        <p:txBody>
          <a:bodyPr wrap="square">
            <a:spAutoFit/>
          </a:bodyPr>
          <a:lstStyle/>
          <a:p>
            <a:pPr marL="514350" indent="-514350">
              <a:buFont typeface="+mj-lt"/>
              <a:buAutoNum type="arabicPeriod"/>
            </a:pPr>
            <a:r>
              <a:rPr lang="en-GB" sz="3200" dirty="0">
                <a:solidFill>
                  <a:schemeClr val="bg1"/>
                </a:solidFill>
              </a:rPr>
              <a:t>Someone responsible for managing the project from the </a:t>
            </a:r>
            <a:r>
              <a:rPr lang="en-GB" sz="3200" b="1" dirty="0">
                <a:solidFill>
                  <a:schemeClr val="bg1"/>
                </a:solidFill>
              </a:rPr>
              <a:t>employer</a:t>
            </a:r>
            <a:r>
              <a:rPr lang="en-GB" sz="3200" dirty="0">
                <a:solidFill>
                  <a:schemeClr val="bg1"/>
                </a:solidFill>
              </a:rPr>
              <a:t> perspective. </a:t>
            </a:r>
          </a:p>
          <a:p>
            <a:pPr marL="514350" indent="-514350">
              <a:buFont typeface="+mj-lt"/>
              <a:buAutoNum type="arabicPeriod"/>
            </a:pPr>
            <a:endParaRPr lang="en-GB" sz="3200" dirty="0">
              <a:solidFill>
                <a:schemeClr val="bg1"/>
              </a:solidFill>
            </a:endParaRPr>
          </a:p>
          <a:p>
            <a:pPr marL="514350" indent="-514350">
              <a:buFont typeface="+mj-lt"/>
              <a:buAutoNum type="arabicPeriod"/>
            </a:pPr>
            <a:r>
              <a:rPr lang="en-GB" sz="3200" dirty="0">
                <a:solidFill>
                  <a:schemeClr val="bg1"/>
                </a:solidFill>
              </a:rPr>
              <a:t>The </a:t>
            </a:r>
            <a:r>
              <a:rPr lang="en-GB" sz="3200" b="1" dirty="0">
                <a:solidFill>
                  <a:schemeClr val="bg1"/>
                </a:solidFill>
              </a:rPr>
              <a:t>university project tutor </a:t>
            </a:r>
            <a:r>
              <a:rPr lang="en-GB" sz="3200" dirty="0">
                <a:solidFill>
                  <a:schemeClr val="bg1"/>
                </a:solidFill>
              </a:rPr>
              <a:t>will oversee and provide support to the apprentice through the </a:t>
            </a:r>
            <a:r>
              <a:rPr lang="en-GB" sz="3200" b="1" dirty="0">
                <a:solidFill>
                  <a:schemeClr val="bg1"/>
                </a:solidFill>
              </a:rPr>
              <a:t>COM625</a:t>
            </a:r>
            <a:r>
              <a:rPr lang="en-GB" sz="3200" dirty="0">
                <a:solidFill>
                  <a:schemeClr val="bg1"/>
                </a:solidFill>
              </a:rPr>
              <a:t> module and the EPA Period. </a:t>
            </a:r>
          </a:p>
        </p:txBody>
      </p:sp>
      <p:sp>
        <p:nvSpPr>
          <p:cNvPr id="4" name="TextBox 3">
            <a:extLst>
              <a:ext uri="{FF2B5EF4-FFF2-40B4-BE49-F238E27FC236}">
                <a16:creationId xmlns:a16="http://schemas.microsoft.com/office/drawing/2014/main" id="{CCA65007-15B0-69B7-B6CA-3F7215F78825}"/>
              </a:ext>
            </a:extLst>
          </p:cNvPr>
          <p:cNvSpPr txBox="1"/>
          <p:nvPr/>
        </p:nvSpPr>
        <p:spPr>
          <a:xfrm>
            <a:off x="587375" y="586566"/>
            <a:ext cx="8295251" cy="700145"/>
          </a:xfrm>
          <a:prstGeom prst="rect">
            <a:avLst/>
          </a:prstGeom>
          <a:noFill/>
        </p:spPr>
        <p:txBody>
          <a:bodyPr wrap="square" lIns="0" tIns="0" rIns="0" bIns="0" rtlCol="0">
            <a:noAutofit/>
          </a:bodyPr>
          <a:lstStyle/>
          <a:p>
            <a:pPr algn="l"/>
            <a:r>
              <a:rPr lang="en-GB" sz="4400" b="1" dirty="0">
                <a:solidFill>
                  <a:schemeClr val="bg1"/>
                </a:solidFill>
              </a:rPr>
              <a:t>Apprentice Project Support</a:t>
            </a:r>
          </a:p>
        </p:txBody>
      </p:sp>
      <p:pic>
        <p:nvPicPr>
          <p:cNvPr id="12" name="Graphic 11" descr="Cycle with people with solid fill">
            <a:extLst>
              <a:ext uri="{FF2B5EF4-FFF2-40B4-BE49-F238E27FC236}">
                <a16:creationId xmlns:a16="http://schemas.microsoft.com/office/drawing/2014/main" id="{721C9D58-2DBF-85D8-20D2-BD2D581021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6770" y="2022913"/>
            <a:ext cx="4177862" cy="4177862"/>
          </a:xfrm>
          <a:prstGeom prst="rect">
            <a:avLst/>
          </a:prstGeom>
        </p:spPr>
      </p:pic>
    </p:spTree>
    <p:extLst>
      <p:ext uri="{BB962C8B-B14F-4D97-AF65-F5344CB8AC3E}">
        <p14:creationId xmlns:p14="http://schemas.microsoft.com/office/powerpoint/2010/main" val="60300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3C3EC2-5A2E-4E40-AC3A-ED064232C621}"/>
              </a:ext>
            </a:extLst>
          </p:cNvPr>
          <p:cNvSpPr txBox="1"/>
          <p:nvPr/>
        </p:nvSpPr>
        <p:spPr>
          <a:xfrm>
            <a:off x="453162" y="450532"/>
            <a:ext cx="8338261" cy="3539430"/>
          </a:xfrm>
          <a:prstGeom prst="rect">
            <a:avLst/>
          </a:prstGeom>
          <a:noFill/>
        </p:spPr>
        <p:txBody>
          <a:bodyPr wrap="square" rtlCol="0">
            <a:spAutoFit/>
          </a:bodyPr>
          <a:lstStyle/>
          <a:p>
            <a:r>
              <a:rPr lang="en-GB" sz="4400" b="1" dirty="0">
                <a:solidFill>
                  <a:schemeClr val="bg1"/>
                </a:solidFill>
              </a:rPr>
              <a:t>Project Sign Off</a:t>
            </a:r>
            <a:br>
              <a:rPr lang="en-GB" sz="3600" dirty="0">
                <a:solidFill>
                  <a:schemeClr val="bg1"/>
                </a:solidFill>
              </a:rPr>
            </a:br>
            <a:r>
              <a:rPr lang="en-GB" sz="3600" dirty="0">
                <a:solidFill>
                  <a:schemeClr val="bg1"/>
                </a:solidFill>
              </a:rPr>
              <a:t>The </a:t>
            </a:r>
            <a:r>
              <a:rPr lang="en-GB" sz="3600" b="1" dirty="0">
                <a:solidFill>
                  <a:schemeClr val="bg1"/>
                </a:solidFill>
              </a:rPr>
              <a:t>project topic must be discussed, agreed upon, and approved </a:t>
            </a:r>
            <a:r>
              <a:rPr lang="en-GB" sz="3600" dirty="0">
                <a:solidFill>
                  <a:schemeClr val="bg1"/>
                </a:solidFill>
              </a:rPr>
              <a:t>by the University, the Apprentice, and the company/manager before the project begins </a:t>
            </a:r>
            <a:r>
              <a:rPr lang="en-GB" sz="3600" b="1" dirty="0">
                <a:solidFill>
                  <a:schemeClr val="bg1"/>
                </a:solidFill>
              </a:rPr>
              <a:t>using the project outline form</a:t>
            </a:r>
            <a:r>
              <a:rPr lang="en-GB" sz="3600" dirty="0">
                <a:solidFill>
                  <a:schemeClr val="bg1"/>
                </a:solidFill>
              </a:rPr>
              <a:t>.</a:t>
            </a:r>
            <a:endParaRPr lang="en-US" sz="3600" dirty="0">
              <a:solidFill>
                <a:schemeClr val="bg1"/>
              </a:solidFill>
            </a:endParaRPr>
          </a:p>
        </p:txBody>
      </p:sp>
      <p:sp>
        <p:nvSpPr>
          <p:cNvPr id="5" name="TextBox 4">
            <a:extLst>
              <a:ext uri="{FF2B5EF4-FFF2-40B4-BE49-F238E27FC236}">
                <a16:creationId xmlns:a16="http://schemas.microsoft.com/office/drawing/2014/main" id="{AB3FEC3A-1492-EC49-A1DF-2E0C51E42857}"/>
              </a:ext>
            </a:extLst>
          </p:cNvPr>
          <p:cNvSpPr txBox="1"/>
          <p:nvPr/>
        </p:nvSpPr>
        <p:spPr>
          <a:xfrm>
            <a:off x="453162" y="5679218"/>
            <a:ext cx="11285675" cy="307777"/>
          </a:xfrm>
          <a:prstGeom prst="rect">
            <a:avLst/>
          </a:prstGeom>
          <a:noFill/>
        </p:spPr>
        <p:txBody>
          <a:bodyPr wrap="square">
            <a:spAutoFit/>
          </a:bodyPr>
          <a:lstStyle/>
          <a:p>
            <a:pPr algn="ctr"/>
            <a:r>
              <a:rPr lang="en-GB" sz="1400" dirty="0">
                <a:solidFill>
                  <a:schemeClr val="bg1"/>
                </a:solidFill>
                <a:hlinkClick r:id="rId2">
                  <a:extLst>
                    <a:ext uri="{A12FA001-AC4F-418D-AE19-62706E023703}">
                      <ahyp:hlinkClr xmlns:ahyp="http://schemas.microsoft.com/office/drawing/2018/hyperlinkcolor" val="tx"/>
                    </a:ext>
                  </a:extLst>
                </a:hlinkClick>
              </a:rPr>
              <a:t>Digital and technology solutions professional (integrated degree) / Institute for Apprenticeships and Technical Education</a:t>
            </a:r>
            <a:endParaRPr lang="en-US" sz="1400" dirty="0">
              <a:solidFill>
                <a:schemeClr val="bg1"/>
              </a:solidFill>
            </a:endParaRPr>
          </a:p>
        </p:txBody>
      </p:sp>
      <p:pic>
        <p:nvPicPr>
          <p:cNvPr id="3" name="Graphic 2" descr="Thumbs up sign outline">
            <a:extLst>
              <a:ext uri="{FF2B5EF4-FFF2-40B4-BE49-F238E27FC236}">
                <a16:creationId xmlns:a16="http://schemas.microsoft.com/office/drawing/2014/main" id="{02C3F15B-87BF-1708-0658-2A6A79BCC2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84475" y="2449008"/>
            <a:ext cx="3081908" cy="3081908"/>
          </a:xfrm>
          <a:prstGeom prst="rect">
            <a:avLst/>
          </a:prstGeom>
        </p:spPr>
      </p:pic>
    </p:spTree>
    <p:extLst>
      <p:ext uri="{BB962C8B-B14F-4D97-AF65-F5344CB8AC3E}">
        <p14:creationId xmlns:p14="http://schemas.microsoft.com/office/powerpoint/2010/main" val="1689233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2A746-9921-1FC5-48CA-86D1E9EFC02E}"/>
              </a:ext>
            </a:extLst>
          </p:cNvPr>
          <p:cNvSpPr txBox="1"/>
          <p:nvPr/>
        </p:nvSpPr>
        <p:spPr>
          <a:xfrm>
            <a:off x="587375" y="1562668"/>
            <a:ext cx="11017250" cy="2941875"/>
          </a:xfrm>
          <a:prstGeom prst="rect">
            <a:avLst/>
          </a:prstGeom>
          <a:noFill/>
        </p:spPr>
        <p:txBody>
          <a:bodyPr wrap="none" lIns="0" tIns="0" rIns="0" bIns="0" rtlCol="0">
            <a:noAutofit/>
          </a:bodyPr>
          <a:lstStyle/>
          <a:p>
            <a:pPr algn="ctr"/>
            <a:r>
              <a:rPr lang="en-GB" sz="9600" b="1" dirty="0">
                <a:solidFill>
                  <a:schemeClr val="bg1"/>
                </a:solidFill>
              </a:rPr>
              <a:t>Considerations</a:t>
            </a:r>
            <a:endParaRPr lang="en-GB" sz="5600" b="1" dirty="0">
              <a:solidFill>
                <a:schemeClr val="bg1"/>
              </a:solidFill>
            </a:endParaRPr>
          </a:p>
        </p:txBody>
      </p:sp>
    </p:spTree>
    <p:extLst>
      <p:ext uri="{BB962C8B-B14F-4D97-AF65-F5344CB8AC3E}">
        <p14:creationId xmlns:p14="http://schemas.microsoft.com/office/powerpoint/2010/main" val="3118039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ocolate cake with a strawberry on top&#10;&#10;Description automatically generated">
            <a:extLst>
              <a:ext uri="{FF2B5EF4-FFF2-40B4-BE49-F238E27FC236}">
                <a16:creationId xmlns:a16="http://schemas.microsoft.com/office/drawing/2014/main" id="{A3EBB8EA-E89F-F745-B826-4278ECBCE71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 y="1282"/>
            <a:ext cx="12191973" cy="6856719"/>
          </a:xfrm>
          <a:prstGeom prst="rect">
            <a:avLst/>
          </a:prstGeom>
        </p:spPr>
      </p:pic>
      <p:sp>
        <p:nvSpPr>
          <p:cNvPr id="6" name="TextBox 5">
            <a:extLst>
              <a:ext uri="{FF2B5EF4-FFF2-40B4-BE49-F238E27FC236}">
                <a16:creationId xmlns:a16="http://schemas.microsoft.com/office/drawing/2014/main" id="{00C04E62-57FA-C74C-A5A7-8BD9AD4127D6}"/>
              </a:ext>
            </a:extLst>
          </p:cNvPr>
          <p:cNvSpPr txBox="1"/>
          <p:nvPr/>
        </p:nvSpPr>
        <p:spPr>
          <a:xfrm>
            <a:off x="187105" y="6282227"/>
            <a:ext cx="4194772" cy="1200329"/>
          </a:xfrm>
          <a:prstGeom prst="rect">
            <a:avLst/>
          </a:prstGeom>
          <a:noFill/>
        </p:spPr>
        <p:txBody>
          <a:bodyPr wrap="square">
            <a:spAutoFit/>
          </a:bodyPr>
          <a:lstStyle/>
          <a:p>
            <a:r>
              <a:rPr lang="en-US" sz="2400" dirty="0">
                <a:hlinkClick r:id="rId3"/>
              </a:rPr>
              <a:t>image: pixabay.com/images/id-1850011/</a:t>
            </a:r>
            <a:r>
              <a:rPr lang="en-US" sz="2400" dirty="0"/>
              <a:t> </a:t>
            </a:r>
          </a:p>
        </p:txBody>
      </p:sp>
    </p:spTree>
    <p:extLst>
      <p:ext uri="{BB962C8B-B14F-4D97-AF65-F5344CB8AC3E}">
        <p14:creationId xmlns:p14="http://schemas.microsoft.com/office/powerpoint/2010/main" val="1479592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arranged&#10;&#10;Description automatically generated">
            <a:extLst>
              <a:ext uri="{FF2B5EF4-FFF2-40B4-BE49-F238E27FC236}">
                <a16:creationId xmlns:a16="http://schemas.microsoft.com/office/drawing/2014/main" id="{64561DB6-5D84-984B-B617-5368082E287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0"/>
            <a:ext cx="12192000" cy="6200775"/>
          </a:xfrm>
          <a:prstGeom prst="rect">
            <a:avLst/>
          </a:prstGeom>
        </p:spPr>
      </p:pic>
    </p:spTree>
    <p:extLst>
      <p:ext uri="{BB962C8B-B14F-4D97-AF65-F5344CB8AC3E}">
        <p14:creationId xmlns:p14="http://schemas.microsoft.com/office/powerpoint/2010/main" val="1129817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d holding an old pocket watch to convey time management" title="Old pocket watch"/>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 y="10"/>
            <a:ext cx="12191980" cy="6857991"/>
          </a:xfrm>
          <a:prstGeom prst="rect">
            <a:avLst/>
          </a:prstGeom>
        </p:spPr>
      </p:pic>
    </p:spTree>
    <p:extLst>
      <p:ext uri="{BB962C8B-B14F-4D97-AF65-F5344CB8AC3E}">
        <p14:creationId xmlns:p14="http://schemas.microsoft.com/office/powerpoint/2010/main" val="278391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C92BBF-06AA-B841-848F-39DCF7149B0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 y="1282"/>
            <a:ext cx="12191973" cy="6856719"/>
          </a:xfrm>
          <a:prstGeom prst="rect">
            <a:avLst/>
          </a:prstGeom>
        </p:spPr>
      </p:pic>
      <p:sp>
        <p:nvSpPr>
          <p:cNvPr id="3" name="TextBox 2">
            <a:extLst>
              <a:ext uri="{FF2B5EF4-FFF2-40B4-BE49-F238E27FC236}">
                <a16:creationId xmlns:a16="http://schemas.microsoft.com/office/drawing/2014/main" id="{4F81635C-1C99-A04D-9AB8-BF64F10E56DB}"/>
              </a:ext>
            </a:extLst>
          </p:cNvPr>
          <p:cNvSpPr txBox="1"/>
          <p:nvPr/>
        </p:nvSpPr>
        <p:spPr>
          <a:xfrm>
            <a:off x="1" y="6528425"/>
            <a:ext cx="4158343" cy="297454"/>
          </a:xfrm>
          <a:prstGeom prst="rect">
            <a:avLst/>
          </a:prstGeom>
          <a:noFill/>
        </p:spPr>
        <p:txBody>
          <a:bodyPr wrap="square">
            <a:spAutoFit/>
          </a:bodyPr>
          <a:lstStyle/>
          <a:p>
            <a:pPr>
              <a:spcAft>
                <a:spcPts val="800"/>
              </a:spcAft>
            </a:pPr>
            <a:r>
              <a:rPr lang="en-US" sz="1333" dirty="0">
                <a:hlinkClick r:id="rId3"/>
              </a:rPr>
              <a:t>image: pixabay.com/images/id-3037639/</a:t>
            </a:r>
            <a:r>
              <a:rPr lang="en-US" sz="1333" dirty="0"/>
              <a:t> </a:t>
            </a:r>
          </a:p>
        </p:txBody>
      </p:sp>
      <p:sp>
        <p:nvSpPr>
          <p:cNvPr id="4" name="TextBox 3">
            <a:extLst>
              <a:ext uri="{FF2B5EF4-FFF2-40B4-BE49-F238E27FC236}">
                <a16:creationId xmlns:a16="http://schemas.microsoft.com/office/drawing/2014/main" id="{C5D55763-68E1-8FDB-046D-FF5BA71E7B08}"/>
              </a:ext>
            </a:extLst>
          </p:cNvPr>
          <p:cNvSpPr txBox="1"/>
          <p:nvPr/>
        </p:nvSpPr>
        <p:spPr>
          <a:xfrm>
            <a:off x="669073" y="1018084"/>
            <a:ext cx="6817111" cy="2246769"/>
          </a:xfrm>
          <a:prstGeom prst="rect">
            <a:avLst/>
          </a:prstGeom>
          <a:noFill/>
        </p:spPr>
        <p:txBody>
          <a:bodyPr wrap="square">
            <a:spAutoFit/>
          </a:bodyPr>
          <a:lstStyle/>
          <a:p>
            <a:r>
              <a:rPr lang="en-GB" sz="2800" b="1" dirty="0"/>
              <a:t>Any issues with confidentiality and/or security will be addressed between the university, employer and apprentice allowing for projects of business value to be undertaken using real data.</a:t>
            </a:r>
          </a:p>
        </p:txBody>
      </p:sp>
    </p:spTree>
    <p:extLst>
      <p:ext uri="{BB962C8B-B14F-4D97-AF65-F5344CB8AC3E}">
        <p14:creationId xmlns:p14="http://schemas.microsoft.com/office/powerpoint/2010/main" val="3027874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078852-D052-A643-BA6D-2ABBC2F33E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 y="13"/>
            <a:ext cx="12191973" cy="6857987"/>
          </a:xfrm>
          <a:prstGeom prst="rect">
            <a:avLst/>
          </a:prstGeom>
        </p:spPr>
      </p:pic>
    </p:spTree>
    <p:extLst>
      <p:ext uri="{BB962C8B-B14F-4D97-AF65-F5344CB8AC3E}">
        <p14:creationId xmlns:p14="http://schemas.microsoft.com/office/powerpoint/2010/main" val="3884360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prstClr val="black"/>
              <a:prstClr val="white"/>
            </a:duotone>
            <a:extLst>
              <a:ext uri="{28A0092B-C50C-407E-A947-70E740481C1C}">
                <a14:useLocalDpi xmlns:a14="http://schemas.microsoft.com/office/drawing/2010/main" val="0"/>
              </a:ext>
            </a:extLst>
          </a:blip>
          <a:srcRect b="-1"/>
          <a:stretch/>
        </p:blipFill>
        <p:spPr>
          <a:xfrm>
            <a:off x="21" y="10"/>
            <a:ext cx="12191980" cy="6857991"/>
          </a:xfrm>
          <a:prstGeom prst="rect">
            <a:avLst/>
          </a:prstGeom>
        </p:spPr>
      </p:pic>
      <p:sp>
        <p:nvSpPr>
          <p:cNvPr id="4" name="TextBox 3"/>
          <p:cNvSpPr txBox="1"/>
          <p:nvPr/>
        </p:nvSpPr>
        <p:spPr>
          <a:xfrm>
            <a:off x="21" y="4444752"/>
            <a:ext cx="12191979" cy="1200329"/>
          </a:xfrm>
          <a:prstGeom prst="rect">
            <a:avLst/>
          </a:prstGeom>
          <a:solidFill>
            <a:srgbClr val="00B0F0">
              <a:alpha val="83000"/>
            </a:srgbClr>
          </a:solidFill>
          <a:ln>
            <a:noFill/>
          </a:ln>
        </p:spPr>
        <p:txBody>
          <a:bodyPr wrap="square" rtlCol="0">
            <a:spAutoFit/>
          </a:bodyPr>
          <a:lstStyle/>
          <a:p>
            <a:pPr algn="ctr"/>
            <a:r>
              <a:rPr lang="en-US" sz="7200" dirty="0">
                <a:solidFill>
                  <a:schemeClr val="bg1"/>
                </a:solidFill>
                <a:latin typeface="Trebuchet MS" charset="0"/>
                <a:ea typeface="Trebuchet MS" charset="0"/>
                <a:cs typeface="Trebuchet MS" charset="0"/>
              </a:rPr>
              <a:t>Reading around topic area</a:t>
            </a:r>
          </a:p>
        </p:txBody>
      </p:sp>
    </p:spTree>
    <p:extLst>
      <p:ext uri="{BB962C8B-B14F-4D97-AF65-F5344CB8AC3E}">
        <p14:creationId xmlns:p14="http://schemas.microsoft.com/office/powerpoint/2010/main" val="243737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Graphic 1" descr="Group brainstorm with solid fill">
            <a:extLst>
              <a:ext uri="{FF2B5EF4-FFF2-40B4-BE49-F238E27FC236}">
                <a16:creationId xmlns:a16="http://schemas.microsoft.com/office/drawing/2014/main" id="{9AE32B1C-596D-19ED-473B-C3EB47234B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82541" y="479436"/>
            <a:ext cx="4682112" cy="4682112"/>
          </a:xfrm>
          <a:prstGeom prst="rect">
            <a:avLst/>
          </a:prstGeom>
        </p:spPr>
      </p:pic>
      <p:sp>
        <p:nvSpPr>
          <p:cNvPr id="3" name="TextBox 2">
            <a:extLst>
              <a:ext uri="{FF2B5EF4-FFF2-40B4-BE49-F238E27FC236}">
                <a16:creationId xmlns:a16="http://schemas.microsoft.com/office/drawing/2014/main" id="{11718E82-768C-BBC8-9585-C6BBBD5181AD}"/>
              </a:ext>
            </a:extLst>
          </p:cNvPr>
          <p:cNvSpPr txBox="1"/>
          <p:nvPr/>
        </p:nvSpPr>
        <p:spPr>
          <a:xfrm>
            <a:off x="587375" y="349027"/>
            <a:ext cx="7514337" cy="4863529"/>
          </a:xfrm>
          <a:prstGeom prst="rect">
            <a:avLst/>
          </a:prstGeom>
          <a:noFill/>
        </p:spPr>
        <p:txBody>
          <a:bodyPr wrap="square" lIns="0" tIns="0" rIns="0" bIns="0" rtlCol="0">
            <a:noAutofit/>
          </a:bodyPr>
          <a:lstStyle/>
          <a:p>
            <a:r>
              <a:rPr lang="en-GB" sz="2800" dirty="0">
                <a:solidFill>
                  <a:schemeClr val="bg1"/>
                </a:solidFill>
              </a:rPr>
              <a:t>Upon completion of the on-programme off-the-job training, a </a:t>
            </a:r>
            <a:r>
              <a:rPr lang="en-GB" sz="2800" b="1" dirty="0">
                <a:solidFill>
                  <a:schemeClr val="bg1"/>
                </a:solidFill>
              </a:rPr>
              <a:t>Gateway</a:t>
            </a:r>
            <a:r>
              <a:rPr lang="en-GB" sz="2800" dirty="0">
                <a:solidFill>
                  <a:schemeClr val="bg1"/>
                </a:solidFill>
              </a:rPr>
              <a:t> meeting will be arranged to ensure that the apprentice has completed and passed all modules* and is ready to progress to the Synoptic Project/End Point Assessment (EPA).</a:t>
            </a:r>
            <a:br>
              <a:rPr lang="en-GB" sz="2800" dirty="0">
                <a:solidFill>
                  <a:schemeClr val="bg1"/>
                </a:solidFill>
              </a:rPr>
            </a:br>
            <a:br>
              <a:rPr lang="en-GB" sz="2800" dirty="0">
                <a:solidFill>
                  <a:schemeClr val="bg1"/>
                </a:solidFill>
              </a:rPr>
            </a:br>
            <a:endParaRPr lang="en-GB" sz="1000" dirty="0">
              <a:solidFill>
                <a:schemeClr val="bg1"/>
              </a:solidFill>
            </a:endParaRPr>
          </a:p>
          <a:p>
            <a:r>
              <a:rPr lang="en-GB" sz="2800" dirty="0">
                <a:solidFill>
                  <a:schemeClr val="bg1"/>
                </a:solidFill>
              </a:rPr>
              <a:t>This meeting will also verify that a Synoptic Project outline has been completed and has been agreed by both the employer and Solent</a:t>
            </a:r>
          </a:p>
        </p:txBody>
      </p:sp>
      <p:sp>
        <p:nvSpPr>
          <p:cNvPr id="4" name="TextBox 3">
            <a:extLst>
              <a:ext uri="{FF2B5EF4-FFF2-40B4-BE49-F238E27FC236}">
                <a16:creationId xmlns:a16="http://schemas.microsoft.com/office/drawing/2014/main" id="{61088FAF-23B9-6EAA-485B-D9ADCCCB8862}"/>
              </a:ext>
            </a:extLst>
          </p:cNvPr>
          <p:cNvSpPr txBox="1"/>
          <p:nvPr/>
        </p:nvSpPr>
        <p:spPr>
          <a:xfrm>
            <a:off x="5923919" y="5570790"/>
            <a:ext cx="5680706" cy="376007"/>
          </a:xfrm>
          <a:prstGeom prst="rect">
            <a:avLst/>
          </a:prstGeom>
          <a:noFill/>
        </p:spPr>
        <p:txBody>
          <a:bodyPr wrap="square" lIns="0" tIns="0" rIns="0" bIns="0" rtlCol="0">
            <a:noAutofit/>
          </a:bodyPr>
          <a:lstStyle/>
          <a:p>
            <a:pPr algn="l"/>
            <a:r>
              <a:rPr lang="en-GB" b="1" dirty="0">
                <a:solidFill>
                  <a:schemeClr val="bg1"/>
                </a:solidFill>
              </a:rPr>
              <a:t>*This will be dependent on Assessment Board results </a:t>
            </a:r>
          </a:p>
        </p:txBody>
      </p:sp>
    </p:spTree>
    <p:extLst>
      <p:ext uri="{BB962C8B-B14F-4D97-AF65-F5344CB8AC3E}">
        <p14:creationId xmlns:p14="http://schemas.microsoft.com/office/powerpoint/2010/main" val="2308384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21" y="2"/>
            <a:ext cx="12191980" cy="6857999"/>
          </a:xfrm>
          <a:prstGeom prst="rect">
            <a:avLst/>
          </a:prstGeom>
          <a:solidFill>
            <a:schemeClr val="tx1"/>
          </a:solidFill>
        </p:spPr>
      </p:pic>
      <p:sp>
        <p:nvSpPr>
          <p:cNvPr id="2" name="Title 1"/>
          <p:cNvSpPr>
            <a:spLocks noGrp="1"/>
          </p:cNvSpPr>
          <p:nvPr>
            <p:ph type="ctrTitle"/>
          </p:nvPr>
        </p:nvSpPr>
        <p:spPr>
          <a:xfrm>
            <a:off x="4387349" y="1200152"/>
            <a:ext cx="6897171" cy="4457696"/>
          </a:xfrm>
        </p:spPr>
        <p:txBody>
          <a:bodyPr anchor="ctr">
            <a:normAutofit/>
          </a:bodyPr>
          <a:lstStyle/>
          <a:p>
            <a:pPr algn="l"/>
            <a:r>
              <a:rPr lang="en-US" sz="8000">
                <a:solidFill>
                  <a:srgbClr val="FFFFFF"/>
                </a:solidFill>
                <a:latin typeface="Trebuchet MS" charset="0"/>
                <a:ea typeface="Trebuchet MS" charset="0"/>
                <a:cs typeface="Trebuchet MS" charset="0"/>
              </a:rPr>
              <a:t>Logbook</a:t>
            </a:r>
          </a:p>
        </p:txBody>
      </p:sp>
      <p:sp>
        <p:nvSpPr>
          <p:cNvPr id="3" name="Subtitle 2"/>
          <p:cNvSpPr>
            <a:spLocks noGrp="1"/>
          </p:cNvSpPr>
          <p:nvPr>
            <p:ph type="subTitle" idx="1"/>
          </p:nvPr>
        </p:nvSpPr>
        <p:spPr>
          <a:xfrm>
            <a:off x="849965" y="1200152"/>
            <a:ext cx="2816535" cy="4457696"/>
          </a:xfrm>
        </p:spPr>
        <p:txBody>
          <a:bodyPr anchor="ctr">
            <a:normAutofit/>
          </a:bodyPr>
          <a:lstStyle/>
          <a:p>
            <a:pPr algn="r"/>
            <a:r>
              <a:rPr lang="en-US" sz="4000">
                <a:solidFill>
                  <a:srgbClr val="FFFFFF"/>
                </a:solidFill>
                <a:latin typeface="Trebuchet MS" charset="0"/>
                <a:ea typeface="Trebuchet MS" charset="0"/>
                <a:cs typeface="Trebuchet MS" charset="0"/>
              </a:rPr>
              <a:t>Project “Memory”</a:t>
            </a:r>
          </a:p>
        </p:txBody>
      </p:sp>
    </p:spTree>
    <p:extLst>
      <p:ext uri="{BB962C8B-B14F-4D97-AF65-F5344CB8AC3E}">
        <p14:creationId xmlns:p14="http://schemas.microsoft.com/office/powerpoint/2010/main" val="71679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23488" y="10"/>
            <a:ext cx="8668512" cy="6857990"/>
          </a:xfrm>
          <a:prstGeom prst="rect">
            <a:avLst/>
          </a:prstGeom>
        </p:spPr>
      </p:pic>
      <p:sp>
        <p:nvSpPr>
          <p:cNvPr id="39"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idx="4294967295"/>
          </p:nvPr>
        </p:nvSpPr>
        <p:spPr>
          <a:xfrm>
            <a:off x="477981" y="1122363"/>
            <a:ext cx="4023360" cy="3204134"/>
          </a:xfrm>
        </p:spPr>
        <p:txBody>
          <a:bodyPr vert="horz" lIns="91440" tIns="45720" rIns="91440" bIns="45720" rtlCol="0" anchor="b">
            <a:normAutofit/>
          </a:bodyPr>
          <a:lstStyle/>
          <a:p>
            <a:pPr>
              <a:lnSpc>
                <a:spcPct val="90000"/>
              </a:lnSpc>
            </a:pPr>
            <a:r>
              <a:rPr lang="en-US" sz="4800"/>
              <a:t>Project Library</a:t>
            </a:r>
          </a:p>
        </p:txBody>
      </p:sp>
      <p:sp>
        <p:nvSpPr>
          <p:cNvPr id="3" name="Subtitle 2"/>
          <p:cNvSpPr>
            <a:spLocks noGrp="1"/>
          </p:cNvSpPr>
          <p:nvPr>
            <p:ph type="subTitle" idx="4294967295"/>
          </p:nvPr>
        </p:nvSpPr>
        <p:spPr>
          <a:xfrm>
            <a:off x="477980" y="4872922"/>
            <a:ext cx="4023359" cy="1208141"/>
          </a:xfrm>
        </p:spPr>
        <p:txBody>
          <a:bodyPr vert="horz" lIns="91440" tIns="45720" rIns="91440" bIns="45720" rtlCol="0">
            <a:normAutofit/>
          </a:bodyPr>
          <a:lstStyle/>
          <a:p>
            <a:pPr>
              <a:spcBef>
                <a:spcPts val="1000"/>
              </a:spcBef>
            </a:pPr>
            <a:r>
              <a:rPr lang="en-US" sz="2000" dirty="0"/>
              <a:t>Project “scrapbook”</a:t>
            </a:r>
          </a:p>
        </p:txBody>
      </p:sp>
      <p:sp>
        <p:nvSpPr>
          <p:cNvPr id="40"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6109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 y="10"/>
            <a:ext cx="12191980" cy="6857991"/>
          </a:xfrm>
          <a:prstGeom prst="rect">
            <a:avLst/>
          </a:prstGeom>
        </p:spPr>
      </p:pic>
      <p:sp>
        <p:nvSpPr>
          <p:cNvPr id="2" name="TextBox 1">
            <a:extLst>
              <a:ext uri="{FF2B5EF4-FFF2-40B4-BE49-F238E27FC236}">
                <a16:creationId xmlns:a16="http://schemas.microsoft.com/office/drawing/2014/main" id="{5CEBF8AF-5103-D66F-7EF7-EACFB2370C9A}"/>
              </a:ext>
            </a:extLst>
          </p:cNvPr>
          <p:cNvSpPr txBox="1"/>
          <p:nvPr/>
        </p:nvSpPr>
        <p:spPr>
          <a:xfrm>
            <a:off x="0" y="4702660"/>
            <a:ext cx="12191979" cy="1015663"/>
          </a:xfrm>
          <a:prstGeom prst="rect">
            <a:avLst/>
          </a:prstGeom>
          <a:solidFill>
            <a:schemeClr val="accent1">
              <a:lumMod val="75000"/>
              <a:alpha val="83000"/>
            </a:schemeClr>
          </a:solidFill>
          <a:ln>
            <a:noFill/>
          </a:ln>
        </p:spPr>
        <p:txBody>
          <a:bodyPr wrap="square" rtlCol="0">
            <a:spAutoFit/>
          </a:bodyPr>
          <a:lstStyle/>
          <a:p>
            <a:pPr algn="ctr"/>
            <a:r>
              <a:rPr lang="en-US" sz="6000" dirty="0">
                <a:solidFill>
                  <a:schemeClr val="bg1"/>
                </a:solidFill>
                <a:latin typeface="Trebuchet MS" charset="0"/>
                <a:ea typeface="Trebuchet MS" charset="0"/>
                <a:cs typeface="Trebuchet MS" charset="0"/>
              </a:rPr>
              <a:t>Report Writing &amp; Referencing</a:t>
            </a:r>
          </a:p>
        </p:txBody>
      </p:sp>
    </p:spTree>
    <p:extLst>
      <p:ext uri="{BB962C8B-B14F-4D97-AF65-F5344CB8AC3E}">
        <p14:creationId xmlns:p14="http://schemas.microsoft.com/office/powerpoint/2010/main" val="206352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3559" y="542032"/>
            <a:ext cx="5153975" cy="923330"/>
          </a:xfrm>
          <a:prstGeom prst="rect">
            <a:avLst/>
          </a:prstGeom>
          <a:noFill/>
        </p:spPr>
        <p:txBody>
          <a:bodyPr wrap="none" rtlCol="0">
            <a:spAutoFit/>
          </a:bodyPr>
          <a:lstStyle/>
          <a:p>
            <a:r>
              <a:rPr lang="en-US" sz="5400" b="1" dirty="0">
                <a:solidFill>
                  <a:schemeClr val="bg1"/>
                </a:solidFill>
                <a:latin typeface="Trebuchet MS" charset="0"/>
                <a:ea typeface="Trebuchet MS" charset="0"/>
                <a:cs typeface="Trebuchet MS" charset="0"/>
              </a:rPr>
              <a:t>Project Outline</a:t>
            </a:r>
          </a:p>
        </p:txBody>
      </p:sp>
      <p:sp>
        <p:nvSpPr>
          <p:cNvPr id="9" name="TextBox 8">
            <a:extLst>
              <a:ext uri="{FF2B5EF4-FFF2-40B4-BE49-F238E27FC236}">
                <a16:creationId xmlns:a16="http://schemas.microsoft.com/office/drawing/2014/main" id="{3D3F020B-28DF-D442-B754-4F567B8BE77B}"/>
              </a:ext>
            </a:extLst>
          </p:cNvPr>
          <p:cNvSpPr txBox="1"/>
          <p:nvPr/>
        </p:nvSpPr>
        <p:spPr>
          <a:xfrm>
            <a:off x="673559" y="1812563"/>
            <a:ext cx="11322823" cy="3046988"/>
          </a:xfrm>
          <a:prstGeom prst="rect">
            <a:avLst/>
          </a:prstGeom>
          <a:noFill/>
        </p:spPr>
        <p:txBody>
          <a:bodyPr wrap="square">
            <a:spAutoFit/>
          </a:bodyPr>
          <a:lstStyle/>
          <a:p>
            <a:r>
              <a:rPr lang="en-GB" sz="3200" dirty="0">
                <a:solidFill>
                  <a:schemeClr val="bg1"/>
                </a:solidFill>
                <a:latin typeface="Trebuchet MS" panose="020B0703020202090204" pitchFamily="34" charset="0"/>
              </a:rPr>
              <a:t>A Project Outline needs to be completed and sign of by Southampton Solent University, the Apprentice and their employer - </a:t>
            </a:r>
            <a:r>
              <a:rPr lang="en-GB" sz="3200" b="1" dirty="0">
                <a:solidFill>
                  <a:schemeClr val="bg1"/>
                </a:solidFill>
                <a:latin typeface="Trebuchet MS" panose="020B0703020202090204" pitchFamily="34" charset="0"/>
              </a:rPr>
              <a:t>it's not graded</a:t>
            </a:r>
            <a:r>
              <a:rPr lang="en-GB" sz="3200" dirty="0">
                <a:solidFill>
                  <a:schemeClr val="bg1"/>
                </a:solidFill>
                <a:latin typeface="Trebuchet MS" panose="020B0703020202090204" pitchFamily="34" charset="0"/>
              </a:rPr>
              <a:t>, but will give us an idea of what we intend to do for your project. A template will be supplied and once completed should be no more than one side of A4</a:t>
            </a:r>
            <a:r>
              <a:rPr lang="en-GB" sz="3200" dirty="0">
                <a:solidFill>
                  <a:srgbClr val="333333"/>
                </a:solidFill>
                <a:latin typeface="Trebuchet MS" panose="020B0703020202090204" pitchFamily="34" charset="0"/>
              </a:rPr>
              <a:t>.</a:t>
            </a:r>
            <a:endParaRPr lang="en-US" sz="3200" dirty="0">
              <a:latin typeface="Trebuchet MS" panose="020B0703020202090204" pitchFamily="34" charset="0"/>
            </a:endParaRPr>
          </a:p>
        </p:txBody>
      </p:sp>
    </p:spTree>
    <p:extLst>
      <p:ext uri="{BB962C8B-B14F-4D97-AF65-F5344CB8AC3E}">
        <p14:creationId xmlns:p14="http://schemas.microsoft.com/office/powerpoint/2010/main" val="175916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 y="10"/>
            <a:ext cx="12191980" cy="6857991"/>
          </a:xfrm>
          <a:prstGeom prst="rect">
            <a:avLst/>
          </a:prstGeom>
        </p:spPr>
      </p:pic>
      <p:sp>
        <p:nvSpPr>
          <p:cNvPr id="5" name="TextBox 4"/>
          <p:cNvSpPr txBox="1"/>
          <p:nvPr/>
        </p:nvSpPr>
        <p:spPr>
          <a:xfrm>
            <a:off x="21" y="2490906"/>
            <a:ext cx="12191979" cy="1200329"/>
          </a:xfrm>
          <a:prstGeom prst="rect">
            <a:avLst/>
          </a:prstGeom>
          <a:solidFill>
            <a:srgbClr val="00B0F0">
              <a:alpha val="83000"/>
            </a:srgbClr>
          </a:solidFill>
          <a:ln>
            <a:noFill/>
          </a:ln>
        </p:spPr>
        <p:txBody>
          <a:bodyPr wrap="square" rtlCol="0">
            <a:spAutoFit/>
          </a:bodyPr>
          <a:lstStyle/>
          <a:p>
            <a:pPr algn="ctr"/>
            <a:r>
              <a:rPr lang="en-GB" sz="7200" b="1" dirty="0">
                <a:solidFill>
                  <a:schemeClr val="bg1"/>
                </a:solidFill>
                <a:latin typeface="Trebuchet MS" charset="0"/>
                <a:ea typeface="Trebuchet MS" charset="0"/>
                <a:cs typeface="Trebuchet MS" charset="0"/>
              </a:rPr>
              <a:t>Research</a:t>
            </a:r>
            <a:endParaRPr lang="en-GB" sz="7200" b="1" dirty="0">
              <a:latin typeface="Trebuchet MS" charset="0"/>
              <a:ea typeface="Trebuchet MS" charset="0"/>
              <a:cs typeface="Trebuchet MS" charset="0"/>
            </a:endParaRPr>
          </a:p>
        </p:txBody>
      </p:sp>
    </p:spTree>
    <p:extLst>
      <p:ext uri="{BB962C8B-B14F-4D97-AF65-F5344CB8AC3E}">
        <p14:creationId xmlns:p14="http://schemas.microsoft.com/office/powerpoint/2010/main" val="361239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 y="10"/>
            <a:ext cx="12191980" cy="6857991"/>
          </a:xfrm>
          <a:prstGeom prst="rect">
            <a:avLst/>
          </a:prstGeom>
        </p:spPr>
      </p:pic>
      <p:sp>
        <p:nvSpPr>
          <p:cNvPr id="5" name="TextBox 4"/>
          <p:cNvSpPr txBox="1"/>
          <p:nvPr/>
        </p:nvSpPr>
        <p:spPr>
          <a:xfrm>
            <a:off x="21" y="2786741"/>
            <a:ext cx="12191979" cy="1200329"/>
          </a:xfrm>
          <a:prstGeom prst="rect">
            <a:avLst/>
          </a:prstGeom>
          <a:solidFill>
            <a:schemeClr val="accent1">
              <a:lumMod val="50000"/>
              <a:alpha val="58000"/>
            </a:schemeClr>
          </a:solidFill>
          <a:ln>
            <a:noFill/>
          </a:ln>
        </p:spPr>
        <p:txBody>
          <a:bodyPr wrap="square" rtlCol="0">
            <a:spAutoFit/>
          </a:bodyPr>
          <a:lstStyle/>
          <a:p>
            <a:pPr algn="ctr"/>
            <a:r>
              <a:rPr lang="en-GB" sz="7200" b="1" dirty="0">
                <a:solidFill>
                  <a:schemeClr val="bg1"/>
                </a:solidFill>
                <a:latin typeface="Trebuchet MS" charset="0"/>
                <a:ea typeface="Trebuchet MS" charset="0"/>
                <a:cs typeface="Trebuchet MS" charset="0"/>
              </a:rPr>
              <a:t>Methods &amp; Evaluation</a:t>
            </a:r>
            <a:endParaRPr lang="en-GB" sz="7200" b="1" dirty="0">
              <a:latin typeface="Trebuchet MS" charset="0"/>
              <a:ea typeface="Trebuchet MS" charset="0"/>
              <a:cs typeface="Trebuchet MS" charset="0"/>
            </a:endParaRPr>
          </a:p>
        </p:txBody>
      </p:sp>
    </p:spTree>
    <p:extLst>
      <p:ext uri="{BB962C8B-B14F-4D97-AF65-F5344CB8AC3E}">
        <p14:creationId xmlns:p14="http://schemas.microsoft.com/office/powerpoint/2010/main" val="105094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pic>
        <p:nvPicPr>
          <p:cNvPr id="2" name="Graphic 1" descr="Scales of justice outline">
            <a:extLst>
              <a:ext uri="{FF2B5EF4-FFF2-40B4-BE49-F238E27FC236}">
                <a16:creationId xmlns:a16="http://schemas.microsoft.com/office/drawing/2014/main" id="{C3D7EFCE-49D8-F4B6-8EA8-55C2719C33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70256" y="3115340"/>
            <a:ext cx="2784739" cy="2784739"/>
          </a:xfrm>
          <a:prstGeom prst="rect">
            <a:avLst/>
          </a:prstGeom>
        </p:spPr>
      </p:pic>
      <p:sp>
        <p:nvSpPr>
          <p:cNvPr id="3" name="TextBox 2">
            <a:extLst>
              <a:ext uri="{FF2B5EF4-FFF2-40B4-BE49-F238E27FC236}">
                <a16:creationId xmlns:a16="http://schemas.microsoft.com/office/drawing/2014/main" id="{EAEF07AA-6CEA-DF53-7E4A-807912857C30}"/>
              </a:ext>
            </a:extLst>
          </p:cNvPr>
          <p:cNvSpPr txBox="1"/>
          <p:nvPr/>
        </p:nvSpPr>
        <p:spPr>
          <a:xfrm>
            <a:off x="865214" y="957921"/>
            <a:ext cx="8991166" cy="1938992"/>
          </a:xfrm>
          <a:prstGeom prst="rect">
            <a:avLst/>
          </a:prstGeom>
          <a:noFill/>
        </p:spPr>
        <p:txBody>
          <a:bodyPr wrap="square">
            <a:spAutoFit/>
          </a:bodyPr>
          <a:lstStyle/>
          <a:p>
            <a:pPr fontAlgn="base"/>
            <a:r>
              <a:rPr lang="en-GB" sz="6000" b="1" dirty="0">
                <a:solidFill>
                  <a:schemeClr val="bg1"/>
                </a:solidFill>
                <a:effectLst/>
                <a:ea typeface="Calibri" panose="020F0502020204030204" pitchFamily="34" charset="0"/>
                <a:cs typeface="Times New Roman" panose="02020603050405020304" pitchFamily="18" charset="0"/>
              </a:rPr>
              <a:t>Ethical ,Professional, Legal &amp; Ethical issues </a:t>
            </a:r>
            <a:endParaRPr lang="en-GB" sz="6000" b="1"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6883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25878"/>
            <a:ext cx="12192000" cy="6926423"/>
          </a:xfrm>
          <a:prstGeom prst="rect">
            <a:avLst/>
          </a:prstGeom>
        </p:spPr>
      </p:pic>
      <p:sp>
        <p:nvSpPr>
          <p:cNvPr id="4" name="Rectangle 3"/>
          <p:cNvSpPr/>
          <p:nvPr/>
        </p:nvSpPr>
        <p:spPr>
          <a:xfrm>
            <a:off x="0" y="2729048"/>
            <a:ext cx="12192000" cy="1200329"/>
          </a:xfrm>
          <a:prstGeom prst="rect">
            <a:avLst/>
          </a:prstGeom>
          <a:solidFill>
            <a:srgbClr val="FF0000">
              <a:alpha val="82000"/>
            </a:srgbClr>
          </a:solidFill>
        </p:spPr>
        <p:txBody>
          <a:bodyPr wrap="square" anchor="ctr">
            <a:spAutoFit/>
          </a:bodyPr>
          <a:lstStyle/>
          <a:p>
            <a:pPr algn="ctr"/>
            <a:r>
              <a:rPr lang="en-GB" sz="7200" b="1" dirty="0">
                <a:solidFill>
                  <a:schemeClr val="bg1"/>
                </a:solidFill>
                <a:latin typeface="Trebuchet MS" charset="0"/>
                <a:ea typeface="Trebuchet MS" charset="0"/>
                <a:cs typeface="Trebuchet MS" charset="0"/>
              </a:rPr>
              <a:t>Design &amp; Implementation</a:t>
            </a:r>
            <a:endParaRPr lang="en-GB" sz="1600" b="1"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399893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8973"/>
            <a:ext cx="12075459" cy="7716973"/>
          </a:xfrm>
          <a:prstGeom prst="rect">
            <a:avLst/>
          </a:prstGeom>
        </p:spPr>
      </p:pic>
    </p:spTree>
    <p:extLst>
      <p:ext uri="{BB962C8B-B14F-4D97-AF65-F5344CB8AC3E}">
        <p14:creationId xmlns:p14="http://schemas.microsoft.com/office/powerpoint/2010/main" val="383122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1BD108-1ACF-294F-BCBA-A9BB61A57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C5C3AD0-2AA9-D02A-76F3-FEBFE008BD29}"/>
              </a:ext>
            </a:extLst>
          </p:cNvPr>
          <p:cNvSpPr/>
          <p:nvPr/>
        </p:nvSpPr>
        <p:spPr>
          <a:xfrm>
            <a:off x="0" y="5000446"/>
            <a:ext cx="12192000" cy="1200329"/>
          </a:xfrm>
          <a:prstGeom prst="rect">
            <a:avLst/>
          </a:prstGeom>
          <a:solidFill>
            <a:srgbClr val="FF0000">
              <a:alpha val="82000"/>
            </a:srgbClr>
          </a:solidFill>
        </p:spPr>
        <p:txBody>
          <a:bodyPr wrap="square" anchor="ctr">
            <a:spAutoFit/>
          </a:bodyPr>
          <a:lstStyle/>
          <a:p>
            <a:pPr algn="ctr"/>
            <a:r>
              <a:rPr lang="en-GB" sz="7200" b="1" dirty="0">
                <a:solidFill>
                  <a:schemeClr val="bg1"/>
                </a:solidFill>
                <a:latin typeface="Trebuchet MS" charset="0"/>
                <a:ea typeface="Trebuchet MS" charset="0"/>
                <a:cs typeface="Trebuchet MS" charset="0"/>
              </a:rPr>
              <a:t>Testing</a:t>
            </a:r>
            <a:endParaRPr lang="en-GB" sz="1600" b="1"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1717607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0CB1C1-C8E4-BC30-FF0E-FFF77441A9D6}"/>
              </a:ext>
            </a:extLst>
          </p:cNvPr>
          <p:cNvPicPr>
            <a:picLocks noChangeAspect="1"/>
          </p:cNvPicPr>
          <p:nvPr/>
        </p:nvPicPr>
        <p:blipFill>
          <a:blip r:embed="rId2"/>
          <a:stretch>
            <a:fillRect/>
          </a:stretch>
        </p:blipFill>
        <p:spPr>
          <a:xfrm>
            <a:off x="1778274" y="132348"/>
            <a:ext cx="8635452" cy="5411685"/>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DDA4A36-0199-D543-2AAF-50E1F77A93B2}"/>
              </a:ext>
            </a:extLst>
          </p:cNvPr>
          <p:cNvSpPr txBox="1"/>
          <p:nvPr/>
        </p:nvSpPr>
        <p:spPr>
          <a:xfrm>
            <a:off x="923924" y="5720729"/>
            <a:ext cx="5172076" cy="369332"/>
          </a:xfrm>
          <a:prstGeom prst="rect">
            <a:avLst/>
          </a:prstGeom>
          <a:noFill/>
        </p:spPr>
        <p:txBody>
          <a:bodyPr wrap="square">
            <a:spAutoFit/>
          </a:bodyPr>
          <a:lstStyle/>
          <a:p>
            <a:r>
              <a:rPr lang="en-GB" dirty="0">
                <a:solidFill>
                  <a:schemeClr val="bg1"/>
                </a:solidFill>
                <a:hlinkClick r:id="rId3">
                  <a:extLst>
                    <a:ext uri="{A12FA001-AC4F-418D-AE19-62706E023703}">
                      <ahyp:hlinkClr xmlns:ahyp="http://schemas.microsoft.com/office/drawing/2018/hyperlinkcolor" val="tx"/>
                    </a:ext>
                  </a:extLst>
                </a:hlinkClick>
              </a:rPr>
              <a:t>Link to External DATS Course Info for Employers</a:t>
            </a:r>
            <a:r>
              <a:rPr lang="en-GB" dirty="0">
                <a:solidFill>
                  <a:schemeClr val="bg1"/>
                </a:solidFill>
              </a:rPr>
              <a:t> </a:t>
            </a:r>
          </a:p>
        </p:txBody>
      </p:sp>
      <p:sp>
        <p:nvSpPr>
          <p:cNvPr id="9" name="TextBox 8">
            <a:extLst>
              <a:ext uri="{FF2B5EF4-FFF2-40B4-BE49-F238E27FC236}">
                <a16:creationId xmlns:a16="http://schemas.microsoft.com/office/drawing/2014/main" id="{0399EE7D-0EF0-3DF8-5BF6-2EB4C96AE8F2}"/>
              </a:ext>
            </a:extLst>
          </p:cNvPr>
          <p:cNvSpPr txBox="1"/>
          <p:nvPr/>
        </p:nvSpPr>
        <p:spPr>
          <a:xfrm>
            <a:off x="7005387" y="5720729"/>
            <a:ext cx="4472740" cy="369332"/>
          </a:xfrm>
          <a:prstGeom prst="rect">
            <a:avLst/>
          </a:prstGeom>
          <a:noFill/>
        </p:spPr>
        <p:txBody>
          <a:bodyPr wrap="square">
            <a:spAutoFit/>
          </a:bodyPr>
          <a:lstStyle/>
          <a:p>
            <a:r>
              <a:rPr lang="en-GB" dirty="0">
                <a:solidFill>
                  <a:schemeClr val="bg1"/>
                </a:solidFill>
                <a:hlinkClick r:id="rId4">
                  <a:extLst>
                    <a:ext uri="{A12FA001-AC4F-418D-AE19-62706E023703}">
                      <ahyp:hlinkClr xmlns:ahyp="http://schemas.microsoft.com/office/drawing/2018/hyperlinkcolor" val="tx"/>
                    </a:ext>
                  </a:extLst>
                </a:hlinkClick>
              </a:rPr>
              <a:t>Link to Internal DATS Course Page on SOL</a:t>
            </a:r>
            <a:endParaRPr lang="en-GB" dirty="0">
              <a:solidFill>
                <a:schemeClr val="bg1"/>
              </a:solidFill>
            </a:endParaRPr>
          </a:p>
        </p:txBody>
      </p:sp>
    </p:spTree>
    <p:extLst>
      <p:ext uri="{BB962C8B-B14F-4D97-AF65-F5344CB8AC3E}">
        <p14:creationId xmlns:p14="http://schemas.microsoft.com/office/powerpoint/2010/main" val="2173570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a:extLst>
              <a:ext uri="{FF2B5EF4-FFF2-40B4-BE49-F238E27FC236}">
                <a16:creationId xmlns:a16="http://schemas.microsoft.com/office/drawing/2014/main" id="{956C9731-2BC9-C743-D1F2-2EF3864181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200775"/>
          </a:xfrm>
          <a:prstGeom prst="rect">
            <a:avLst/>
          </a:prstGeom>
        </p:spPr>
      </p:pic>
      <p:sp>
        <p:nvSpPr>
          <p:cNvPr id="6" name="Rectangle 5">
            <a:extLst>
              <a:ext uri="{FF2B5EF4-FFF2-40B4-BE49-F238E27FC236}">
                <a16:creationId xmlns:a16="http://schemas.microsoft.com/office/drawing/2014/main" id="{87F9036A-E77E-90D0-FDB4-44898640A199}"/>
              </a:ext>
            </a:extLst>
          </p:cNvPr>
          <p:cNvSpPr/>
          <p:nvPr/>
        </p:nvSpPr>
        <p:spPr>
          <a:xfrm>
            <a:off x="0" y="3761194"/>
            <a:ext cx="12192000" cy="1200329"/>
          </a:xfrm>
          <a:prstGeom prst="rect">
            <a:avLst/>
          </a:prstGeom>
          <a:solidFill>
            <a:srgbClr val="FF0000">
              <a:alpha val="82000"/>
            </a:srgbClr>
          </a:solidFill>
        </p:spPr>
        <p:txBody>
          <a:bodyPr wrap="square" anchor="ctr">
            <a:spAutoFit/>
          </a:bodyPr>
          <a:lstStyle/>
          <a:p>
            <a:pPr algn="ctr"/>
            <a:r>
              <a:rPr lang="en-GB" sz="7200" b="1" dirty="0">
                <a:solidFill>
                  <a:schemeClr val="bg1"/>
                </a:solidFill>
                <a:latin typeface="Trebuchet MS" charset="0"/>
                <a:ea typeface="Trebuchet MS" charset="0"/>
                <a:cs typeface="Trebuchet MS" charset="0"/>
              </a:rPr>
              <a:t>Results</a:t>
            </a:r>
            <a:endParaRPr lang="en-GB" sz="1600" b="1"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3436378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3" name="Rectangle 2"/>
          <p:cNvSpPr/>
          <p:nvPr/>
        </p:nvSpPr>
        <p:spPr>
          <a:xfrm>
            <a:off x="0" y="2729046"/>
            <a:ext cx="12192000" cy="1200329"/>
          </a:xfrm>
          <a:prstGeom prst="rect">
            <a:avLst/>
          </a:prstGeom>
          <a:solidFill>
            <a:srgbClr val="00B0F0">
              <a:alpha val="82000"/>
            </a:srgbClr>
          </a:solidFill>
        </p:spPr>
        <p:txBody>
          <a:bodyPr wrap="square" anchor="ctr">
            <a:spAutoFit/>
          </a:bodyPr>
          <a:lstStyle/>
          <a:p>
            <a:pPr algn="ctr"/>
            <a:r>
              <a:rPr lang="en-GB" sz="7200" b="1">
                <a:solidFill>
                  <a:schemeClr val="bg1"/>
                </a:solidFill>
                <a:latin typeface="Trebuchet MS" charset="0"/>
                <a:ea typeface="Trebuchet MS" charset="0"/>
                <a:cs typeface="Trebuchet MS" charset="0"/>
              </a:rPr>
              <a:t>Reporting </a:t>
            </a:r>
            <a:r>
              <a:rPr lang="mr-IN" sz="7200" b="1">
                <a:solidFill>
                  <a:schemeClr val="bg1"/>
                </a:solidFill>
                <a:latin typeface="Trebuchet MS" charset="0"/>
                <a:ea typeface="Trebuchet MS" charset="0"/>
                <a:cs typeface="Trebuchet MS" charset="0"/>
              </a:rPr>
              <a:t>–</a:t>
            </a:r>
            <a:r>
              <a:rPr lang="en-GB" sz="7200" b="1">
                <a:solidFill>
                  <a:schemeClr val="bg1"/>
                </a:solidFill>
                <a:latin typeface="Trebuchet MS" charset="0"/>
                <a:ea typeface="Trebuchet MS" charset="0"/>
                <a:cs typeface="Trebuchet MS" charset="0"/>
              </a:rPr>
              <a:t> Final Write-up</a:t>
            </a:r>
            <a:endParaRPr lang="en-GB" sz="1600" b="1">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275623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0CEB33-877D-6863-4E23-023A623410FE}"/>
              </a:ext>
            </a:extLst>
          </p:cNvPr>
          <p:cNvSpPr txBox="1"/>
          <p:nvPr/>
        </p:nvSpPr>
        <p:spPr>
          <a:xfrm>
            <a:off x="1460901" y="831924"/>
            <a:ext cx="9313334" cy="6232475"/>
          </a:xfrm>
          <a:prstGeom prst="rect">
            <a:avLst/>
          </a:prstGeom>
          <a:noFill/>
        </p:spPr>
        <p:txBody>
          <a:bodyPr wrap="square">
            <a:spAutoFit/>
          </a:bodyPr>
          <a:lstStyle/>
          <a:p>
            <a:pPr marL="342900" indent="-342900" fontAlgn="base">
              <a:buFont typeface="+mj-lt"/>
              <a:buAutoNum type="arabicPeriod"/>
            </a:pPr>
            <a:r>
              <a:rPr lang="en-GB" sz="2200" dirty="0">
                <a:solidFill>
                  <a:schemeClr val="bg1"/>
                </a:solidFill>
                <a:effectLst/>
                <a:ea typeface="Times New Roman" panose="02020603050405020304" pitchFamily="18" charset="0"/>
              </a:rPr>
              <a:t>Title Page</a:t>
            </a:r>
          </a:p>
          <a:p>
            <a:pPr marL="342900" indent="-342900" fontAlgn="base">
              <a:buFont typeface="+mj-lt"/>
              <a:buAutoNum type="arabicPeriod"/>
            </a:pPr>
            <a:r>
              <a:rPr lang="en-GB" sz="2200" dirty="0">
                <a:solidFill>
                  <a:schemeClr val="bg1"/>
                </a:solidFill>
                <a:effectLst/>
                <a:ea typeface="Calibri" panose="020F0502020204030204" pitchFamily="34" charset="0"/>
                <a:cs typeface="Times New Roman" panose="02020603050405020304" pitchFamily="18" charset="0"/>
              </a:rPr>
              <a:t>Acknowledgements</a:t>
            </a:r>
            <a:endParaRPr lang="en-GB" sz="2200" dirty="0">
              <a:solidFill>
                <a:schemeClr val="bg1"/>
              </a:solidFill>
              <a:effectLst/>
              <a:ea typeface="Times New Roman" panose="02020603050405020304" pitchFamily="18" charset="0"/>
            </a:endParaRPr>
          </a:p>
          <a:p>
            <a:pPr marL="342900" indent="-342900" fontAlgn="base">
              <a:buFont typeface="+mj-lt"/>
              <a:buAutoNum type="arabicPeriod"/>
            </a:pPr>
            <a:r>
              <a:rPr lang="en-GB" sz="2200" dirty="0">
                <a:solidFill>
                  <a:schemeClr val="bg1"/>
                </a:solidFill>
                <a:ea typeface="Times New Roman" panose="02020603050405020304" pitchFamily="18" charset="0"/>
              </a:rPr>
              <a:t>Summary</a:t>
            </a:r>
          </a:p>
          <a:p>
            <a:pPr marL="342900" indent="-342900" fontAlgn="base">
              <a:buFont typeface="+mj-lt"/>
              <a:buAutoNum type="arabicPeriod"/>
            </a:pPr>
            <a:r>
              <a:rPr lang="en-GB" sz="2200" dirty="0">
                <a:solidFill>
                  <a:schemeClr val="bg1"/>
                </a:solidFill>
                <a:ea typeface="Calibri" panose="020F0502020204030204" pitchFamily="34" charset="0"/>
                <a:cs typeface="Times New Roman" panose="02020603050405020304" pitchFamily="18" charset="0"/>
              </a:rPr>
              <a:t>Contents</a:t>
            </a:r>
          </a:p>
          <a:p>
            <a:pPr marL="342900" indent="-342900" fontAlgn="base">
              <a:buFont typeface="+mj-lt"/>
              <a:buAutoNum type="arabicPeriod"/>
            </a:pPr>
            <a:r>
              <a:rPr lang="en-GB" sz="2200" dirty="0">
                <a:solidFill>
                  <a:schemeClr val="bg1"/>
                </a:solidFill>
                <a:ea typeface="Calibri" panose="020F0502020204030204" pitchFamily="34" charset="0"/>
                <a:cs typeface="Times New Roman" panose="02020603050405020304" pitchFamily="18" charset="0"/>
              </a:rPr>
              <a:t>List of Figures</a:t>
            </a:r>
          </a:p>
          <a:p>
            <a:pPr marL="342900" indent="-342900" fontAlgn="base">
              <a:buFont typeface="+mj-lt"/>
              <a:buAutoNum type="arabicPeriod"/>
            </a:pPr>
            <a:r>
              <a:rPr lang="en-GB" sz="2200" dirty="0">
                <a:solidFill>
                  <a:schemeClr val="bg1"/>
                </a:solidFill>
                <a:effectLst/>
                <a:ea typeface="Calibri" panose="020F0502020204030204" pitchFamily="34" charset="0"/>
                <a:cs typeface="Times New Roman" panose="02020603050405020304" pitchFamily="18" charset="0"/>
              </a:rPr>
              <a:t>Project Specification/Requirements</a:t>
            </a:r>
          </a:p>
          <a:p>
            <a:pPr marL="342900" indent="-342900" fontAlgn="base">
              <a:buFont typeface="+mj-lt"/>
              <a:buAutoNum type="arabicPeriod"/>
            </a:pPr>
            <a:r>
              <a:rPr lang="en-GB" sz="2200" dirty="0">
                <a:solidFill>
                  <a:schemeClr val="bg1"/>
                </a:solidFill>
                <a:effectLst/>
                <a:ea typeface="Calibri" panose="020F0502020204030204" pitchFamily="34" charset="0"/>
                <a:cs typeface="Times New Roman" panose="02020603050405020304" pitchFamily="18" charset="0"/>
              </a:rPr>
              <a:t>Methodology/Evaluation</a:t>
            </a:r>
          </a:p>
          <a:p>
            <a:pPr marL="742950" lvl="1" indent="-285750" fontAlgn="base">
              <a:buFont typeface="Arial" panose="020B0604020202020204" pitchFamily="34" charset="0"/>
              <a:buChar char="•"/>
            </a:pPr>
            <a:r>
              <a:rPr lang="en-GB" sz="2200" dirty="0">
                <a:solidFill>
                  <a:schemeClr val="bg1"/>
                </a:solidFill>
                <a:effectLst/>
                <a:ea typeface="Calibri" panose="020F0502020204030204" pitchFamily="34" charset="0"/>
                <a:cs typeface="Times New Roman" panose="02020603050405020304" pitchFamily="18" charset="0"/>
              </a:rPr>
              <a:t>Professional, Legal and Ethical issues </a:t>
            </a:r>
            <a:endParaRPr lang="en-GB" sz="2200" dirty="0">
              <a:solidFill>
                <a:schemeClr val="bg1"/>
              </a:solidFill>
              <a:ea typeface="Calibri" panose="020F0502020204030204" pitchFamily="34" charset="0"/>
              <a:cs typeface="Times New Roman" panose="02020603050405020304" pitchFamily="18" charset="0"/>
            </a:endParaRPr>
          </a:p>
          <a:p>
            <a:pPr marL="742950" lvl="1" indent="-285750" fontAlgn="base">
              <a:buFont typeface="Arial" panose="020B0604020202020204" pitchFamily="34" charset="0"/>
              <a:buChar char="•"/>
            </a:pPr>
            <a:r>
              <a:rPr lang="en-GB" sz="2200" dirty="0">
                <a:solidFill>
                  <a:schemeClr val="bg1"/>
                </a:solidFill>
                <a:effectLst/>
                <a:ea typeface="Calibri" panose="020F0502020204030204" pitchFamily="34" charset="0"/>
                <a:cs typeface="Times New Roman" panose="02020603050405020304" pitchFamily="18" charset="0"/>
              </a:rPr>
              <a:t>Project Management </a:t>
            </a:r>
            <a:endParaRPr lang="en-GB" sz="2200" dirty="0">
              <a:solidFill>
                <a:schemeClr val="bg1"/>
              </a:solidFill>
              <a:ea typeface="Calibri" panose="020F0502020204030204" pitchFamily="34" charset="0"/>
              <a:cs typeface="Times New Roman" panose="02020603050405020304" pitchFamily="18" charset="0"/>
            </a:endParaRPr>
          </a:p>
          <a:p>
            <a:pPr marL="342900" indent="-342900" fontAlgn="base">
              <a:buFont typeface="+mj-lt"/>
              <a:buAutoNum type="arabicPeriod"/>
            </a:pPr>
            <a:r>
              <a:rPr lang="en-GB" sz="2200" dirty="0">
                <a:solidFill>
                  <a:schemeClr val="bg1"/>
                </a:solidFill>
                <a:effectLst/>
                <a:ea typeface="Calibri" panose="020F0502020204030204" pitchFamily="34" charset="0"/>
                <a:cs typeface="Times New Roman" panose="02020603050405020304" pitchFamily="18" charset="0"/>
              </a:rPr>
              <a:t>Design</a:t>
            </a:r>
            <a:r>
              <a:rPr lang="en-GB" sz="2200" dirty="0">
                <a:solidFill>
                  <a:schemeClr val="bg1"/>
                </a:solidFill>
                <a:ea typeface="Calibri" panose="020F0502020204030204" pitchFamily="34" charset="0"/>
                <a:cs typeface="Times New Roman" panose="02020603050405020304" pitchFamily="18" charset="0"/>
              </a:rPr>
              <a:t>, </a:t>
            </a:r>
            <a:r>
              <a:rPr lang="en-GB" sz="2200" dirty="0">
                <a:solidFill>
                  <a:schemeClr val="bg1"/>
                </a:solidFill>
                <a:effectLst/>
                <a:ea typeface="Calibri" panose="020F0502020204030204" pitchFamily="34" charset="0"/>
                <a:cs typeface="Times New Roman" panose="02020603050405020304" pitchFamily="18" charset="0"/>
              </a:rPr>
              <a:t>implementation</a:t>
            </a:r>
            <a:endParaRPr lang="en-GB" sz="2200" dirty="0">
              <a:solidFill>
                <a:schemeClr val="bg1"/>
              </a:solidFill>
              <a:ea typeface="Calibri" panose="020F0502020204030204" pitchFamily="34" charset="0"/>
              <a:cs typeface="Times New Roman" panose="02020603050405020304" pitchFamily="18" charset="0"/>
            </a:endParaRPr>
          </a:p>
          <a:p>
            <a:pPr marL="342900" indent="-342900" fontAlgn="base">
              <a:buFont typeface="+mj-lt"/>
              <a:buAutoNum type="arabicPeriod"/>
            </a:pPr>
            <a:r>
              <a:rPr lang="en-GB" sz="2200" dirty="0">
                <a:solidFill>
                  <a:schemeClr val="bg1"/>
                </a:solidFill>
                <a:effectLst/>
                <a:ea typeface="Calibri" panose="020F0502020204030204" pitchFamily="34" charset="0"/>
                <a:cs typeface="Times New Roman" panose="02020603050405020304" pitchFamily="18" charset="0"/>
              </a:rPr>
              <a:t>Testing &amp; Results </a:t>
            </a:r>
          </a:p>
          <a:p>
            <a:pPr marL="342900" indent="-342900" fontAlgn="base">
              <a:buFont typeface="+mj-lt"/>
              <a:buAutoNum type="arabicPeriod"/>
            </a:pPr>
            <a:r>
              <a:rPr lang="en-GB" sz="2200" dirty="0">
                <a:solidFill>
                  <a:schemeClr val="bg1"/>
                </a:solidFill>
                <a:effectLst/>
                <a:ea typeface="Calibri" panose="020F0502020204030204" pitchFamily="34" charset="0"/>
                <a:cs typeface="Times New Roman" panose="02020603050405020304" pitchFamily="18" charset="0"/>
              </a:rPr>
              <a:t>Conclusions</a:t>
            </a:r>
          </a:p>
          <a:p>
            <a:pPr marL="342900" indent="-342900" fontAlgn="base">
              <a:buFont typeface="+mj-lt"/>
              <a:buAutoNum type="arabicPeriod"/>
            </a:pPr>
            <a:r>
              <a:rPr lang="en-GB" sz="2200" dirty="0">
                <a:solidFill>
                  <a:schemeClr val="bg1"/>
                </a:solidFill>
                <a:effectLst/>
                <a:ea typeface="Calibri" panose="020F0502020204030204" pitchFamily="34" charset="0"/>
                <a:cs typeface="Times New Roman" panose="02020603050405020304" pitchFamily="18" charset="0"/>
              </a:rPr>
              <a:t>Recommendations for further Work and/or discussion</a:t>
            </a:r>
          </a:p>
          <a:p>
            <a:pPr marL="342900" indent="-342900" fontAlgn="base">
              <a:buFont typeface="+mj-lt"/>
              <a:buAutoNum type="arabicPeriod"/>
            </a:pPr>
            <a:r>
              <a:rPr lang="en-GB" sz="2200" dirty="0">
                <a:solidFill>
                  <a:schemeClr val="bg1"/>
                </a:solidFill>
                <a:effectLst/>
                <a:ea typeface="Calibri" panose="020F0502020204030204" pitchFamily="34" charset="0"/>
                <a:cs typeface="Times New Roman" panose="02020603050405020304" pitchFamily="18" charset="0"/>
              </a:rPr>
              <a:t>References List</a:t>
            </a:r>
          </a:p>
          <a:p>
            <a:pPr marL="342900" indent="-342900" fontAlgn="base">
              <a:buFont typeface="+mj-lt"/>
              <a:buAutoNum type="arabicPeriod"/>
            </a:pPr>
            <a:r>
              <a:rPr lang="en-GB" sz="2200" dirty="0">
                <a:solidFill>
                  <a:schemeClr val="bg1"/>
                </a:solidFill>
                <a:effectLst/>
                <a:ea typeface="Calibri" panose="020F0502020204030204" pitchFamily="34" charset="0"/>
                <a:cs typeface="Times New Roman" panose="02020603050405020304" pitchFamily="18" charset="0"/>
              </a:rPr>
              <a:t>Appendices </a:t>
            </a:r>
            <a:br>
              <a:rPr lang="en-GB" sz="2300" dirty="0">
                <a:effectLst/>
                <a:ea typeface="Calibri" panose="020F0502020204030204" pitchFamily="34" charset="0"/>
                <a:cs typeface="Times New Roman" panose="02020603050405020304" pitchFamily="18" charset="0"/>
              </a:rPr>
            </a:br>
            <a:br>
              <a:rPr lang="en-GB" sz="2300" dirty="0">
                <a:effectLst/>
                <a:ea typeface="Calibri" panose="020F0502020204030204" pitchFamily="34" charset="0"/>
                <a:cs typeface="Times New Roman" panose="02020603050405020304" pitchFamily="18" charset="0"/>
              </a:rPr>
            </a:br>
            <a:br>
              <a:rPr lang="en-GB" sz="2300" dirty="0">
                <a:effectLst/>
                <a:ea typeface="Calibri" panose="020F0502020204030204" pitchFamily="34" charset="0"/>
                <a:cs typeface="Times New Roman" panose="02020603050405020304" pitchFamily="18" charset="0"/>
              </a:rPr>
            </a:br>
            <a:r>
              <a:rPr lang="en-GB" sz="2300" b="1" dirty="0">
                <a:effectLst/>
                <a:ea typeface="Times New Roman" panose="02020603050405020304" pitchFamily="18" charset="0"/>
              </a:rPr>
              <a:t> </a:t>
            </a:r>
            <a:endParaRPr lang="en-GB" sz="2300" dirty="0">
              <a:effectLst/>
              <a:ea typeface="Times New Roman" panose="02020603050405020304" pitchFamily="18" charset="0"/>
            </a:endParaRPr>
          </a:p>
        </p:txBody>
      </p:sp>
      <p:sp>
        <p:nvSpPr>
          <p:cNvPr id="4" name="TextBox 3">
            <a:extLst>
              <a:ext uri="{FF2B5EF4-FFF2-40B4-BE49-F238E27FC236}">
                <a16:creationId xmlns:a16="http://schemas.microsoft.com/office/drawing/2014/main" id="{6091AE1C-6B3B-5E4D-F37F-702C598A1099}"/>
              </a:ext>
            </a:extLst>
          </p:cNvPr>
          <p:cNvSpPr txBox="1"/>
          <p:nvPr/>
        </p:nvSpPr>
        <p:spPr>
          <a:xfrm>
            <a:off x="714270" y="262637"/>
            <a:ext cx="3266831" cy="617415"/>
          </a:xfrm>
          <a:prstGeom prst="rect">
            <a:avLst/>
          </a:prstGeom>
          <a:noFill/>
        </p:spPr>
        <p:txBody>
          <a:bodyPr wrap="none" lIns="0" tIns="0" rIns="0" bIns="0" rtlCol="0">
            <a:noAutofit/>
          </a:bodyPr>
          <a:lstStyle/>
          <a:p>
            <a:pPr algn="l"/>
            <a:r>
              <a:rPr lang="en-GB" sz="3200" b="1" dirty="0">
                <a:solidFill>
                  <a:schemeClr val="bg1"/>
                </a:solidFill>
              </a:rPr>
              <a:t>Final Report Structure </a:t>
            </a:r>
          </a:p>
        </p:txBody>
      </p:sp>
      <p:pic>
        <p:nvPicPr>
          <p:cNvPr id="5" name="Graphic 4" descr="Circular flowchart with solid fill">
            <a:extLst>
              <a:ext uri="{FF2B5EF4-FFF2-40B4-BE49-F238E27FC236}">
                <a16:creationId xmlns:a16="http://schemas.microsoft.com/office/drawing/2014/main" id="{60786693-5B62-7D33-3DE5-3FEAC4AD5A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217324">
            <a:off x="8567117" y="-202992"/>
            <a:ext cx="3323330" cy="3323330"/>
          </a:xfrm>
          <a:prstGeom prst="rect">
            <a:avLst/>
          </a:prstGeom>
        </p:spPr>
      </p:pic>
    </p:spTree>
    <p:extLst>
      <p:ext uri="{BB962C8B-B14F-4D97-AF65-F5344CB8AC3E}">
        <p14:creationId xmlns:p14="http://schemas.microsoft.com/office/powerpoint/2010/main" val="1803337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DBADBE-6AA6-919D-4A85-1193665D2766}"/>
              </a:ext>
            </a:extLst>
          </p:cNvPr>
          <p:cNvSpPr>
            <a:spLocks noGrp="1"/>
          </p:cNvSpPr>
          <p:nvPr>
            <p:ph type="sldNum" sz="quarter" idx="4294967295"/>
          </p:nvPr>
        </p:nvSpPr>
        <p:spPr>
          <a:xfrm>
            <a:off x="11706225" y="6354763"/>
            <a:ext cx="485775" cy="365125"/>
          </a:xfrm>
        </p:spPr>
        <p:txBody>
          <a:bodyPr/>
          <a:lstStyle/>
          <a:p>
            <a:fld id="{D0AB4D72-44D9-D547-9915-0125627D69FC}" type="slidenum">
              <a:rPr lang="en-US" smtClean="0"/>
              <a:t>43</a:t>
            </a:fld>
            <a:endParaRPr lang="en-US"/>
          </a:p>
        </p:txBody>
      </p:sp>
      <p:sp>
        <p:nvSpPr>
          <p:cNvPr id="5" name="TextBox 4">
            <a:extLst>
              <a:ext uri="{FF2B5EF4-FFF2-40B4-BE49-F238E27FC236}">
                <a16:creationId xmlns:a16="http://schemas.microsoft.com/office/drawing/2014/main" id="{0B4E24CC-7CCF-BAEF-37F9-DACB3A82EEA6}"/>
              </a:ext>
            </a:extLst>
          </p:cNvPr>
          <p:cNvSpPr txBox="1"/>
          <p:nvPr/>
        </p:nvSpPr>
        <p:spPr>
          <a:xfrm>
            <a:off x="587375" y="587659"/>
            <a:ext cx="10133768" cy="3231654"/>
          </a:xfrm>
          <a:prstGeom prst="rect">
            <a:avLst/>
          </a:prstGeom>
          <a:noFill/>
        </p:spPr>
        <p:txBody>
          <a:bodyPr wrap="square">
            <a:spAutoFit/>
          </a:bodyPr>
          <a:lstStyle/>
          <a:p>
            <a:r>
              <a:rPr lang="en-GB" sz="4400" b="1" dirty="0">
                <a:solidFill>
                  <a:schemeClr val="bg1"/>
                </a:solidFill>
              </a:rPr>
              <a:t>Employer Reference</a:t>
            </a:r>
            <a:br>
              <a:rPr lang="en-GB" sz="3200" b="1" dirty="0">
                <a:solidFill>
                  <a:schemeClr val="bg1"/>
                </a:solidFill>
              </a:rPr>
            </a:br>
            <a:r>
              <a:rPr lang="en-GB" sz="3200" dirty="0">
                <a:solidFill>
                  <a:schemeClr val="bg1"/>
                </a:solidFill>
              </a:rPr>
              <a:t>The assessment of the Synoptic Project should include the </a:t>
            </a:r>
            <a:r>
              <a:rPr lang="en-GB" sz="3200" b="1" dirty="0">
                <a:solidFill>
                  <a:schemeClr val="bg1"/>
                </a:solidFill>
              </a:rPr>
              <a:t>employer’s evaluation against the common criteria.</a:t>
            </a:r>
            <a:r>
              <a:rPr lang="en-GB" sz="3200" dirty="0">
                <a:solidFill>
                  <a:schemeClr val="bg1"/>
                </a:solidFill>
              </a:rPr>
              <a:t> This will be documented in the </a:t>
            </a:r>
            <a:r>
              <a:rPr lang="en-GB" sz="3200" b="1" dirty="0">
                <a:solidFill>
                  <a:schemeClr val="bg1"/>
                </a:solidFill>
              </a:rPr>
              <a:t>Employer's Reference</a:t>
            </a:r>
            <a:r>
              <a:rPr lang="en-GB" sz="3200" dirty="0">
                <a:solidFill>
                  <a:schemeClr val="bg1"/>
                </a:solidFill>
              </a:rPr>
              <a:t>, completed and </a:t>
            </a:r>
            <a:r>
              <a:rPr lang="en-GB" sz="3200" b="1" dirty="0">
                <a:solidFill>
                  <a:schemeClr val="bg1"/>
                </a:solidFill>
              </a:rPr>
              <a:t>signed on completion of the </a:t>
            </a:r>
            <a:r>
              <a:rPr lang="en-GB" sz="3200" b="1">
                <a:solidFill>
                  <a:schemeClr val="bg1"/>
                </a:solidFill>
              </a:rPr>
              <a:t>Project Report </a:t>
            </a:r>
            <a:r>
              <a:rPr lang="en-GB" sz="3200" b="1" dirty="0">
                <a:solidFill>
                  <a:schemeClr val="bg1"/>
                </a:solidFill>
              </a:rPr>
              <a:t>and presented in an appendix.</a:t>
            </a:r>
          </a:p>
        </p:txBody>
      </p:sp>
      <p:pic>
        <p:nvPicPr>
          <p:cNvPr id="8" name="Graphic 7" descr="Vlog outline">
            <a:extLst>
              <a:ext uri="{FF2B5EF4-FFF2-40B4-BE49-F238E27FC236}">
                <a16:creationId xmlns:a16="http://schemas.microsoft.com/office/drawing/2014/main" id="{1D6F8BE6-9F0E-D3F2-B9F0-70A3D3BB17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72932" y="3569725"/>
            <a:ext cx="2876180" cy="2876180"/>
          </a:xfrm>
          <a:prstGeom prst="rect">
            <a:avLst/>
          </a:prstGeom>
        </p:spPr>
      </p:pic>
    </p:spTree>
    <p:extLst>
      <p:ext uri="{BB962C8B-B14F-4D97-AF65-F5344CB8AC3E}">
        <p14:creationId xmlns:p14="http://schemas.microsoft.com/office/powerpoint/2010/main" val="2625015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2A746-9921-1FC5-48CA-86D1E9EFC02E}"/>
              </a:ext>
            </a:extLst>
          </p:cNvPr>
          <p:cNvSpPr txBox="1"/>
          <p:nvPr/>
        </p:nvSpPr>
        <p:spPr>
          <a:xfrm>
            <a:off x="587375" y="1773771"/>
            <a:ext cx="11017250" cy="2004146"/>
          </a:xfrm>
          <a:prstGeom prst="rect">
            <a:avLst/>
          </a:prstGeom>
          <a:noFill/>
        </p:spPr>
        <p:txBody>
          <a:bodyPr wrap="none" lIns="0" tIns="0" rIns="0" bIns="0" rtlCol="0">
            <a:noAutofit/>
          </a:bodyPr>
          <a:lstStyle/>
          <a:p>
            <a:pPr algn="ctr"/>
            <a:r>
              <a:rPr lang="en-GB" sz="9600" b="1" dirty="0">
                <a:solidFill>
                  <a:schemeClr val="bg1"/>
                </a:solidFill>
              </a:rPr>
              <a:t>Portfolio Mapping</a:t>
            </a:r>
          </a:p>
        </p:txBody>
      </p:sp>
    </p:spTree>
    <p:extLst>
      <p:ext uri="{BB962C8B-B14F-4D97-AF65-F5344CB8AC3E}">
        <p14:creationId xmlns:p14="http://schemas.microsoft.com/office/powerpoint/2010/main" val="3338240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74DF22-C223-DCB2-BB7B-AE23614C1DBA}"/>
              </a:ext>
            </a:extLst>
          </p:cNvPr>
          <p:cNvPicPr>
            <a:picLocks noChangeAspect="1"/>
          </p:cNvPicPr>
          <p:nvPr/>
        </p:nvPicPr>
        <p:blipFill>
          <a:blip r:embed="rId2"/>
          <a:stretch>
            <a:fillRect/>
          </a:stretch>
        </p:blipFill>
        <p:spPr>
          <a:xfrm>
            <a:off x="3127124" y="95418"/>
            <a:ext cx="5937752" cy="58907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89351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916989-D8EC-6F53-F62C-761B03D655BB}"/>
              </a:ext>
            </a:extLst>
          </p:cNvPr>
          <p:cNvPicPr>
            <a:picLocks noChangeAspect="1"/>
          </p:cNvPicPr>
          <p:nvPr/>
        </p:nvPicPr>
        <p:blipFill>
          <a:blip r:embed="rId2"/>
          <a:stretch>
            <a:fillRect/>
          </a:stretch>
        </p:blipFill>
        <p:spPr>
          <a:xfrm>
            <a:off x="228600" y="789055"/>
            <a:ext cx="11734800" cy="46650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0996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2A746-9921-1FC5-48CA-86D1E9EFC02E}"/>
              </a:ext>
            </a:extLst>
          </p:cNvPr>
          <p:cNvSpPr txBox="1"/>
          <p:nvPr/>
        </p:nvSpPr>
        <p:spPr>
          <a:xfrm>
            <a:off x="2104869" y="727022"/>
            <a:ext cx="7982262" cy="3702571"/>
          </a:xfrm>
          <a:prstGeom prst="rect">
            <a:avLst/>
          </a:prstGeom>
          <a:noFill/>
        </p:spPr>
        <p:txBody>
          <a:bodyPr wrap="none" lIns="0" tIns="0" rIns="0" bIns="0" rtlCol="0">
            <a:noAutofit/>
          </a:bodyPr>
          <a:lstStyle/>
          <a:p>
            <a:pPr algn="ctr"/>
            <a:r>
              <a:rPr lang="en-GB" sz="18000" b="1" dirty="0">
                <a:solidFill>
                  <a:schemeClr val="bg1"/>
                </a:solidFill>
              </a:rPr>
              <a:t>EPA</a:t>
            </a:r>
          </a:p>
          <a:p>
            <a:pPr algn="ctr"/>
            <a:r>
              <a:rPr lang="en-GB" sz="6000" b="1" dirty="0">
                <a:solidFill>
                  <a:schemeClr val="bg1"/>
                </a:solidFill>
              </a:rPr>
              <a:t>End Point Assessment </a:t>
            </a:r>
          </a:p>
        </p:txBody>
      </p:sp>
    </p:spTree>
    <p:extLst>
      <p:ext uri="{BB962C8B-B14F-4D97-AF65-F5344CB8AC3E}">
        <p14:creationId xmlns:p14="http://schemas.microsoft.com/office/powerpoint/2010/main" val="3569445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alking to another person">
            <a:extLst>
              <a:ext uri="{FF2B5EF4-FFF2-40B4-BE49-F238E27FC236}">
                <a16:creationId xmlns:a16="http://schemas.microsoft.com/office/drawing/2014/main" id="{AE2C310E-23F0-F573-430E-FAE14B79CC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85" y="-12032"/>
            <a:ext cx="12265025" cy="6212807"/>
          </a:xfrm>
          <a:prstGeom prst="rect">
            <a:avLst/>
          </a:prstGeom>
        </p:spPr>
      </p:pic>
      <p:sp>
        <p:nvSpPr>
          <p:cNvPr id="4" name="Rectangle 3"/>
          <p:cNvSpPr/>
          <p:nvPr/>
        </p:nvSpPr>
        <p:spPr>
          <a:xfrm>
            <a:off x="-48683" y="5636205"/>
            <a:ext cx="12265024" cy="1200329"/>
          </a:xfrm>
          <a:prstGeom prst="rect">
            <a:avLst/>
          </a:prstGeom>
          <a:solidFill>
            <a:srgbClr val="C00000"/>
          </a:solidFill>
        </p:spPr>
        <p:txBody>
          <a:bodyPr wrap="square" anchor="ctr">
            <a:spAutoFit/>
          </a:bodyPr>
          <a:lstStyle/>
          <a:p>
            <a:pPr algn="ctr"/>
            <a:r>
              <a:rPr lang="en-GB" sz="7200" b="1" dirty="0">
                <a:solidFill>
                  <a:schemeClr val="bg1"/>
                </a:solidFill>
                <a:latin typeface="Trebuchet MS" charset="0"/>
                <a:ea typeface="Trebuchet MS" charset="0"/>
                <a:cs typeface="Trebuchet MS" charset="0"/>
              </a:rPr>
              <a:t>EPA Presentation - 1 hour</a:t>
            </a:r>
            <a:endParaRPr lang="en-GB" sz="1600" b="1"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198408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Cycle with people outline">
            <a:extLst>
              <a:ext uri="{FF2B5EF4-FFF2-40B4-BE49-F238E27FC236}">
                <a16:creationId xmlns:a16="http://schemas.microsoft.com/office/drawing/2014/main" id="{982BBC20-37A7-9555-AE28-AE19332871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924" y="-179278"/>
            <a:ext cx="5236234" cy="5236234"/>
          </a:xfrm>
          <a:prstGeom prst="rect">
            <a:avLst/>
          </a:prstGeom>
        </p:spPr>
      </p:pic>
      <p:sp>
        <p:nvSpPr>
          <p:cNvPr id="5" name="TextBox 4">
            <a:extLst>
              <a:ext uri="{FF2B5EF4-FFF2-40B4-BE49-F238E27FC236}">
                <a16:creationId xmlns:a16="http://schemas.microsoft.com/office/drawing/2014/main" id="{09B88D25-E095-A57A-59F2-E7506CAED997}"/>
              </a:ext>
            </a:extLst>
          </p:cNvPr>
          <p:cNvSpPr txBox="1"/>
          <p:nvPr/>
        </p:nvSpPr>
        <p:spPr>
          <a:xfrm>
            <a:off x="4226942" y="532641"/>
            <a:ext cx="7599871" cy="4524315"/>
          </a:xfrm>
          <a:prstGeom prst="rect">
            <a:avLst/>
          </a:prstGeom>
          <a:noFill/>
        </p:spPr>
        <p:txBody>
          <a:bodyPr wrap="square">
            <a:spAutoFit/>
          </a:bodyPr>
          <a:lstStyle/>
          <a:p>
            <a:pPr marL="457200"/>
            <a:r>
              <a:rPr lang="en-GB" sz="3200" i="1" kern="0" spc="15"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"The presentation is a </a:t>
            </a:r>
            <a:r>
              <a:rPr lang="en-GB" sz="3200" b="1" i="1" kern="0" spc="15"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structured discussion between the </a:t>
            </a:r>
            <a:r>
              <a:rPr lang="en-GB" sz="3200" b="1" i="1" u="sng" kern="0" spc="15"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apprentice</a:t>
            </a:r>
            <a:r>
              <a:rPr lang="en-GB" sz="3200" b="1" i="1" kern="0" spc="15"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and their </a:t>
            </a:r>
            <a:r>
              <a:rPr lang="en-GB" sz="3200" b="1" i="1" u="sng" kern="0" spc="15"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university lecturer/s </a:t>
            </a:r>
            <a:r>
              <a:rPr lang="en-GB" sz="3200" b="1" i="1" kern="0" spc="15"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and </a:t>
            </a:r>
            <a:r>
              <a:rPr lang="en-GB" sz="3200" b="1" i="1" u="sng" kern="0" spc="15"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employer</a:t>
            </a:r>
            <a:r>
              <a:rPr lang="en-GB" sz="3200" b="1" i="1" kern="0" spc="15"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focusing on the outcomes of the synoptic project</a:t>
            </a:r>
            <a:r>
              <a:rPr lang="en-GB" sz="3200" i="1" kern="0" spc="15"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It covers both what the apprentice has done, the standard of their work, and how they have done it."</a:t>
            </a:r>
            <a:br>
              <a:rPr lang="en-GB" sz="3200" i="1" kern="0" spc="15"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br>
            <a:endParaRPr lang="en-GB"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012E3B8-1394-C062-E623-330609E4C49C}"/>
              </a:ext>
            </a:extLst>
          </p:cNvPr>
          <p:cNvSpPr txBox="1"/>
          <p:nvPr/>
        </p:nvSpPr>
        <p:spPr>
          <a:xfrm>
            <a:off x="8721306" y="4807376"/>
            <a:ext cx="3217651" cy="369332"/>
          </a:xfrm>
          <a:prstGeom prst="rect">
            <a:avLst/>
          </a:prstGeom>
          <a:noFill/>
        </p:spPr>
        <p:txBody>
          <a:bodyPr wrap="square">
            <a:spAutoFit/>
          </a:bodyPr>
          <a:lstStyle/>
          <a:p>
            <a:pPr algn="r"/>
            <a:r>
              <a:rPr lang="en-GB" dirty="0">
                <a:solidFill>
                  <a:schemeClr val="bg1"/>
                </a:solidFill>
              </a:rPr>
              <a:t>The Presentation (P.7 2.2.3) </a:t>
            </a:r>
          </a:p>
        </p:txBody>
      </p:sp>
      <p:sp>
        <p:nvSpPr>
          <p:cNvPr id="9" name="TextBox 8">
            <a:extLst>
              <a:ext uri="{FF2B5EF4-FFF2-40B4-BE49-F238E27FC236}">
                <a16:creationId xmlns:a16="http://schemas.microsoft.com/office/drawing/2014/main" id="{FB2B913F-DA65-04CC-5E8E-B12890659897}"/>
              </a:ext>
            </a:extLst>
          </p:cNvPr>
          <p:cNvSpPr txBox="1"/>
          <p:nvPr/>
        </p:nvSpPr>
        <p:spPr>
          <a:xfrm>
            <a:off x="897148" y="5665792"/>
            <a:ext cx="10791645" cy="400110"/>
          </a:xfrm>
          <a:prstGeom prst="rect">
            <a:avLst/>
          </a:prstGeom>
          <a:noFill/>
        </p:spPr>
        <p:txBody>
          <a:bodyPr wrap="square">
            <a:spAutoFit/>
          </a:bodyPr>
          <a:lstStyle/>
          <a:p>
            <a:r>
              <a:rPr lang="en-GB" sz="1000" b="1" kern="100" dirty="0">
                <a:solidFill>
                  <a:schemeClr val="bg1"/>
                </a:solidFill>
                <a:effectLst/>
                <a:latin typeface="Trebuchet MS" panose="020B0603020202020204" pitchFamily="34" charset="0"/>
                <a:ea typeface="Aptos" panose="020B0004020202020204" pitchFamily="34" charset="0"/>
                <a:cs typeface="Times New Roman" panose="02020603050405020304" pitchFamily="18" charset="0"/>
              </a:rPr>
              <a:t>INSTITUTE FOR APPRENTICESHIPS.ORG, 2015</a:t>
            </a:r>
            <a:r>
              <a:rPr lang="en-GB" sz="1000" kern="100" dirty="0">
                <a:solidFill>
                  <a:schemeClr val="bg1"/>
                </a:solidFill>
                <a:effectLst/>
                <a:latin typeface="Trebuchet MS" panose="020B0603020202020204" pitchFamily="34" charset="0"/>
                <a:ea typeface="Aptos" panose="020B0004020202020204" pitchFamily="34" charset="0"/>
                <a:cs typeface="Times New Roman" panose="02020603050405020304" pitchFamily="18" charset="0"/>
              </a:rPr>
              <a:t>. DIGITAL INDUSTRIES -ASSESSMENT PLAN DIGITAL &amp; TECHNOLOGY SOLUTIONS PROFESSIONAL BSC (Hons) Digital &amp; Technology Solutions [viewed 14 February 2025]. Available from: </a:t>
            </a:r>
            <a:r>
              <a:rPr lang="en-GB" sz="1000" u="sng" kern="100" dirty="0">
                <a:solidFill>
                  <a:schemeClr val="bg1"/>
                </a:solidFill>
                <a:effectLst/>
                <a:latin typeface="Trebuchet MS" panose="020B0603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https://www.instituteforapprenticeships.org/media/1073/digital_and_technology_solutions_professional.pdf</a:t>
            </a:r>
            <a:r>
              <a:rPr lang="en-GB" sz="1000" kern="100" dirty="0">
                <a:solidFill>
                  <a:schemeClr val="bg1"/>
                </a:solidFill>
                <a:effectLst/>
                <a:latin typeface="Trebuchet MS" panose="020B0603020202020204" pitchFamily="34" charset="0"/>
                <a:ea typeface="Aptos" panose="020B0004020202020204" pitchFamily="34" charset="0"/>
                <a:cs typeface="Times New Roman" panose="02020603050405020304" pitchFamily="18" charset="0"/>
              </a:rPr>
              <a:t> </a:t>
            </a:r>
            <a:endParaRPr lang="en-GB" sz="1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00114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222900-0019-66E0-C836-CF04EEEE4BC2}"/>
              </a:ext>
            </a:extLst>
          </p:cNvPr>
          <p:cNvPicPr>
            <a:picLocks noChangeAspect="1"/>
          </p:cNvPicPr>
          <p:nvPr/>
        </p:nvPicPr>
        <p:blipFill>
          <a:blip r:embed="rId2"/>
          <a:srcRect l="3819" t="1953" r="4047" b="6136"/>
          <a:stretch/>
        </p:blipFill>
        <p:spPr>
          <a:xfrm>
            <a:off x="2183567" y="637081"/>
            <a:ext cx="8049718" cy="4939260"/>
          </a:xfrm>
          <a:prstGeom prst="rect">
            <a:avLst/>
          </a:prstGeom>
          <a:effectLst>
            <a:outerShdw blurRad="50800" dist="38100" dir="5400000" algn="t" rotWithShape="0">
              <a:prstClr val="black">
                <a:alpha val="40000"/>
              </a:prstClr>
            </a:outerShdw>
          </a:effectLst>
        </p:spPr>
      </p:pic>
      <p:sp>
        <p:nvSpPr>
          <p:cNvPr id="6" name="Rectangle 1">
            <a:extLst>
              <a:ext uri="{FF2B5EF4-FFF2-40B4-BE49-F238E27FC236}">
                <a16:creationId xmlns:a16="http://schemas.microsoft.com/office/drawing/2014/main" id="{68A65C8B-BCB4-B609-BCD5-1C61086E7C29}"/>
              </a:ext>
            </a:extLst>
          </p:cNvPr>
          <p:cNvSpPr>
            <a:spLocks noChangeArrowheads="1"/>
          </p:cNvSpPr>
          <p:nvPr/>
        </p:nvSpPr>
        <p:spPr bwMode="auto">
          <a:xfrm>
            <a:off x="1964961" y="5794257"/>
            <a:ext cx="885793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bg1"/>
                </a:solidFill>
                <a:effectLst/>
                <a:cs typeface="Times New Roman" panose="02020603050405020304" pitchFamily="18" charset="0"/>
              </a:rPr>
              <a:t>INSTITUTE FOR APPRENTICESHIPS, 2015</a:t>
            </a:r>
            <a:r>
              <a:rPr kumimoji="0" lang="en-US" altLang="en-US" sz="800" b="0" i="0" u="none" strike="noStrike" cap="none" normalizeH="0" baseline="0" dirty="0">
                <a:ln>
                  <a:noFill/>
                </a:ln>
                <a:solidFill>
                  <a:schemeClr val="bg1"/>
                </a:solidFill>
                <a:effectLst/>
                <a:cs typeface="Times New Roman" panose="02020603050405020304" pitchFamily="18" charset="0"/>
              </a:rPr>
              <a:t>. </a:t>
            </a:r>
            <a:r>
              <a:rPr kumimoji="0" lang="en-US" altLang="en-US" sz="800" b="0" i="1" u="none" strike="noStrike" cap="none" normalizeH="0" baseline="0" dirty="0">
                <a:ln>
                  <a:noFill/>
                </a:ln>
                <a:solidFill>
                  <a:schemeClr val="bg1"/>
                </a:solidFill>
                <a:effectLst/>
                <a:cs typeface="Times New Roman" panose="02020603050405020304" pitchFamily="18" charset="0"/>
              </a:rPr>
              <a:t>Digital and technology solutions professional (integrated degree)</a:t>
            </a:r>
            <a:r>
              <a:rPr kumimoji="0" lang="en-US" altLang="en-US" sz="800" b="0" i="0" u="none" strike="noStrike" cap="none" normalizeH="0" baseline="0" dirty="0">
                <a:ln>
                  <a:noFill/>
                </a:ln>
                <a:solidFill>
                  <a:schemeClr val="bg1"/>
                </a:solidFill>
                <a:effectLst/>
                <a:cs typeface="Times New Roman" panose="02020603050405020304" pitchFamily="18" charset="0"/>
              </a:rPr>
              <a:t> [viewed 18 October 2024]. Available from: </a:t>
            </a:r>
            <a:r>
              <a:rPr kumimoji="0" lang="en-US" altLang="en-US" sz="800" b="0" i="0" u="none" strike="noStrike" cap="none" normalizeH="0" baseline="0" dirty="0">
                <a:ln>
                  <a:noFill/>
                </a:ln>
                <a:solidFill>
                  <a:schemeClr val="bg1"/>
                </a:solidFill>
                <a:effectLst/>
                <a:cs typeface="Times New Roman" panose="02020603050405020304" pitchFamily="18" charset="0"/>
                <a:hlinkClick r:id="rId3">
                  <a:extLst>
                    <a:ext uri="{A12FA001-AC4F-418D-AE19-62706E023703}">
                      <ahyp:hlinkClr xmlns:ahyp="http://schemas.microsoft.com/office/drawing/2018/hyperlinkcolor" val="tx"/>
                    </a:ext>
                  </a:extLst>
                </a:hlinkClick>
              </a:rPr>
              <a:t>https://www.instituteforapprenticeships.org/apprenticeship-standards/digital-and-technology-solutions-professional-integrated-degree-v1-1</a:t>
            </a:r>
            <a:r>
              <a:rPr kumimoji="0" lang="en-US" altLang="en-US" sz="800" b="0" i="0" u="none" strike="noStrike" cap="none" normalizeH="0" baseline="0" dirty="0">
                <a:ln>
                  <a:noFill/>
                </a:ln>
                <a:solidFill>
                  <a:schemeClr val="bg1"/>
                </a:solidFill>
                <a:effectLst/>
                <a:cs typeface="Times New Roman" panose="02020603050405020304" pitchFamily="18" charset="0"/>
              </a:rPr>
              <a:t> </a:t>
            </a:r>
            <a:endParaRPr kumimoji="0" lang="en-US" altLang="en-US" sz="800" b="0" i="0" u="none" strike="noStrike" cap="none" normalizeH="0" baseline="0" dirty="0">
              <a:ln>
                <a:noFill/>
              </a:ln>
              <a:solidFill>
                <a:schemeClr val="bg1"/>
              </a:solidFill>
              <a:effectLst/>
            </a:endParaRPr>
          </a:p>
        </p:txBody>
      </p:sp>
      <p:sp>
        <p:nvSpPr>
          <p:cNvPr id="8" name="TextBox 7">
            <a:extLst>
              <a:ext uri="{FF2B5EF4-FFF2-40B4-BE49-F238E27FC236}">
                <a16:creationId xmlns:a16="http://schemas.microsoft.com/office/drawing/2014/main" id="{4C32018F-A2B5-F68D-21B7-73AE805D55B8}"/>
              </a:ext>
            </a:extLst>
          </p:cNvPr>
          <p:cNvSpPr txBox="1"/>
          <p:nvPr/>
        </p:nvSpPr>
        <p:spPr>
          <a:xfrm>
            <a:off x="0" y="125064"/>
            <a:ext cx="12191999" cy="369332"/>
          </a:xfrm>
          <a:prstGeom prst="rect">
            <a:avLst/>
          </a:prstGeom>
          <a:noFill/>
        </p:spPr>
        <p:txBody>
          <a:bodyPr wrap="square">
            <a:spAutoFit/>
          </a:bodyPr>
          <a:lstStyle/>
          <a:p>
            <a:pPr algn="ctr"/>
            <a:r>
              <a:rPr lang="en-GB" i="0" dirty="0">
                <a:solidFill>
                  <a:schemeClr val="bg1"/>
                </a:solidFill>
                <a:effectLst/>
              </a:rPr>
              <a:t>BSc Digital &amp; </a:t>
            </a:r>
            <a:r>
              <a:rPr lang="en-GB" dirty="0">
                <a:solidFill>
                  <a:schemeClr val="bg1"/>
                </a:solidFill>
              </a:rPr>
              <a:t>T</a:t>
            </a:r>
            <a:r>
              <a:rPr lang="en-GB" i="0" dirty="0">
                <a:solidFill>
                  <a:schemeClr val="bg1"/>
                </a:solidFill>
                <a:effectLst/>
              </a:rPr>
              <a:t>echnology </a:t>
            </a:r>
            <a:r>
              <a:rPr lang="en-GB" dirty="0">
                <a:solidFill>
                  <a:schemeClr val="bg1"/>
                </a:solidFill>
              </a:rPr>
              <a:t>S</a:t>
            </a:r>
            <a:r>
              <a:rPr lang="en-GB" i="0" dirty="0">
                <a:solidFill>
                  <a:schemeClr val="bg1"/>
                </a:solidFill>
                <a:effectLst/>
              </a:rPr>
              <a:t>olutions </a:t>
            </a:r>
            <a:r>
              <a:rPr lang="en-GB" dirty="0">
                <a:solidFill>
                  <a:schemeClr val="bg1"/>
                </a:solidFill>
              </a:rPr>
              <a:t>P</a:t>
            </a:r>
            <a:r>
              <a:rPr lang="en-GB" i="0" dirty="0">
                <a:solidFill>
                  <a:schemeClr val="bg1"/>
                </a:solidFill>
                <a:effectLst/>
              </a:rPr>
              <a:t>rofessional </a:t>
            </a:r>
            <a:r>
              <a:rPr lang="en-GB" dirty="0">
                <a:solidFill>
                  <a:schemeClr val="bg1"/>
                </a:solidFill>
              </a:rPr>
              <a:t>(</a:t>
            </a:r>
            <a:r>
              <a:rPr lang="en-GB" i="0" dirty="0">
                <a:solidFill>
                  <a:schemeClr val="bg1"/>
                </a:solidFill>
                <a:effectLst/>
              </a:rPr>
              <a:t>ST0119 - 2015 - version</a:t>
            </a:r>
            <a:r>
              <a:rPr lang="en-GB" dirty="0">
                <a:solidFill>
                  <a:schemeClr val="bg1"/>
                </a:solidFill>
              </a:rPr>
              <a:t>:</a:t>
            </a:r>
            <a:r>
              <a:rPr lang="en-GB" i="0" dirty="0">
                <a:solidFill>
                  <a:schemeClr val="bg1"/>
                </a:solidFill>
                <a:effectLst/>
              </a:rPr>
              <a:t> 1.1)</a:t>
            </a:r>
          </a:p>
        </p:txBody>
      </p:sp>
    </p:spTree>
    <p:extLst>
      <p:ext uri="{BB962C8B-B14F-4D97-AF65-F5344CB8AC3E}">
        <p14:creationId xmlns:p14="http://schemas.microsoft.com/office/powerpoint/2010/main" val="1390750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A9360-BCF3-26FD-1122-937796AFB54D}"/>
              </a:ext>
            </a:extLst>
          </p:cNvPr>
          <p:cNvSpPr txBox="1"/>
          <p:nvPr/>
        </p:nvSpPr>
        <p:spPr>
          <a:xfrm>
            <a:off x="691551" y="427354"/>
            <a:ext cx="10808897" cy="4993675"/>
          </a:xfrm>
          <a:prstGeom prst="rect">
            <a:avLst/>
          </a:prstGeom>
          <a:noFill/>
        </p:spPr>
        <p:txBody>
          <a:bodyPr wrap="square">
            <a:spAutoFit/>
          </a:bodyPr>
          <a:lstStyle/>
          <a:p>
            <a:r>
              <a:rPr lang="en-GB" sz="2800" kern="0" spc="15" dirty="0">
                <a:solidFill>
                  <a:schemeClr val="bg1"/>
                </a:solidFill>
                <a:effectLst/>
                <a:ea typeface="Times New Roman" panose="02020603050405020304" pitchFamily="18" charset="0"/>
                <a:cs typeface="Times New Roman" panose="02020603050405020304" pitchFamily="18" charset="0"/>
              </a:rPr>
              <a:t>The EPA </a:t>
            </a:r>
            <a:r>
              <a:rPr lang="en-GB" sz="2800" kern="0" spc="15" dirty="0">
                <a:solidFill>
                  <a:schemeClr val="bg1"/>
                </a:solidFill>
                <a:ea typeface="Times New Roman" panose="02020603050405020304" pitchFamily="18" charset="0"/>
                <a:cs typeface="Times New Roman" panose="02020603050405020304" pitchFamily="18" charset="0"/>
              </a:rPr>
              <a:t>P</a:t>
            </a:r>
            <a:r>
              <a:rPr lang="en-GB" sz="2800" kern="0" spc="15" dirty="0">
                <a:solidFill>
                  <a:schemeClr val="bg1"/>
                </a:solidFill>
                <a:effectLst/>
                <a:ea typeface="Times New Roman" panose="02020603050405020304" pitchFamily="18" charset="0"/>
                <a:cs typeface="Times New Roman" panose="02020603050405020304" pitchFamily="18" charset="0"/>
              </a:rPr>
              <a:t>resentation serves to demonstrate how the apprentice has approached and achieved the project. It aims to explore the apprentices' process including problem solving and overall work, and must:</a:t>
            </a:r>
            <a:br>
              <a:rPr lang="en-GB" sz="2800" kern="0" spc="15" dirty="0">
                <a:solidFill>
                  <a:schemeClr val="bg1"/>
                </a:solidFill>
                <a:effectLst/>
                <a:ea typeface="Times New Roman" panose="02020603050405020304" pitchFamily="18" charset="0"/>
                <a:cs typeface="Times New Roman" panose="02020603050405020304" pitchFamily="18" charset="0"/>
              </a:rPr>
            </a:br>
            <a:endParaRPr lang="en-GB" sz="1050" kern="100" dirty="0">
              <a:solidFill>
                <a:schemeClr val="bg1"/>
              </a:solidFill>
              <a:effectLst/>
              <a:ea typeface="Aptos" panose="020B0004020202020204" pitchFamily="34" charset="0"/>
              <a:cs typeface="Times New Roman" panose="02020603050405020304" pitchFamily="18" charset="0"/>
            </a:endParaRPr>
          </a:p>
          <a:p>
            <a:pPr marL="457200" lvl="0" indent="-457200">
              <a:buSzPts val="1000"/>
              <a:buFont typeface="Arial" panose="020B0604020202020204" pitchFamily="34" charset="0"/>
              <a:buChar char="•"/>
              <a:tabLst>
                <a:tab pos="457200" algn="l"/>
              </a:tabLst>
            </a:pPr>
            <a:r>
              <a:rPr lang="en-GB" sz="2800" kern="0" spc="15" dirty="0">
                <a:solidFill>
                  <a:schemeClr val="bg1"/>
                </a:solidFill>
                <a:effectLst/>
                <a:ea typeface="Times New Roman" panose="02020603050405020304" pitchFamily="18" charset="0"/>
                <a:cs typeface="Times New Roman" panose="02020603050405020304" pitchFamily="18" charset="0"/>
              </a:rPr>
              <a:t>Review the project's aims and results.</a:t>
            </a:r>
            <a:endParaRPr lang="en-GB" sz="2800" kern="100" dirty="0">
              <a:solidFill>
                <a:schemeClr val="bg1"/>
              </a:solidFill>
              <a:effectLst/>
              <a:ea typeface="Aptos" panose="020B0004020202020204" pitchFamily="34" charset="0"/>
              <a:cs typeface="Times New Roman" panose="02020603050405020304" pitchFamily="18" charset="0"/>
            </a:endParaRPr>
          </a:p>
          <a:p>
            <a:pPr marL="457200" lvl="0" indent="-457200">
              <a:buSzPts val="1000"/>
              <a:buFont typeface="Arial" panose="020B0604020202020204" pitchFamily="34" charset="0"/>
              <a:buChar char="•"/>
              <a:tabLst>
                <a:tab pos="457200" algn="l"/>
              </a:tabLst>
            </a:pPr>
            <a:r>
              <a:rPr lang="en-GB" sz="2800" kern="0" spc="15" dirty="0">
                <a:solidFill>
                  <a:schemeClr val="bg1"/>
                </a:solidFill>
                <a:effectLst/>
                <a:ea typeface="Times New Roman" panose="02020603050405020304" pitchFamily="18" charset="0"/>
                <a:cs typeface="Times New Roman" panose="02020603050405020304" pitchFamily="18" charset="0"/>
              </a:rPr>
              <a:t>Demonstrate the standard of work.</a:t>
            </a:r>
            <a:endParaRPr lang="en-GB" sz="2800" kern="100" dirty="0">
              <a:solidFill>
                <a:schemeClr val="bg1"/>
              </a:solidFill>
              <a:effectLst/>
              <a:ea typeface="Aptos" panose="020B0004020202020204" pitchFamily="34" charset="0"/>
              <a:cs typeface="Times New Roman" panose="02020603050405020304" pitchFamily="18" charset="0"/>
            </a:endParaRPr>
          </a:p>
          <a:p>
            <a:pPr marL="457200" lvl="0" indent="-457200">
              <a:buSzPts val="1000"/>
              <a:buFont typeface="Arial" panose="020B0604020202020204" pitchFamily="34" charset="0"/>
              <a:buChar char="•"/>
              <a:tabLst>
                <a:tab pos="457200" algn="l"/>
              </a:tabLst>
            </a:pPr>
            <a:r>
              <a:rPr lang="en-GB" sz="2800" kern="0" spc="15" dirty="0">
                <a:solidFill>
                  <a:schemeClr val="bg1"/>
                </a:solidFill>
                <a:effectLst/>
                <a:ea typeface="Times New Roman" panose="02020603050405020304" pitchFamily="18" charset="0"/>
                <a:cs typeface="Times New Roman" panose="02020603050405020304" pitchFamily="18" charset="0"/>
              </a:rPr>
              <a:t>Explain the approach and address issues.</a:t>
            </a:r>
            <a:endParaRPr lang="en-GB" sz="2800" kern="100" dirty="0">
              <a:solidFill>
                <a:schemeClr val="bg1"/>
              </a:solidFill>
              <a:effectLst/>
              <a:ea typeface="Aptos" panose="020B0004020202020204" pitchFamily="34" charset="0"/>
              <a:cs typeface="Times New Roman" panose="02020603050405020304" pitchFamily="18" charset="0"/>
            </a:endParaRPr>
          </a:p>
          <a:p>
            <a:pPr marL="457200" lvl="0" indent="-457200">
              <a:buSzPts val="1000"/>
              <a:buFont typeface="Arial" panose="020B0604020202020204" pitchFamily="34" charset="0"/>
              <a:buChar char="•"/>
              <a:tabLst>
                <a:tab pos="457200" algn="l"/>
              </a:tabLst>
            </a:pPr>
            <a:r>
              <a:rPr lang="en-GB" sz="2800" kern="0" spc="15" dirty="0">
                <a:solidFill>
                  <a:schemeClr val="bg1"/>
                </a:solidFill>
                <a:effectLst/>
                <a:ea typeface="Times New Roman" panose="02020603050405020304" pitchFamily="18" charset="0"/>
                <a:cs typeface="Times New Roman" panose="02020603050405020304" pitchFamily="18" charset="0"/>
              </a:rPr>
              <a:t>Clarify any questions from </a:t>
            </a:r>
            <a:r>
              <a:rPr lang="en-GB" sz="2800" b="1" kern="0" spc="15" dirty="0">
                <a:solidFill>
                  <a:schemeClr val="bg1"/>
                </a:solidFill>
                <a:effectLst/>
                <a:ea typeface="Times New Roman" panose="02020603050405020304" pitchFamily="18" charset="0"/>
                <a:cs typeface="Times New Roman" panose="02020603050405020304" pitchFamily="18" charset="0"/>
              </a:rPr>
              <a:t>university/employer/assessor</a:t>
            </a:r>
            <a:r>
              <a:rPr lang="en-GB" sz="2800" kern="0" spc="15" dirty="0">
                <a:solidFill>
                  <a:schemeClr val="bg1"/>
                </a:solidFill>
                <a:effectLst/>
                <a:ea typeface="Times New Roman" panose="02020603050405020304" pitchFamily="18" charset="0"/>
                <a:cs typeface="Times New Roman" panose="02020603050405020304" pitchFamily="18" charset="0"/>
              </a:rPr>
              <a:t>.</a:t>
            </a:r>
            <a:endParaRPr lang="en-GB" sz="2800" kern="100" dirty="0">
              <a:solidFill>
                <a:schemeClr val="bg1"/>
              </a:solidFill>
              <a:effectLst/>
              <a:ea typeface="Aptos" panose="020B0004020202020204" pitchFamily="34" charset="0"/>
              <a:cs typeface="Times New Roman" panose="02020603050405020304" pitchFamily="18" charset="0"/>
            </a:endParaRPr>
          </a:p>
          <a:p>
            <a:pPr marL="457200" lvl="0" indent="-457200">
              <a:buSzPts val="1000"/>
              <a:buFont typeface="Arial" panose="020B0604020202020204" pitchFamily="34" charset="0"/>
              <a:buChar char="•"/>
              <a:tabLst>
                <a:tab pos="457200" algn="l"/>
              </a:tabLst>
            </a:pPr>
            <a:r>
              <a:rPr lang="en-GB" sz="2800" kern="0" spc="15" dirty="0">
                <a:solidFill>
                  <a:schemeClr val="bg1"/>
                </a:solidFill>
                <a:effectLst/>
                <a:ea typeface="Times New Roman" panose="02020603050405020304" pitchFamily="18" charset="0"/>
                <a:cs typeface="Times New Roman" panose="02020603050405020304" pitchFamily="18" charset="0"/>
              </a:rPr>
              <a:t>Confirm interpersonal and behavioural skills.</a:t>
            </a:r>
            <a:endParaRPr lang="en-GB" sz="2800" kern="100" dirty="0">
              <a:solidFill>
                <a:schemeClr val="bg1"/>
              </a:solidFill>
              <a:effectLst/>
              <a:ea typeface="Aptos" panose="020B0004020202020204" pitchFamily="34" charset="0"/>
              <a:cs typeface="Times New Roman" panose="02020603050405020304" pitchFamily="18" charset="0"/>
            </a:endParaRPr>
          </a:p>
          <a:p>
            <a:pPr marL="457200" lvl="0" indent="-457200">
              <a:buSzPts val="1000"/>
              <a:buFont typeface="Arial" panose="020B0604020202020204" pitchFamily="34" charset="0"/>
              <a:buChar char="•"/>
              <a:tabLst>
                <a:tab pos="457200" algn="l"/>
              </a:tabLst>
            </a:pPr>
            <a:r>
              <a:rPr lang="en-GB" sz="2800" kern="0" spc="15" dirty="0">
                <a:solidFill>
                  <a:schemeClr val="bg1"/>
                </a:solidFill>
                <a:effectLst/>
                <a:ea typeface="Times New Roman" panose="02020603050405020304" pitchFamily="18" charset="0"/>
                <a:cs typeface="Times New Roman" panose="02020603050405020304" pitchFamily="18" charset="0"/>
              </a:rPr>
              <a:t>Be </a:t>
            </a:r>
            <a:r>
              <a:rPr lang="en-GB" sz="2800" b="1" kern="0" spc="15" dirty="0">
                <a:solidFill>
                  <a:schemeClr val="bg1"/>
                </a:solidFill>
                <a:effectLst/>
                <a:ea typeface="Times New Roman" panose="02020603050405020304" pitchFamily="18" charset="0"/>
                <a:cs typeface="Times New Roman" panose="02020603050405020304" pitchFamily="18" charset="0"/>
              </a:rPr>
              <a:t>assessed as part of the overall project assessment </a:t>
            </a:r>
            <a:r>
              <a:rPr lang="en-GB" sz="2800" kern="0" spc="15" dirty="0">
                <a:solidFill>
                  <a:schemeClr val="bg1"/>
                </a:solidFill>
                <a:effectLst/>
                <a:ea typeface="Times New Roman" panose="02020603050405020304" pitchFamily="18" charset="0"/>
                <a:cs typeface="Times New Roman" panose="02020603050405020304" pitchFamily="18" charset="0"/>
              </a:rPr>
              <a:t>and inform the degree award.</a:t>
            </a:r>
            <a:endParaRPr lang="en-GB" sz="2800" kern="100" dirty="0">
              <a:solidFill>
                <a:schemeClr val="bg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38701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alking to another person">
            <a:extLst>
              <a:ext uri="{FF2B5EF4-FFF2-40B4-BE49-F238E27FC236}">
                <a16:creationId xmlns:a16="http://schemas.microsoft.com/office/drawing/2014/main" id="{AE2C310E-23F0-F573-430E-FAE14B79CC7C}"/>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p:blipFill>
        <p:spPr>
          <a:xfrm>
            <a:off x="-48685" y="-12032"/>
            <a:ext cx="12265025" cy="6212807"/>
          </a:xfrm>
          <a:prstGeom prst="rect">
            <a:avLst/>
          </a:prstGeom>
        </p:spPr>
      </p:pic>
      <p:sp>
        <p:nvSpPr>
          <p:cNvPr id="4" name="Rectangle 3"/>
          <p:cNvSpPr/>
          <p:nvPr/>
        </p:nvSpPr>
        <p:spPr>
          <a:xfrm>
            <a:off x="-48683" y="5636205"/>
            <a:ext cx="12265024" cy="1200329"/>
          </a:xfrm>
          <a:prstGeom prst="rect">
            <a:avLst/>
          </a:prstGeom>
          <a:solidFill>
            <a:srgbClr val="C00000"/>
          </a:solidFill>
        </p:spPr>
        <p:txBody>
          <a:bodyPr wrap="square" anchor="ctr">
            <a:spAutoFit/>
          </a:bodyPr>
          <a:lstStyle/>
          <a:p>
            <a:pPr algn="ctr"/>
            <a:r>
              <a:rPr lang="en-GB" sz="7200" b="1" dirty="0">
                <a:solidFill>
                  <a:schemeClr val="bg1"/>
                </a:solidFill>
                <a:latin typeface="Trebuchet MS" charset="0"/>
                <a:ea typeface="Trebuchet MS" charset="0"/>
                <a:cs typeface="Trebuchet MS" charset="0"/>
              </a:rPr>
              <a:t>EPA Presentation - 1 hour</a:t>
            </a:r>
            <a:endParaRPr lang="en-GB" sz="1600" b="1" dirty="0">
              <a:solidFill>
                <a:schemeClr val="bg1"/>
              </a:solidFill>
              <a:latin typeface="Trebuchet MS" charset="0"/>
              <a:ea typeface="Trebuchet MS" charset="0"/>
              <a:cs typeface="Trebuchet MS" charset="0"/>
            </a:endParaRPr>
          </a:p>
        </p:txBody>
      </p:sp>
      <p:sp>
        <p:nvSpPr>
          <p:cNvPr id="6" name="TextBox 5">
            <a:extLst>
              <a:ext uri="{FF2B5EF4-FFF2-40B4-BE49-F238E27FC236}">
                <a16:creationId xmlns:a16="http://schemas.microsoft.com/office/drawing/2014/main" id="{9283DD57-D8C7-188F-9FE4-C8BC61757EE0}"/>
              </a:ext>
            </a:extLst>
          </p:cNvPr>
          <p:cNvSpPr txBox="1"/>
          <p:nvPr/>
        </p:nvSpPr>
        <p:spPr>
          <a:xfrm>
            <a:off x="575202" y="587972"/>
            <a:ext cx="11017250" cy="4185761"/>
          </a:xfrm>
          <a:prstGeom prst="rect">
            <a:avLst/>
          </a:prstGeom>
          <a:noFill/>
        </p:spPr>
        <p:txBody>
          <a:bodyPr wrap="square">
            <a:spAutoFit/>
          </a:bodyPr>
          <a:lstStyle/>
          <a:p>
            <a:r>
              <a:rPr lang="en-GB" sz="3200" b="1" dirty="0">
                <a:solidFill>
                  <a:schemeClr val="bg1"/>
                </a:solidFill>
              </a:rPr>
              <a:t>Project Presentation</a:t>
            </a:r>
          </a:p>
          <a:p>
            <a:endParaRPr lang="en-GB" sz="2000" dirty="0">
              <a:solidFill>
                <a:schemeClr val="bg1"/>
              </a:solidFill>
            </a:endParaRPr>
          </a:p>
          <a:p>
            <a:pPr marL="457200" indent="-457200">
              <a:buFont typeface="Arial" panose="020B0604020202020204" pitchFamily="34" charset="0"/>
              <a:buChar char="•"/>
            </a:pPr>
            <a:r>
              <a:rPr lang="en-GB" sz="3100" dirty="0">
                <a:solidFill>
                  <a:schemeClr val="bg1"/>
                </a:solidFill>
              </a:rPr>
              <a:t>Can be conducted face-to-face or online (Photo ID required)</a:t>
            </a:r>
            <a:br>
              <a:rPr lang="en-GB" sz="3100" dirty="0">
                <a:solidFill>
                  <a:schemeClr val="bg1"/>
                </a:solidFill>
              </a:rPr>
            </a:br>
            <a:endParaRPr lang="en-GB" sz="1400" dirty="0">
              <a:solidFill>
                <a:schemeClr val="bg1"/>
              </a:solidFill>
            </a:endParaRPr>
          </a:p>
          <a:p>
            <a:pPr marL="457200" indent="-457200">
              <a:buFont typeface="Arial" panose="020B0604020202020204" pitchFamily="34" charset="0"/>
              <a:buChar char="•"/>
            </a:pPr>
            <a:r>
              <a:rPr lang="en-GB" sz="3100" dirty="0">
                <a:solidFill>
                  <a:schemeClr val="bg1"/>
                </a:solidFill>
              </a:rPr>
              <a:t>A </a:t>
            </a:r>
            <a:r>
              <a:rPr lang="en-GB" sz="3100" b="1" dirty="0">
                <a:solidFill>
                  <a:schemeClr val="bg1"/>
                </a:solidFill>
              </a:rPr>
              <a:t>conflict-of-interest</a:t>
            </a:r>
            <a:r>
              <a:rPr lang="en-GB" sz="3100" dirty="0">
                <a:solidFill>
                  <a:schemeClr val="bg1"/>
                </a:solidFill>
              </a:rPr>
              <a:t> form must be completed to confirm that the Apprentice and Assessor do not know each other</a:t>
            </a:r>
          </a:p>
          <a:p>
            <a:pPr marL="457200" indent="-457200">
              <a:buFont typeface="Arial" panose="020B0604020202020204" pitchFamily="34" charset="0"/>
              <a:buChar char="•"/>
            </a:pPr>
            <a:endParaRPr lang="en-GB" sz="1400" dirty="0">
              <a:solidFill>
                <a:schemeClr val="bg1"/>
              </a:solidFill>
            </a:endParaRPr>
          </a:p>
          <a:p>
            <a:pPr marL="457200" indent="-457200">
              <a:buFont typeface="Arial" panose="020B0604020202020204" pitchFamily="34" charset="0"/>
              <a:buChar char="•"/>
            </a:pPr>
            <a:r>
              <a:rPr lang="en-GB" sz="3100" dirty="0">
                <a:solidFill>
                  <a:schemeClr val="bg1"/>
                </a:solidFill>
              </a:rPr>
              <a:t>The Apprentice will </a:t>
            </a:r>
            <a:r>
              <a:rPr lang="en-GB" sz="3100" b="1" dirty="0">
                <a:solidFill>
                  <a:schemeClr val="bg1"/>
                </a:solidFill>
              </a:rPr>
              <a:t>present for 25-30 minutes</a:t>
            </a:r>
            <a:r>
              <a:rPr lang="en-GB" sz="3100" dirty="0">
                <a:solidFill>
                  <a:schemeClr val="bg1"/>
                </a:solidFill>
              </a:rPr>
              <a:t>, followed by a </a:t>
            </a:r>
            <a:r>
              <a:rPr lang="en-GB" sz="3100" b="1" dirty="0">
                <a:solidFill>
                  <a:schemeClr val="bg1"/>
                </a:solidFill>
              </a:rPr>
              <a:t>Q&amp;A session </a:t>
            </a:r>
            <a:r>
              <a:rPr lang="en-GB" sz="3100" dirty="0">
                <a:solidFill>
                  <a:schemeClr val="bg1"/>
                </a:solidFill>
              </a:rPr>
              <a:t>within a </a:t>
            </a:r>
            <a:r>
              <a:rPr lang="en-GB" sz="3100" b="1" dirty="0">
                <a:solidFill>
                  <a:schemeClr val="bg1"/>
                </a:solidFill>
              </a:rPr>
              <a:t>1-hour time slot</a:t>
            </a:r>
          </a:p>
        </p:txBody>
      </p:sp>
    </p:spTree>
    <p:extLst>
      <p:ext uri="{BB962C8B-B14F-4D97-AF65-F5344CB8AC3E}">
        <p14:creationId xmlns:p14="http://schemas.microsoft.com/office/powerpoint/2010/main" val="292645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graduation gown&#10;&#10;Description automatically generated">
            <a:extLst>
              <a:ext uri="{FF2B5EF4-FFF2-40B4-BE49-F238E27FC236}">
                <a16:creationId xmlns:a16="http://schemas.microsoft.com/office/drawing/2014/main" id="{C85C8015-3037-787E-83B9-6BB1CEC614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12192000" cy="6210734"/>
          </a:xfrm>
          <a:prstGeom prst="rect">
            <a:avLst/>
          </a:prstGeom>
        </p:spPr>
      </p:pic>
      <p:sp>
        <p:nvSpPr>
          <p:cNvPr id="5" name="TextBox 4">
            <a:extLst>
              <a:ext uri="{FF2B5EF4-FFF2-40B4-BE49-F238E27FC236}">
                <a16:creationId xmlns:a16="http://schemas.microsoft.com/office/drawing/2014/main" id="{56E94B55-CF0F-AB8D-2D41-0D8FA66863B3}"/>
              </a:ext>
            </a:extLst>
          </p:cNvPr>
          <p:cNvSpPr txBox="1"/>
          <p:nvPr/>
        </p:nvSpPr>
        <p:spPr>
          <a:xfrm>
            <a:off x="5116429" y="1379439"/>
            <a:ext cx="6469981" cy="2554545"/>
          </a:xfrm>
          <a:prstGeom prst="rect">
            <a:avLst/>
          </a:prstGeom>
          <a:noFill/>
        </p:spPr>
        <p:txBody>
          <a:bodyPr wrap="square">
            <a:spAutoFit/>
          </a:bodyPr>
          <a:lstStyle/>
          <a:p>
            <a:r>
              <a:rPr lang="en-GB" sz="8000" b="1" dirty="0">
                <a:solidFill>
                  <a:srgbClr val="000000"/>
                </a:solidFill>
              </a:rPr>
              <a:t>Assessment</a:t>
            </a:r>
            <a:br>
              <a:rPr lang="en-GB" sz="8000" b="1" dirty="0">
                <a:solidFill>
                  <a:srgbClr val="000000"/>
                </a:solidFill>
              </a:rPr>
            </a:br>
            <a:r>
              <a:rPr lang="en-GB" sz="8000" b="1" dirty="0">
                <a:solidFill>
                  <a:srgbClr val="000000"/>
                </a:solidFill>
              </a:rPr>
              <a:t>&amp; Grading </a:t>
            </a:r>
          </a:p>
        </p:txBody>
      </p:sp>
    </p:spTree>
    <p:extLst>
      <p:ext uri="{BB962C8B-B14F-4D97-AF65-F5344CB8AC3E}">
        <p14:creationId xmlns:p14="http://schemas.microsoft.com/office/powerpoint/2010/main" val="3399340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3F915-4B54-2305-13B8-FAB9B71AD31C}"/>
              </a:ext>
            </a:extLst>
          </p:cNvPr>
          <p:cNvPicPr>
            <a:picLocks noChangeAspect="1"/>
          </p:cNvPicPr>
          <p:nvPr/>
        </p:nvPicPr>
        <p:blipFill>
          <a:blip r:embed="rId2"/>
          <a:stretch>
            <a:fillRect/>
          </a:stretch>
        </p:blipFill>
        <p:spPr>
          <a:xfrm>
            <a:off x="700208" y="3640077"/>
            <a:ext cx="10791582" cy="2261410"/>
          </a:xfrm>
          <a:prstGeom prst="rect">
            <a:avLst/>
          </a:prstGeom>
        </p:spPr>
      </p:pic>
      <p:sp>
        <p:nvSpPr>
          <p:cNvPr id="5" name="TextBox 4">
            <a:extLst>
              <a:ext uri="{FF2B5EF4-FFF2-40B4-BE49-F238E27FC236}">
                <a16:creationId xmlns:a16="http://schemas.microsoft.com/office/drawing/2014/main" id="{B0AABCE7-B707-CA0F-46DB-627D9332D368}"/>
              </a:ext>
            </a:extLst>
          </p:cNvPr>
          <p:cNvSpPr txBox="1"/>
          <p:nvPr/>
        </p:nvSpPr>
        <p:spPr>
          <a:xfrm>
            <a:off x="700208" y="1094265"/>
            <a:ext cx="10791581" cy="2123658"/>
          </a:xfrm>
          <a:prstGeom prst="rect">
            <a:avLst/>
          </a:prstGeom>
          <a:noFill/>
        </p:spPr>
        <p:txBody>
          <a:bodyPr wrap="square">
            <a:spAutoFit/>
          </a:bodyPr>
          <a:lstStyle/>
          <a:p>
            <a:r>
              <a:rPr lang="en-GB" sz="2200" dirty="0">
                <a:solidFill>
                  <a:schemeClr val="bg1"/>
                </a:solidFill>
              </a:rPr>
              <a:t>The Honours degree award and classification is based on </a:t>
            </a:r>
            <a:r>
              <a:rPr lang="en-GB" sz="2200" b="1" dirty="0">
                <a:solidFill>
                  <a:schemeClr val="bg1"/>
                </a:solidFill>
              </a:rPr>
              <a:t>a weighted average mark of the assessed work the apprentice has completed</a:t>
            </a:r>
            <a:r>
              <a:rPr lang="en-GB" sz="2200" dirty="0">
                <a:solidFill>
                  <a:schemeClr val="bg1"/>
                </a:solidFill>
              </a:rPr>
              <a:t>. The </a:t>
            </a:r>
            <a:r>
              <a:rPr lang="en-GB" sz="2200" b="1" dirty="0">
                <a:solidFill>
                  <a:schemeClr val="bg1"/>
                </a:solidFill>
              </a:rPr>
              <a:t>Synoptic Project (40 credits)</a:t>
            </a:r>
            <a:r>
              <a:rPr lang="en-GB" sz="2200" dirty="0">
                <a:solidFill>
                  <a:schemeClr val="bg1"/>
                </a:solidFill>
              </a:rPr>
              <a:t> contributes greatly to the final year marks. Apprentices will be graded using Honours degree classifications for English universities. The national </a:t>
            </a:r>
            <a:r>
              <a:rPr lang="en-GB" sz="2200" b="1" dirty="0">
                <a:solidFill>
                  <a:schemeClr val="bg1"/>
                </a:solidFill>
              </a:rPr>
              <a:t>degree award outcomes are shown below with apprenticeship grading equivalence</a:t>
            </a:r>
            <a:r>
              <a:rPr lang="en-GB" sz="2200" dirty="0">
                <a:solidFill>
                  <a:schemeClr val="bg1"/>
                </a:solidFill>
              </a:rPr>
              <a:t>. These typically are as follows:</a:t>
            </a:r>
          </a:p>
        </p:txBody>
      </p:sp>
      <p:sp>
        <p:nvSpPr>
          <p:cNvPr id="7" name="TextBox 6">
            <a:extLst>
              <a:ext uri="{FF2B5EF4-FFF2-40B4-BE49-F238E27FC236}">
                <a16:creationId xmlns:a16="http://schemas.microsoft.com/office/drawing/2014/main" id="{DF0C7D1B-1B69-E91D-FBF2-E92E7922B175}"/>
              </a:ext>
            </a:extLst>
          </p:cNvPr>
          <p:cNvSpPr txBox="1"/>
          <p:nvPr/>
        </p:nvSpPr>
        <p:spPr>
          <a:xfrm>
            <a:off x="700208" y="371738"/>
            <a:ext cx="6099312" cy="584775"/>
          </a:xfrm>
          <a:prstGeom prst="rect">
            <a:avLst/>
          </a:prstGeom>
          <a:noFill/>
        </p:spPr>
        <p:txBody>
          <a:bodyPr wrap="square">
            <a:spAutoFit/>
          </a:bodyPr>
          <a:lstStyle/>
          <a:p>
            <a:r>
              <a:rPr lang="en-GB" sz="3200" b="1" dirty="0">
                <a:solidFill>
                  <a:schemeClr val="bg1"/>
                </a:solidFill>
              </a:rPr>
              <a:t>Assessment and Grading </a:t>
            </a:r>
          </a:p>
        </p:txBody>
      </p:sp>
    </p:spTree>
    <p:extLst>
      <p:ext uri="{BB962C8B-B14F-4D97-AF65-F5344CB8AC3E}">
        <p14:creationId xmlns:p14="http://schemas.microsoft.com/office/powerpoint/2010/main" val="782163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15DE-0825-83C5-4142-35324AE70BBD}"/>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817945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2A746-9921-1FC5-48CA-86D1E9EFC02E}"/>
              </a:ext>
            </a:extLst>
          </p:cNvPr>
          <p:cNvSpPr txBox="1"/>
          <p:nvPr/>
        </p:nvSpPr>
        <p:spPr>
          <a:xfrm>
            <a:off x="2104869" y="801973"/>
            <a:ext cx="7982262" cy="3702571"/>
          </a:xfrm>
          <a:prstGeom prst="rect">
            <a:avLst/>
          </a:prstGeom>
          <a:noFill/>
        </p:spPr>
        <p:txBody>
          <a:bodyPr wrap="none" lIns="0" tIns="0" rIns="0" bIns="0" rtlCol="0">
            <a:noAutofit/>
          </a:bodyPr>
          <a:lstStyle/>
          <a:p>
            <a:pPr algn="ctr"/>
            <a:r>
              <a:rPr lang="en-GB" sz="18000" b="1" dirty="0">
                <a:solidFill>
                  <a:schemeClr val="bg1"/>
                </a:solidFill>
              </a:rPr>
              <a:t>KSB</a:t>
            </a:r>
          </a:p>
          <a:p>
            <a:pPr algn="ctr"/>
            <a:r>
              <a:rPr lang="en-GB" sz="5600" b="1" dirty="0">
                <a:solidFill>
                  <a:schemeClr val="bg1"/>
                </a:solidFill>
              </a:rPr>
              <a:t>Knowledge, Skills &amp; Behaviours</a:t>
            </a:r>
          </a:p>
        </p:txBody>
      </p:sp>
    </p:spTree>
    <p:extLst>
      <p:ext uri="{BB962C8B-B14F-4D97-AF65-F5344CB8AC3E}">
        <p14:creationId xmlns:p14="http://schemas.microsoft.com/office/powerpoint/2010/main" val="3921372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A1EFA-2E95-8363-1C79-4238128ED137}"/>
              </a:ext>
            </a:extLst>
          </p:cNvPr>
          <p:cNvPicPr>
            <a:picLocks noChangeAspect="1"/>
          </p:cNvPicPr>
          <p:nvPr/>
        </p:nvPicPr>
        <p:blipFill>
          <a:blip r:embed="rId2"/>
          <a:stretch>
            <a:fillRect/>
          </a:stretch>
        </p:blipFill>
        <p:spPr>
          <a:xfrm>
            <a:off x="0" y="1132191"/>
            <a:ext cx="12192000" cy="5068584"/>
          </a:xfrm>
          <a:prstGeom prst="rect">
            <a:avLst/>
          </a:prstGeom>
        </p:spPr>
      </p:pic>
      <p:sp>
        <p:nvSpPr>
          <p:cNvPr id="4" name="TextBox 3">
            <a:extLst>
              <a:ext uri="{FF2B5EF4-FFF2-40B4-BE49-F238E27FC236}">
                <a16:creationId xmlns:a16="http://schemas.microsoft.com/office/drawing/2014/main" id="{EBE1CC81-2DB6-6813-C27E-ABB7C6D54F4F}"/>
              </a:ext>
            </a:extLst>
          </p:cNvPr>
          <p:cNvSpPr txBox="1"/>
          <p:nvPr/>
        </p:nvSpPr>
        <p:spPr>
          <a:xfrm>
            <a:off x="0" y="281990"/>
            <a:ext cx="12191999" cy="750469"/>
          </a:xfrm>
          <a:prstGeom prst="rect">
            <a:avLst/>
          </a:prstGeom>
          <a:noFill/>
        </p:spPr>
        <p:txBody>
          <a:bodyPr wrap="none" lIns="0" tIns="0" rIns="0" bIns="0" rtlCol="0">
            <a:noAutofit/>
          </a:bodyPr>
          <a:lstStyle/>
          <a:p>
            <a:pPr algn="ctr"/>
            <a:r>
              <a:rPr lang="en-GB" sz="3600" dirty="0">
                <a:solidFill>
                  <a:schemeClr val="bg1"/>
                </a:solidFill>
              </a:rPr>
              <a:t>Knowledge, Skills &amp; Behaviours (KSBs) Mapping</a:t>
            </a:r>
          </a:p>
        </p:txBody>
      </p:sp>
    </p:spTree>
    <p:extLst>
      <p:ext uri="{BB962C8B-B14F-4D97-AF65-F5344CB8AC3E}">
        <p14:creationId xmlns:p14="http://schemas.microsoft.com/office/powerpoint/2010/main" val="2283552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7B017-675E-DE83-DE27-F56D7A1265F2}"/>
              </a:ext>
            </a:extLst>
          </p:cNvPr>
          <p:cNvPicPr>
            <a:picLocks noChangeAspect="1"/>
          </p:cNvPicPr>
          <p:nvPr/>
        </p:nvPicPr>
        <p:blipFill>
          <a:blip r:embed="rId2"/>
          <a:stretch>
            <a:fillRect/>
          </a:stretch>
        </p:blipFill>
        <p:spPr>
          <a:xfrm>
            <a:off x="2354825" y="667076"/>
            <a:ext cx="7482350" cy="4960900"/>
          </a:xfrm>
          <a:prstGeom prst="rect">
            <a:avLst/>
          </a:prstGeom>
        </p:spPr>
      </p:pic>
      <p:sp>
        <p:nvSpPr>
          <p:cNvPr id="2" name="Rectangle 1">
            <a:extLst>
              <a:ext uri="{FF2B5EF4-FFF2-40B4-BE49-F238E27FC236}">
                <a16:creationId xmlns:a16="http://schemas.microsoft.com/office/drawing/2014/main" id="{91445C67-858A-5656-0054-18B5E9F38643}"/>
              </a:ext>
            </a:extLst>
          </p:cNvPr>
          <p:cNvSpPr>
            <a:spLocks noChangeArrowheads="1"/>
          </p:cNvSpPr>
          <p:nvPr/>
        </p:nvSpPr>
        <p:spPr bwMode="auto">
          <a:xfrm>
            <a:off x="0" y="5830725"/>
            <a:ext cx="1219199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bg1"/>
                </a:solidFill>
                <a:effectLst/>
                <a:cs typeface="Times New Roman" panose="02020603050405020304" pitchFamily="18" charset="0"/>
              </a:rPr>
              <a:t>INSTITUTE FOR APPRENTICESHIPS, 2015b</a:t>
            </a:r>
            <a:r>
              <a:rPr kumimoji="0" lang="en-US" altLang="en-US" sz="800" b="0" i="0" u="none" strike="noStrike" cap="none" normalizeH="0" baseline="0" dirty="0">
                <a:ln>
                  <a:noFill/>
                </a:ln>
                <a:solidFill>
                  <a:schemeClr val="bg1"/>
                </a:solidFill>
                <a:effectLst/>
                <a:cs typeface="Times New Roman" panose="02020603050405020304" pitchFamily="18" charset="0"/>
              </a:rPr>
              <a:t>. </a:t>
            </a:r>
            <a:r>
              <a:rPr kumimoji="0" lang="en-US" altLang="en-US" sz="800" b="0" i="1" u="none" strike="noStrike" cap="none" normalizeH="0" baseline="0" dirty="0">
                <a:ln>
                  <a:noFill/>
                </a:ln>
                <a:solidFill>
                  <a:schemeClr val="bg1"/>
                </a:solidFill>
                <a:effectLst/>
                <a:cs typeface="Times New Roman" panose="02020603050405020304" pitchFamily="18" charset="0"/>
              </a:rPr>
              <a:t>DIGITAL INDUSTRIES -ASSESSMENT PLAN DIGITAL &amp; TECHNOLOGY SOLUTIONS PROFESSIONAL BSC (Hons) Digital &amp; Technology Solutions</a:t>
            </a:r>
            <a:r>
              <a:rPr kumimoji="0" lang="en-US" altLang="en-US" sz="800" b="0" i="0" u="none" strike="noStrike" cap="none" normalizeH="0" baseline="0" dirty="0">
                <a:ln>
                  <a:noFill/>
                </a:ln>
                <a:solidFill>
                  <a:schemeClr val="bg1"/>
                </a:solidFill>
                <a:effectLst/>
                <a:cs typeface="Times New Roman" panose="02020603050405020304" pitchFamily="18" charset="0"/>
              </a:rPr>
              <a:t>. instituteforapprenticeships.org. </a:t>
            </a:r>
            <a:br>
              <a:rPr kumimoji="0" lang="en-US" altLang="en-US" sz="800" b="0" i="0" u="none" strike="noStrike" cap="none" normalizeH="0" baseline="0" dirty="0">
                <a:ln>
                  <a:noFill/>
                </a:ln>
                <a:solidFill>
                  <a:schemeClr val="bg1"/>
                </a:solidFill>
                <a:effectLst/>
                <a:cs typeface="Times New Roman" panose="02020603050405020304" pitchFamily="18" charset="0"/>
              </a:rPr>
            </a:br>
            <a:r>
              <a:rPr kumimoji="0" lang="en-US" altLang="en-US" sz="800" b="0" i="0" u="none" strike="noStrike" cap="none" normalizeH="0" baseline="0" dirty="0">
                <a:ln>
                  <a:noFill/>
                </a:ln>
                <a:solidFill>
                  <a:schemeClr val="bg1"/>
                </a:solidFill>
                <a:effectLst/>
                <a:cs typeface="Times New Roman" panose="02020603050405020304" pitchFamily="18" charset="0"/>
              </a:rPr>
              <a:t>Institute for Apprenticeships [viewed 18 October 2024]. Available from: </a:t>
            </a:r>
            <a:r>
              <a:rPr kumimoji="0" lang="en-US" altLang="en-US" sz="800" b="0" i="0" u="none" strike="noStrike" cap="none" normalizeH="0" baseline="0" dirty="0">
                <a:ln>
                  <a:noFill/>
                </a:ln>
                <a:solidFill>
                  <a:schemeClr val="bg1"/>
                </a:solidFill>
                <a:effectLst/>
                <a:cs typeface="Times New Roman" panose="02020603050405020304" pitchFamily="18" charset="0"/>
                <a:hlinkClick r:id="rId3">
                  <a:extLst>
                    <a:ext uri="{A12FA001-AC4F-418D-AE19-62706E023703}">
                      <ahyp:hlinkClr xmlns:ahyp="http://schemas.microsoft.com/office/drawing/2018/hyperlinkcolor" val="tx"/>
                    </a:ext>
                  </a:extLst>
                </a:hlinkClick>
              </a:rPr>
              <a:t>https://www.instituteforapprenticeships.org/media/1073/digital_and_technology_solutions_professional.pdf</a:t>
            </a:r>
            <a:r>
              <a:rPr kumimoji="0" lang="en-US" altLang="en-US" sz="800" b="0" i="0" u="none" strike="noStrike" cap="none" normalizeH="0" baseline="0" dirty="0">
                <a:ln>
                  <a:noFill/>
                </a:ln>
                <a:solidFill>
                  <a:schemeClr val="bg1"/>
                </a:solidFill>
                <a:effectLst/>
                <a:cs typeface="Times New Roman" panose="02020603050405020304" pitchFamily="18" charset="0"/>
              </a:rPr>
              <a:t> </a:t>
            </a:r>
            <a:endParaRPr kumimoji="0" lang="en-US" altLang="en-US" sz="800" b="0" i="0" u="none" strike="noStrike" cap="none" normalizeH="0" baseline="0" dirty="0">
              <a:ln>
                <a:noFill/>
              </a:ln>
              <a:solidFill>
                <a:schemeClr val="bg1"/>
              </a:solidFill>
              <a:effectLst/>
            </a:endParaRPr>
          </a:p>
        </p:txBody>
      </p:sp>
      <p:sp>
        <p:nvSpPr>
          <p:cNvPr id="4" name="TextBox 3">
            <a:extLst>
              <a:ext uri="{FF2B5EF4-FFF2-40B4-BE49-F238E27FC236}">
                <a16:creationId xmlns:a16="http://schemas.microsoft.com/office/drawing/2014/main" id="{F3118D38-3B58-7E68-8107-2E03258272BC}"/>
              </a:ext>
            </a:extLst>
          </p:cNvPr>
          <p:cNvSpPr txBox="1"/>
          <p:nvPr/>
        </p:nvSpPr>
        <p:spPr>
          <a:xfrm>
            <a:off x="1" y="148602"/>
            <a:ext cx="12191999" cy="369332"/>
          </a:xfrm>
          <a:prstGeom prst="rect">
            <a:avLst/>
          </a:prstGeom>
          <a:noFill/>
        </p:spPr>
        <p:txBody>
          <a:bodyPr wrap="square">
            <a:spAutoFit/>
          </a:bodyPr>
          <a:lstStyle/>
          <a:p>
            <a:pPr algn="ctr"/>
            <a:r>
              <a:rPr lang="en-GB" i="0" dirty="0">
                <a:solidFill>
                  <a:schemeClr val="bg1"/>
                </a:solidFill>
                <a:effectLst/>
              </a:rPr>
              <a:t>BSc Digital &amp; </a:t>
            </a:r>
            <a:r>
              <a:rPr lang="en-GB" dirty="0">
                <a:solidFill>
                  <a:schemeClr val="bg1"/>
                </a:solidFill>
              </a:rPr>
              <a:t>T</a:t>
            </a:r>
            <a:r>
              <a:rPr lang="en-GB" i="0" dirty="0">
                <a:solidFill>
                  <a:schemeClr val="bg1"/>
                </a:solidFill>
                <a:effectLst/>
              </a:rPr>
              <a:t>echnology </a:t>
            </a:r>
            <a:r>
              <a:rPr lang="en-GB" dirty="0">
                <a:solidFill>
                  <a:schemeClr val="bg1"/>
                </a:solidFill>
              </a:rPr>
              <a:t>S</a:t>
            </a:r>
            <a:r>
              <a:rPr lang="en-GB" i="0" dirty="0">
                <a:solidFill>
                  <a:schemeClr val="bg1"/>
                </a:solidFill>
                <a:effectLst/>
              </a:rPr>
              <a:t>olutions </a:t>
            </a:r>
            <a:r>
              <a:rPr lang="en-GB" dirty="0">
                <a:solidFill>
                  <a:schemeClr val="bg1"/>
                </a:solidFill>
              </a:rPr>
              <a:t>P</a:t>
            </a:r>
            <a:r>
              <a:rPr lang="en-GB" i="0" dirty="0">
                <a:solidFill>
                  <a:schemeClr val="bg1"/>
                </a:solidFill>
                <a:effectLst/>
              </a:rPr>
              <a:t>rofessional </a:t>
            </a:r>
            <a:r>
              <a:rPr lang="en-GB" dirty="0">
                <a:solidFill>
                  <a:schemeClr val="bg1"/>
                </a:solidFill>
              </a:rPr>
              <a:t>(</a:t>
            </a:r>
            <a:r>
              <a:rPr lang="en-GB" i="0" dirty="0">
                <a:solidFill>
                  <a:schemeClr val="bg1"/>
                </a:solidFill>
                <a:effectLst/>
              </a:rPr>
              <a:t>ST0119 - 2015 - version</a:t>
            </a:r>
            <a:r>
              <a:rPr lang="en-GB" dirty="0">
                <a:solidFill>
                  <a:schemeClr val="bg1"/>
                </a:solidFill>
              </a:rPr>
              <a:t>:</a:t>
            </a:r>
            <a:r>
              <a:rPr lang="en-GB" i="0" dirty="0">
                <a:solidFill>
                  <a:schemeClr val="bg1"/>
                </a:solidFill>
                <a:effectLst/>
              </a:rPr>
              <a:t> 1.1)</a:t>
            </a:r>
          </a:p>
        </p:txBody>
      </p:sp>
    </p:spTree>
    <p:extLst>
      <p:ext uri="{BB962C8B-B14F-4D97-AF65-F5344CB8AC3E}">
        <p14:creationId xmlns:p14="http://schemas.microsoft.com/office/powerpoint/2010/main" val="338800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E54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19A95B-67A8-30DD-A91D-68A79B9C2DD7}"/>
              </a:ext>
            </a:extLst>
          </p:cNvPr>
          <p:cNvSpPr txBox="1"/>
          <p:nvPr/>
        </p:nvSpPr>
        <p:spPr>
          <a:xfrm>
            <a:off x="489686" y="1326268"/>
            <a:ext cx="10853854" cy="3515065"/>
          </a:xfrm>
          <a:prstGeom prst="rect">
            <a:avLst/>
          </a:prstGeom>
          <a:noFill/>
        </p:spPr>
        <p:txBody>
          <a:bodyPr wrap="square">
            <a:spAutoFit/>
          </a:bodyPr>
          <a:lstStyle/>
          <a:p>
            <a:pPr>
              <a:lnSpc>
                <a:spcPct val="107000"/>
              </a:lnSpc>
              <a:spcAft>
                <a:spcPts val="800"/>
              </a:spcAft>
            </a:pPr>
            <a:r>
              <a:rPr lang="en-GB" sz="3000" kern="100" dirty="0">
                <a:solidFill>
                  <a:schemeClr val="bg1"/>
                </a:solidFill>
                <a:effectLst/>
                <a:latin typeface="+mj-lt"/>
                <a:ea typeface="Aptos" panose="020B0004020202020204" pitchFamily="34" charset="0"/>
                <a:cs typeface="Times New Roman" panose="02020603050405020304" pitchFamily="18" charset="0"/>
              </a:rPr>
              <a:t>The assessment strategy for the </a:t>
            </a:r>
            <a:r>
              <a:rPr lang="en-GB" sz="3000" b="1" kern="100" dirty="0">
                <a:solidFill>
                  <a:schemeClr val="bg1"/>
                </a:solidFill>
                <a:effectLst/>
                <a:latin typeface="+mj-lt"/>
                <a:ea typeface="Aptos" panose="020B0004020202020204" pitchFamily="34" charset="0"/>
                <a:cs typeface="Times New Roman" panose="02020603050405020304" pitchFamily="18" charset="0"/>
              </a:rPr>
              <a:t>Degree Apprenticeship </a:t>
            </a:r>
            <a:r>
              <a:rPr lang="en-GB" sz="3000" kern="100" dirty="0">
                <a:solidFill>
                  <a:schemeClr val="bg1"/>
                </a:solidFill>
                <a:effectLst/>
                <a:latin typeface="+mj-lt"/>
                <a:ea typeface="Aptos" panose="020B0004020202020204" pitchFamily="34" charset="0"/>
                <a:cs typeface="Times New Roman" panose="02020603050405020304" pitchFamily="18" charset="0"/>
              </a:rPr>
              <a:t>includes a balanced mix of essays, reports, practical exercises, coursework, and tests. These are mapped to each module of the </a:t>
            </a:r>
            <a:r>
              <a:rPr lang="en-GB" sz="3000" b="1" kern="100" dirty="0">
                <a:solidFill>
                  <a:schemeClr val="bg1"/>
                </a:solidFill>
                <a:effectLst/>
                <a:latin typeface="+mj-lt"/>
                <a:ea typeface="Aptos" panose="020B0004020202020204" pitchFamily="34" charset="0"/>
                <a:cs typeface="Times New Roman" panose="02020603050405020304" pitchFamily="18" charset="0"/>
              </a:rPr>
              <a:t>BSc Digital &amp; Technology Solutions Degree Apprenticeship </a:t>
            </a:r>
            <a:r>
              <a:rPr lang="en-GB" sz="3000" kern="100" dirty="0">
                <a:solidFill>
                  <a:schemeClr val="bg1"/>
                </a:solidFill>
                <a:effectLst/>
                <a:latin typeface="+mj-lt"/>
                <a:ea typeface="Aptos" panose="020B0004020202020204" pitchFamily="34" charset="0"/>
                <a:cs typeface="Times New Roman" panose="02020603050405020304" pitchFamily="18" charset="0"/>
              </a:rPr>
              <a:t>to assess the development of Knowledge, Skills, and Behaviours (KSBs). The End Point Assessment (EPA) consists of a Synoptic Project and Presentation.</a:t>
            </a:r>
          </a:p>
        </p:txBody>
      </p:sp>
      <p:sp>
        <p:nvSpPr>
          <p:cNvPr id="2" name="Rectangle 1">
            <a:extLst>
              <a:ext uri="{FF2B5EF4-FFF2-40B4-BE49-F238E27FC236}">
                <a16:creationId xmlns:a16="http://schemas.microsoft.com/office/drawing/2014/main" id="{B0103220-F525-80CD-AD95-D457900FC7B8}"/>
              </a:ext>
            </a:extLst>
          </p:cNvPr>
          <p:cNvSpPr>
            <a:spLocks noChangeArrowheads="1"/>
          </p:cNvSpPr>
          <p:nvPr/>
        </p:nvSpPr>
        <p:spPr bwMode="auto">
          <a:xfrm>
            <a:off x="0" y="5830725"/>
            <a:ext cx="1219199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bg1"/>
                </a:solidFill>
                <a:effectLst/>
                <a:cs typeface="Times New Roman" panose="02020603050405020304" pitchFamily="18" charset="0"/>
              </a:rPr>
              <a:t>INSTITUTE FOR APPRENTICESHIPS, 2015b</a:t>
            </a:r>
            <a:r>
              <a:rPr kumimoji="0" lang="en-US" altLang="en-US" sz="800" b="0" i="0" u="none" strike="noStrike" cap="none" normalizeH="0" baseline="0" dirty="0">
                <a:ln>
                  <a:noFill/>
                </a:ln>
                <a:solidFill>
                  <a:schemeClr val="bg1"/>
                </a:solidFill>
                <a:effectLst/>
                <a:cs typeface="Times New Roman" panose="02020603050405020304" pitchFamily="18" charset="0"/>
              </a:rPr>
              <a:t>. </a:t>
            </a:r>
            <a:r>
              <a:rPr kumimoji="0" lang="en-US" altLang="en-US" sz="800" b="0" i="1" u="none" strike="noStrike" cap="none" normalizeH="0" baseline="0" dirty="0">
                <a:ln>
                  <a:noFill/>
                </a:ln>
                <a:solidFill>
                  <a:schemeClr val="bg1"/>
                </a:solidFill>
                <a:effectLst/>
                <a:cs typeface="Times New Roman" panose="02020603050405020304" pitchFamily="18" charset="0"/>
              </a:rPr>
              <a:t>DIGITAL INDUSTRIES -ASSESSMENT PLAN DIGITAL &amp; TECHNOLOGY SOLUTIONS PROFESSIONAL BSC (Hons) Digital &amp; Technology Solutions</a:t>
            </a:r>
            <a:r>
              <a:rPr kumimoji="0" lang="en-US" altLang="en-US" sz="800" b="0" i="0" u="none" strike="noStrike" cap="none" normalizeH="0" baseline="0" dirty="0">
                <a:ln>
                  <a:noFill/>
                </a:ln>
                <a:solidFill>
                  <a:schemeClr val="bg1"/>
                </a:solidFill>
                <a:effectLst/>
                <a:cs typeface="Times New Roman" panose="02020603050405020304" pitchFamily="18" charset="0"/>
              </a:rPr>
              <a:t>. instituteforapprenticeships.org. </a:t>
            </a:r>
            <a:br>
              <a:rPr kumimoji="0" lang="en-US" altLang="en-US" sz="800" b="0" i="0" u="none" strike="noStrike" cap="none" normalizeH="0" baseline="0" dirty="0">
                <a:ln>
                  <a:noFill/>
                </a:ln>
                <a:solidFill>
                  <a:schemeClr val="bg1"/>
                </a:solidFill>
                <a:effectLst/>
                <a:cs typeface="Times New Roman" panose="02020603050405020304" pitchFamily="18" charset="0"/>
              </a:rPr>
            </a:br>
            <a:r>
              <a:rPr kumimoji="0" lang="en-US" altLang="en-US" sz="800" b="0" i="0" u="none" strike="noStrike" cap="none" normalizeH="0" baseline="0" dirty="0">
                <a:ln>
                  <a:noFill/>
                </a:ln>
                <a:solidFill>
                  <a:schemeClr val="bg1"/>
                </a:solidFill>
                <a:effectLst/>
                <a:cs typeface="Times New Roman" panose="02020603050405020304" pitchFamily="18" charset="0"/>
              </a:rPr>
              <a:t>Institute for Apprenticeships [viewed 18 October 2024]. Available from: </a:t>
            </a:r>
            <a:r>
              <a:rPr kumimoji="0" lang="en-US" altLang="en-US" sz="800" b="0" i="0" u="none" strike="noStrike" cap="none" normalizeH="0" baseline="0" dirty="0">
                <a:ln>
                  <a:noFill/>
                </a:ln>
                <a:solidFill>
                  <a:schemeClr val="bg1"/>
                </a:solidFill>
                <a:effectLst/>
                <a:cs typeface="Times New Roman" panose="02020603050405020304" pitchFamily="18" charset="0"/>
                <a:hlinkClick r:id="rId2">
                  <a:extLst>
                    <a:ext uri="{A12FA001-AC4F-418D-AE19-62706E023703}">
                      <ahyp:hlinkClr xmlns:ahyp="http://schemas.microsoft.com/office/drawing/2018/hyperlinkcolor" val="tx"/>
                    </a:ext>
                  </a:extLst>
                </a:hlinkClick>
              </a:rPr>
              <a:t>https://www.instituteforapprenticeships.org/media/1073/digital_and_technology_solutions_professional.pdf</a:t>
            </a:r>
            <a:r>
              <a:rPr kumimoji="0" lang="en-US" altLang="en-US" sz="800" b="0" i="0" u="none" strike="noStrike" cap="none" normalizeH="0" baseline="0" dirty="0">
                <a:ln>
                  <a:noFill/>
                </a:ln>
                <a:solidFill>
                  <a:schemeClr val="bg1"/>
                </a:solidFill>
                <a:effectLst/>
                <a:cs typeface="Times New Roman" panose="02020603050405020304" pitchFamily="18" charset="0"/>
              </a:rPr>
              <a:t> </a:t>
            </a:r>
            <a:endParaRPr kumimoji="0" lang="en-US" altLang="en-US" sz="800" b="0" i="0" u="none" strike="noStrike" cap="none" normalizeH="0" baseline="0" dirty="0">
              <a:ln>
                <a:noFill/>
              </a:ln>
              <a:solidFill>
                <a:schemeClr val="bg1"/>
              </a:solidFill>
              <a:effectLst/>
            </a:endParaRPr>
          </a:p>
        </p:txBody>
      </p:sp>
      <p:sp>
        <p:nvSpPr>
          <p:cNvPr id="5" name="TextBox 4">
            <a:extLst>
              <a:ext uri="{FF2B5EF4-FFF2-40B4-BE49-F238E27FC236}">
                <a16:creationId xmlns:a16="http://schemas.microsoft.com/office/drawing/2014/main" id="{8FC1DF84-147B-66D5-3991-68CB7BE7AF8E}"/>
              </a:ext>
            </a:extLst>
          </p:cNvPr>
          <p:cNvSpPr txBox="1"/>
          <p:nvPr/>
        </p:nvSpPr>
        <p:spPr>
          <a:xfrm>
            <a:off x="587375" y="397464"/>
            <a:ext cx="9064474" cy="769441"/>
          </a:xfrm>
          <a:prstGeom prst="rect">
            <a:avLst/>
          </a:prstGeom>
          <a:noFill/>
        </p:spPr>
        <p:txBody>
          <a:bodyPr wrap="square">
            <a:spAutoFit/>
          </a:bodyPr>
          <a:lstStyle/>
          <a:p>
            <a:r>
              <a:rPr lang="en-GB" sz="4400" b="1" kern="100" dirty="0">
                <a:solidFill>
                  <a:schemeClr val="bg1"/>
                </a:solidFill>
                <a:latin typeface="+mj-lt"/>
                <a:ea typeface="Aptos" panose="020B0004020202020204" pitchFamily="34" charset="0"/>
                <a:cs typeface="Times New Roman" panose="02020603050405020304" pitchFamily="18" charset="0"/>
              </a:rPr>
              <a:t>Overall A</a:t>
            </a:r>
            <a:r>
              <a:rPr lang="en-GB" sz="4400" b="1" kern="100" dirty="0">
                <a:solidFill>
                  <a:schemeClr val="bg1"/>
                </a:solidFill>
                <a:effectLst/>
                <a:latin typeface="+mj-lt"/>
                <a:ea typeface="Aptos" panose="020B0004020202020204" pitchFamily="34" charset="0"/>
                <a:cs typeface="Times New Roman" panose="02020603050405020304" pitchFamily="18" charset="0"/>
              </a:rPr>
              <a:t>ssessment </a:t>
            </a:r>
            <a:r>
              <a:rPr lang="en-GB" sz="4400" b="1" kern="100" dirty="0">
                <a:solidFill>
                  <a:schemeClr val="bg1"/>
                </a:solidFill>
                <a:latin typeface="+mj-lt"/>
                <a:ea typeface="Aptos" panose="020B0004020202020204" pitchFamily="34" charset="0"/>
                <a:cs typeface="Times New Roman" panose="02020603050405020304" pitchFamily="18" charset="0"/>
              </a:rPr>
              <a:t>S</a:t>
            </a:r>
            <a:r>
              <a:rPr lang="en-GB" sz="4400" b="1" kern="100" dirty="0">
                <a:solidFill>
                  <a:schemeClr val="bg1"/>
                </a:solidFill>
                <a:effectLst/>
                <a:latin typeface="+mj-lt"/>
                <a:ea typeface="Aptos" panose="020B0004020202020204" pitchFamily="34" charset="0"/>
                <a:cs typeface="Times New Roman" panose="02020603050405020304" pitchFamily="18" charset="0"/>
              </a:rPr>
              <a:t>trategy </a:t>
            </a:r>
            <a:endParaRPr lang="en-GB" sz="4400" b="1" dirty="0"/>
          </a:p>
        </p:txBody>
      </p:sp>
    </p:spTree>
    <p:extLst>
      <p:ext uri="{BB962C8B-B14F-4D97-AF65-F5344CB8AC3E}">
        <p14:creationId xmlns:p14="http://schemas.microsoft.com/office/powerpoint/2010/main" val="1156554918"/>
      </p:ext>
    </p:extLst>
  </p:cSld>
  <p:clrMapOvr>
    <a:masterClrMapping/>
  </p:clrMapOvr>
</p:sld>
</file>

<file path=ppt/theme/theme1.xml><?xml version="1.0" encoding="utf-8"?>
<a:theme xmlns:a="http://schemas.openxmlformats.org/drawingml/2006/main" name="Office Theme">
  <a:themeElements>
    <a:clrScheme name="Solent">
      <a:dk1>
        <a:srgbClr val="1D2136"/>
      </a:dk1>
      <a:lt1>
        <a:srgbClr val="FFFFFF"/>
      </a:lt1>
      <a:dk2>
        <a:srgbClr val="1D2136"/>
      </a:dk2>
      <a:lt2>
        <a:srgbClr val="FFFFFF"/>
      </a:lt2>
      <a:accent1>
        <a:srgbClr val="CD1423"/>
      </a:accent1>
      <a:accent2>
        <a:srgbClr val="1D2136"/>
      </a:accent2>
      <a:accent3>
        <a:srgbClr val="C6C745"/>
      </a:accent3>
      <a:accent4>
        <a:srgbClr val="FF4D00"/>
      </a:accent4>
      <a:accent5>
        <a:srgbClr val="01C3DE"/>
      </a:accent5>
      <a:accent6>
        <a:srgbClr val="C9267D"/>
      </a:accent6>
      <a:hlink>
        <a:srgbClr val="01C3DE"/>
      </a:hlink>
      <a:folHlink>
        <a:srgbClr val="1D2136"/>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TotalTime>
  <Words>1631</Words>
  <Application>Microsoft Office PowerPoint</Application>
  <PresentationFormat>Widescreen</PresentationFormat>
  <Paragraphs>139</Paragraphs>
  <Slides>54</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Aptos</vt:lpstr>
      <vt:lpstr>Arial</vt:lpstr>
      <vt:lpstr>Calibri</vt:lpstr>
      <vt:lpstr>Times New Roman</vt:lpstr>
      <vt:lpstr>Trebuchet MS</vt:lpstr>
      <vt:lpstr>Office Theme</vt:lpstr>
      <vt:lpstr>SYNOPTIC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Logbook</vt:lpstr>
      <vt:lpstr>Project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Brunt</dc:creator>
  <cp:lastModifiedBy>Martin Reid</cp:lastModifiedBy>
  <cp:revision>69</cp:revision>
  <dcterms:created xsi:type="dcterms:W3CDTF">2022-07-09T15:13:12Z</dcterms:created>
  <dcterms:modified xsi:type="dcterms:W3CDTF">2025-05-07T12:36:55Z</dcterms:modified>
</cp:coreProperties>
</file>