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10" r:id="rId3"/>
    <p:sldId id="291" r:id="rId4"/>
    <p:sldId id="304" r:id="rId5"/>
    <p:sldId id="279" r:id="rId6"/>
    <p:sldId id="288" r:id="rId7"/>
    <p:sldId id="280" r:id="rId8"/>
    <p:sldId id="305" r:id="rId9"/>
    <p:sldId id="295" r:id="rId10"/>
    <p:sldId id="292" r:id="rId11"/>
    <p:sldId id="293" r:id="rId12"/>
    <p:sldId id="294" r:id="rId13"/>
    <p:sldId id="306" r:id="rId14"/>
    <p:sldId id="302" r:id="rId15"/>
    <p:sldId id="300" r:id="rId16"/>
    <p:sldId id="301" r:id="rId17"/>
    <p:sldId id="299" r:id="rId18"/>
    <p:sldId id="303" r:id="rId19"/>
    <p:sldId id="314" r:id="rId20"/>
    <p:sldId id="320" r:id="rId21"/>
    <p:sldId id="321" r:id="rId22"/>
    <p:sldId id="322" r:id="rId23"/>
    <p:sldId id="311" r:id="rId24"/>
    <p:sldId id="315" r:id="rId25"/>
    <p:sldId id="298" r:id="rId26"/>
    <p:sldId id="312" r:id="rId27"/>
    <p:sldId id="318" r:id="rId28"/>
    <p:sldId id="313" r:id="rId29"/>
    <p:sldId id="316" r:id="rId30"/>
    <p:sldId id="317" r:id="rId31"/>
    <p:sldId id="319" r:id="rId32"/>
    <p:sldId id="308" r:id="rId33"/>
    <p:sldId id="307"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3"/>
    <p:restoredTop sz="86667"/>
  </p:normalViewPr>
  <p:slideViewPr>
    <p:cSldViewPr snapToGrid="0" snapToObjects="1">
      <p:cViewPr varScale="1">
        <p:scale>
          <a:sx n="128" d="100"/>
          <a:sy n="128" d="100"/>
        </p:scale>
        <p:origin x="240" y="176"/>
      </p:cViewPr>
      <p:guideLst>
        <p:guide orient="horz" pos="2160"/>
        <p:guide pos="381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74C2F-A0FC-594D-8B57-0E1B14EB54D5}" type="datetimeFigureOut">
              <a:rPr lang="en-US" smtClean="0"/>
              <a:t>7/5/23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6F8F2-455F-3B44-BD2E-A7879DF7AE25}" type="slidenum">
              <a:rPr lang="en-US" smtClean="0"/>
              <a:t>‹#›</a:t>
            </a:fld>
            <a:endParaRPr lang="en-US"/>
          </a:p>
        </p:txBody>
      </p:sp>
    </p:spTree>
    <p:extLst>
      <p:ext uri="{BB962C8B-B14F-4D97-AF65-F5344CB8AC3E}">
        <p14:creationId xmlns:p14="http://schemas.microsoft.com/office/powerpoint/2010/main" val="29837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Operant conditioning is a method of learning that occurs through rewards and punishments for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Through operant conditioning, an individual makes an association between a particular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and a consequence (Skinner, 1938).</a:t>
            </a:r>
            <a:endParaRPr lang="en-GB" dirty="0"/>
          </a:p>
        </p:txBody>
      </p:sp>
      <p:sp>
        <p:nvSpPr>
          <p:cNvPr id="4" name="Slide Number Placeholder 3"/>
          <p:cNvSpPr>
            <a:spLocks noGrp="1"/>
          </p:cNvSpPr>
          <p:nvPr>
            <p:ph type="sldNum" sz="quarter" idx="10"/>
          </p:nvPr>
        </p:nvSpPr>
        <p:spPr/>
        <p:txBody>
          <a:bodyPr/>
          <a:lstStyle/>
          <a:p>
            <a:fld id="{3BD878E6-4B1C-804A-8BBF-53E9A12387A0}" type="slidenum">
              <a:rPr lang="en-US" smtClean="0"/>
              <a:t>5</a:t>
            </a:fld>
            <a:endParaRPr lang="en-US"/>
          </a:p>
        </p:txBody>
      </p:sp>
    </p:spTree>
    <p:extLst>
      <p:ext uri="{BB962C8B-B14F-4D97-AF65-F5344CB8AC3E}">
        <p14:creationId xmlns:p14="http://schemas.microsoft.com/office/powerpoint/2010/main" val="166664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6F8F2-455F-3B44-BD2E-A7879DF7AE25}" type="slidenum">
              <a:rPr lang="en-US" smtClean="0"/>
              <a:t>9</a:t>
            </a:fld>
            <a:endParaRPr lang="en-US"/>
          </a:p>
        </p:txBody>
      </p:sp>
    </p:spTree>
    <p:extLst>
      <p:ext uri="{BB962C8B-B14F-4D97-AF65-F5344CB8AC3E}">
        <p14:creationId xmlns:p14="http://schemas.microsoft.com/office/powerpoint/2010/main" val="322620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No Brand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144590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9D5A6-59BF-ED49-A429-73E806018EBB}" type="datetimeFigureOut">
              <a:rPr lang="en-US" smtClean="0"/>
              <a:t>7/5/23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101668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19D5A6-59BF-ED49-A429-73E806018EBB}" type="datetimeFigureOut">
              <a:rPr lang="en-US" smtClean="0"/>
              <a:t>7/5/23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208599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19D5A6-59BF-ED49-A429-73E806018EBB}" type="datetimeFigureOut">
              <a:rPr lang="en-US" smtClean="0"/>
              <a:t>7/5/23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1606805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9D5A6-59BF-ED49-A429-73E806018EBB}"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96823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9D5A6-59BF-ED49-A429-73E806018EBB}"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166250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 No Brand BLUE">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161554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 No Brand GREEN">
    <p:bg>
      <p:bgPr>
        <a:solidFill>
          <a:srgbClr val="2E54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194064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19D5A6-59BF-ED49-A429-73E806018EBB}"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1679998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9D5A6-59BF-ED49-A429-73E806018EBB}"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61526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9D5A6-59BF-ED49-A429-73E806018EBB}"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55541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19D5A6-59BF-ED49-A429-73E806018EBB}" type="datetimeFigureOut">
              <a:rPr lang="en-US" smtClean="0"/>
              <a:t>7/5/23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186022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19D5A6-59BF-ED49-A429-73E806018EBB}" type="datetimeFigureOut">
              <a:rPr lang="en-US" smtClean="0"/>
              <a:t>7/5/23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176235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19D5A6-59BF-ED49-A429-73E806018EBB}" type="datetimeFigureOut">
              <a:rPr lang="en-US" smtClean="0"/>
              <a:t>7/5/23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C3603-42E5-0E49-B5F2-52FFA9F0E8A0}" type="slidenum">
              <a:rPr lang="en-US" smtClean="0"/>
              <a:t>‹#›</a:t>
            </a:fld>
            <a:endParaRPr lang="en-US"/>
          </a:p>
        </p:txBody>
      </p:sp>
    </p:spTree>
    <p:extLst>
      <p:ext uri="{BB962C8B-B14F-4D97-AF65-F5344CB8AC3E}">
        <p14:creationId xmlns:p14="http://schemas.microsoft.com/office/powerpoint/2010/main" val="183488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9D5A6-59BF-ED49-A429-73E806018EBB}" type="datetimeFigureOut">
              <a:rPr lang="en-US" smtClean="0"/>
              <a:t>7/5/23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C3603-42E5-0E49-B5F2-52FFA9F0E8A0}" type="slidenum">
              <a:rPr lang="en-US" smtClean="0"/>
              <a:t>‹#›</a:t>
            </a:fld>
            <a:endParaRPr lang="en-US"/>
          </a:p>
        </p:txBody>
      </p:sp>
    </p:spTree>
    <p:extLst>
      <p:ext uri="{BB962C8B-B14F-4D97-AF65-F5344CB8AC3E}">
        <p14:creationId xmlns:p14="http://schemas.microsoft.com/office/powerpoint/2010/main" val="6117501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implypsychology.org/zimbardo.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IUlBrvqyyo" TargetMode="External"/><Relationship Id="rId2" Type="http://schemas.openxmlformats.org/officeDocument/2006/relationships/slideLayout" Target="../slideLayouts/slideLayout5.xml"/><Relationship Id="rId1" Type="http://schemas.openxmlformats.org/officeDocument/2006/relationships/video" Target="https://www.youtube.com/embed/sYtX2sEaeFE?feature=oembed" TargetMode="External"/><Relationship Id="rId5" Type="http://schemas.openxmlformats.org/officeDocument/2006/relationships/hyperlink" Target="https://youtu.be/sYtX2sEaeFE"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hyperlink" Target="https://www.prisonexp.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sycnet.apa.org/record/1964-03472-001" TargetMode="External"/><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oderntherapy.online/blog-2/millgrams-experiments-explained"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students.solent.ac.uk/official-documents/quality-management/academic-handbook/2s-solent-university-ethics-policy.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students.solent.ac.uk/official-documents/quality-management/academic-handbook/2s-solent-university-ethics-policy.pdf"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staff.solent.ac.uk/our-organisation/gdpr-at-solent"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solent.ac.uk/research-innovation-enterprise/research-at-solent/support/ethics-and-integrity/information-for-students" TargetMode="External"/><Relationship Id="rId2" Type="http://schemas.openxmlformats.org/officeDocument/2006/relationships/hyperlink" Target="https://www.solent.ac.uk/research-innovation-enterprise/research-at-solent/support/ethics-and-integrity" TargetMode="External"/><Relationship Id="rId1" Type="http://schemas.openxmlformats.org/officeDocument/2006/relationships/slideLayout" Target="../slideLayouts/slideLayout5.xml"/><Relationship Id="rId5" Type="http://schemas.openxmlformats.org/officeDocument/2006/relationships/hyperlink" Target="https://ethics.app.solent.ac.uk/" TargetMode="External"/><Relationship Id="rId4" Type="http://schemas.openxmlformats.org/officeDocument/2006/relationships/hyperlink" Target="https://students.solent.ac.uk/official-documents/quality-management/academic-handbook/2s-solent-university-ethics-policy.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raintour.harvard.edu/archives/portfolio-items/skinner-and-behaviorism" TargetMode="External"/><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ww.simplypsychology.org/operant-conditioning.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hyperlink" Target="https://catalogue.solent.ac.uk/discovery/fulldisplay?docid=gale_hrca12940239&amp;context=PC&amp;vid=44SSU_INST:VU1&amp;search_scope=MyInst_and_CI&amp;tab=Combined&amp;lang=e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prisonex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821B-08D7-3C9A-B742-A174D9468BDC}"/>
              </a:ext>
            </a:extLst>
          </p:cNvPr>
          <p:cNvSpPr>
            <a:spLocks noGrp="1"/>
          </p:cNvSpPr>
          <p:nvPr>
            <p:ph type="ctrTitle"/>
          </p:nvPr>
        </p:nvSpPr>
        <p:spPr>
          <a:xfrm>
            <a:off x="1013079" y="2035923"/>
            <a:ext cx="10092818" cy="770455"/>
          </a:xfrm>
        </p:spPr>
        <p:txBody>
          <a:bodyPr>
            <a:noAutofit/>
          </a:bodyPr>
          <a:lstStyle/>
          <a:p>
            <a:pPr algn="l"/>
            <a:r>
              <a:rPr lang="en-GB" sz="8200" b="1" dirty="0">
                <a:solidFill>
                  <a:schemeClr val="bg1"/>
                </a:solidFill>
                <a:effectLst/>
                <a:latin typeface="Trebuchet MS" panose="020B0703020202090204" pitchFamily="34" charset="0"/>
              </a:rPr>
              <a:t>Research &amp; Ethics</a:t>
            </a:r>
            <a:endParaRPr lang="en-GB" sz="8200" b="1" dirty="0">
              <a:solidFill>
                <a:schemeClr val="bg1"/>
              </a:solidFill>
              <a:latin typeface="Trebuchet MS" panose="020B0703020202090204" pitchFamily="34" charset="0"/>
            </a:endParaRPr>
          </a:p>
        </p:txBody>
      </p:sp>
      <p:sp>
        <p:nvSpPr>
          <p:cNvPr id="3" name="Subtitle 2">
            <a:extLst>
              <a:ext uri="{FF2B5EF4-FFF2-40B4-BE49-F238E27FC236}">
                <a16:creationId xmlns:a16="http://schemas.microsoft.com/office/drawing/2014/main" id="{5ED990D4-C65C-B44E-5794-F2544DC6B273}"/>
              </a:ext>
            </a:extLst>
          </p:cNvPr>
          <p:cNvSpPr>
            <a:spLocks noGrp="1"/>
          </p:cNvSpPr>
          <p:nvPr>
            <p:ph type="subTitle" idx="1"/>
          </p:nvPr>
        </p:nvSpPr>
        <p:spPr>
          <a:xfrm>
            <a:off x="1013079" y="3044366"/>
            <a:ext cx="6423024" cy="770455"/>
          </a:xfrm>
        </p:spPr>
        <p:txBody>
          <a:bodyPr>
            <a:noAutofit/>
          </a:bodyPr>
          <a:lstStyle/>
          <a:p>
            <a:pPr algn="l"/>
            <a:r>
              <a:rPr lang="en-GB" sz="8200" b="1" dirty="0">
                <a:solidFill>
                  <a:schemeClr val="bg1"/>
                </a:solidFill>
                <a:effectLst/>
                <a:latin typeface="Trebuchet MS" panose="020B0703020202090204" pitchFamily="34" charset="0"/>
              </a:rPr>
              <a:t>Introduction</a:t>
            </a:r>
            <a:endParaRPr lang="en-GB" sz="8200" b="1"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428889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BF51AE-981E-DD4D-A2B5-EFB6313F144E}"/>
              </a:ext>
            </a:extLst>
          </p:cNvPr>
          <p:cNvSpPr/>
          <p:nvPr/>
        </p:nvSpPr>
        <p:spPr>
          <a:xfrm>
            <a:off x="511126" y="6482527"/>
            <a:ext cx="11169747" cy="276999"/>
          </a:xfrm>
          <a:prstGeom prst="rect">
            <a:avLst/>
          </a:prstGeom>
        </p:spPr>
        <p:txBody>
          <a:bodyPr wrap="square">
            <a:spAutoFit/>
          </a:bodyPr>
          <a:lstStyle/>
          <a:p>
            <a:r>
              <a:rPr lang="en-GB" sz="1200" dirty="0">
                <a:latin typeface="Trebuchet MS" panose="020B0703020202090204" pitchFamily="34" charset="0"/>
              </a:rPr>
              <a:t>MCLEOD. S., 2019. Stanford Prison Experiment | Simply Psychology [viewed 6 October 2019]. Available from: </a:t>
            </a:r>
            <a:r>
              <a:rPr lang="en-GB" sz="1200" dirty="0">
                <a:latin typeface="Trebuchet MS" panose="020B0703020202090204" pitchFamily="34" charset="0"/>
                <a:hlinkClick r:id="rId2"/>
              </a:rPr>
              <a:t>https://www.simplypsychology.org/zimbardo.html</a:t>
            </a:r>
            <a:endParaRPr lang="en-GB" sz="1200" dirty="0">
              <a:effectLst/>
              <a:latin typeface="Trebuchet MS" panose="020B0703020202090204" pitchFamily="34" charset="0"/>
            </a:endParaRPr>
          </a:p>
        </p:txBody>
      </p:sp>
      <p:sp>
        <p:nvSpPr>
          <p:cNvPr id="5" name="Rectangle 4">
            <a:extLst>
              <a:ext uri="{FF2B5EF4-FFF2-40B4-BE49-F238E27FC236}">
                <a16:creationId xmlns:a16="http://schemas.microsoft.com/office/drawing/2014/main" id="{1CF538EB-7343-F741-9C1E-CD40694FF13E}"/>
              </a:ext>
            </a:extLst>
          </p:cNvPr>
          <p:cNvSpPr/>
          <p:nvPr/>
        </p:nvSpPr>
        <p:spPr>
          <a:xfrm>
            <a:off x="6280835" y="1236749"/>
            <a:ext cx="5573540" cy="4401205"/>
          </a:xfrm>
          <a:prstGeom prst="rect">
            <a:avLst/>
          </a:prstGeom>
        </p:spPr>
        <p:txBody>
          <a:bodyPr wrap="square">
            <a:spAutoFit/>
          </a:bodyPr>
          <a:lstStyle/>
          <a:p>
            <a:r>
              <a:rPr lang="en-GB" sz="2800" b="1" dirty="0">
                <a:solidFill>
                  <a:srgbClr val="FFFFFF"/>
                </a:solidFill>
                <a:latin typeface="Trebuchet MS" panose="020B0703020202090204" pitchFamily="34" charset="0"/>
              </a:rPr>
              <a:t>Purpose of the Study</a:t>
            </a:r>
            <a:br>
              <a:rPr lang="en-GB" sz="2800" i="1" dirty="0">
                <a:solidFill>
                  <a:schemeClr val="bg1"/>
                </a:solidFill>
                <a:latin typeface="Trebuchet MS" panose="020B0703020202090204" pitchFamily="34" charset="0"/>
              </a:rPr>
            </a:br>
            <a:r>
              <a:rPr lang="en-GB" sz="2800" i="1" dirty="0">
                <a:solidFill>
                  <a:schemeClr val="bg1"/>
                </a:solidFill>
                <a:latin typeface="Trebuchet MS" panose="020B0703020202090204" pitchFamily="34" charset="0"/>
              </a:rPr>
              <a:t>“Zimbardo and his colleagues were interested in finding out whether the brutality reported among guards in American prisons was due to the sadistic personalities of the guards (i.e., dispositional) or had more to do with the prison environment (i.e., situational).”</a:t>
            </a:r>
            <a:endParaRPr lang="en-GB" sz="2800" i="1" dirty="0">
              <a:solidFill>
                <a:schemeClr val="bg1"/>
              </a:solidFill>
              <a:effectLst/>
              <a:latin typeface="Trebuchet MS" panose="020B0703020202090204" pitchFamily="34" charset="0"/>
            </a:endParaRPr>
          </a:p>
        </p:txBody>
      </p:sp>
      <p:pic>
        <p:nvPicPr>
          <p:cNvPr id="7" name="Picture 6">
            <a:extLst>
              <a:ext uri="{FF2B5EF4-FFF2-40B4-BE49-F238E27FC236}">
                <a16:creationId xmlns:a16="http://schemas.microsoft.com/office/drawing/2014/main" id="{15C8BC48-2CFE-1E42-9F5B-CA6B17294B6A}"/>
              </a:ext>
            </a:extLst>
          </p:cNvPr>
          <p:cNvPicPr>
            <a:picLocks noChangeAspect="1"/>
          </p:cNvPicPr>
          <p:nvPr/>
        </p:nvPicPr>
        <p:blipFill rotWithShape="1">
          <a:blip r:embed="rId3"/>
          <a:srcRect l="7802" t="3774"/>
          <a:stretch/>
        </p:blipFill>
        <p:spPr>
          <a:xfrm>
            <a:off x="485946" y="1298259"/>
            <a:ext cx="5573542" cy="3495122"/>
          </a:xfrm>
          <a:prstGeom prst="rect">
            <a:avLst/>
          </a:prstGeom>
        </p:spPr>
      </p:pic>
      <p:sp>
        <p:nvSpPr>
          <p:cNvPr id="9" name="Rectangle 8">
            <a:extLst>
              <a:ext uri="{FF2B5EF4-FFF2-40B4-BE49-F238E27FC236}">
                <a16:creationId xmlns:a16="http://schemas.microsoft.com/office/drawing/2014/main" id="{A2C4AA5C-F53C-4841-9732-C7673E646048}"/>
              </a:ext>
            </a:extLst>
          </p:cNvPr>
          <p:cNvSpPr/>
          <p:nvPr/>
        </p:nvSpPr>
        <p:spPr>
          <a:xfrm>
            <a:off x="485946" y="281558"/>
            <a:ext cx="9228808" cy="707886"/>
          </a:xfrm>
          <a:prstGeom prst="rect">
            <a:avLst/>
          </a:prstGeom>
        </p:spPr>
        <p:txBody>
          <a:bodyPr wrap="none">
            <a:spAutoFit/>
          </a:bodyPr>
          <a:lstStyle/>
          <a:p>
            <a:r>
              <a:rPr lang="en-GB" sz="4000" b="1" dirty="0">
                <a:solidFill>
                  <a:schemeClr val="bg1"/>
                </a:solidFill>
                <a:latin typeface="Trebuchet MS" panose="020B0703020202090204" pitchFamily="34" charset="0"/>
              </a:rPr>
              <a:t>The Stanford Prison Experiment 1973</a:t>
            </a:r>
            <a:endParaRPr lang="en-GB" sz="4000" b="1" dirty="0">
              <a:solidFill>
                <a:schemeClr val="bg1"/>
              </a:solidFill>
              <a:effectLst/>
              <a:latin typeface="Trebuchet MS" panose="020B0703020202090204" pitchFamily="34" charset="0"/>
            </a:endParaRPr>
          </a:p>
        </p:txBody>
      </p:sp>
    </p:spTree>
    <p:extLst>
      <p:ext uri="{BB962C8B-B14F-4D97-AF65-F5344CB8AC3E}">
        <p14:creationId xmlns:p14="http://schemas.microsoft.com/office/powerpoint/2010/main" val="90803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93DD059-1350-0045-834B-F7E7984334CB}"/>
              </a:ext>
            </a:extLst>
          </p:cNvPr>
          <p:cNvSpPr/>
          <p:nvPr/>
        </p:nvSpPr>
        <p:spPr>
          <a:xfrm>
            <a:off x="0" y="6406853"/>
            <a:ext cx="12264887" cy="699626"/>
          </a:xfrm>
          <a:prstGeom prst="rect">
            <a:avLst/>
          </a:prstGeom>
        </p:spPr>
        <p:txBody>
          <a:bodyPr vert="horz" lIns="91440" tIns="45720" rIns="91440" bIns="45720" rtlCol="0">
            <a:normAutofit/>
          </a:bodyPr>
          <a:lstStyle/>
          <a:p>
            <a:pPr>
              <a:lnSpc>
                <a:spcPct val="90000"/>
              </a:lnSpc>
              <a:spcAft>
                <a:spcPts val="600"/>
              </a:spcAft>
            </a:pPr>
            <a:r>
              <a:rPr lang="en-US" sz="1600" dirty="0">
                <a:solidFill>
                  <a:schemeClr val="bg1">
                    <a:alpha val="80000"/>
                  </a:schemeClr>
                </a:solidFill>
              </a:rPr>
              <a:t>Zimbardo Stanford Prison Experiment  1 1, n.d. [film] [viewed 6 October 2019]. Available from: </a:t>
            </a:r>
            <a:r>
              <a:rPr lang="en-US" sz="1600" dirty="0">
                <a:solidFill>
                  <a:schemeClr val="bg1">
                    <a:alpha val="80000"/>
                  </a:schemeClr>
                </a:solidFill>
                <a:hlinkClick r:id="rId3"/>
              </a:rPr>
              <a:t>https://www.youtube.com/watch?v=hIUlBrvqyyo</a:t>
            </a:r>
            <a:endParaRPr lang="en-US" sz="1600" dirty="0">
              <a:solidFill>
                <a:schemeClr val="bg1">
                  <a:alpha val="80000"/>
                </a:schemeClr>
              </a:solidFill>
              <a:effectLst/>
            </a:endParaRPr>
          </a:p>
        </p:txBody>
      </p:sp>
      <p:pic>
        <p:nvPicPr>
          <p:cNvPr id="4" name="Online Media 3">
            <a:hlinkClick r:id="" action="ppaction://media"/>
            <a:extLst>
              <a:ext uri="{FF2B5EF4-FFF2-40B4-BE49-F238E27FC236}">
                <a16:creationId xmlns:a16="http://schemas.microsoft.com/office/drawing/2014/main" id="{A55B8EEB-4FA6-7BD5-443D-0CA762DD97F0}"/>
              </a:ext>
            </a:extLst>
          </p:cNvPr>
          <p:cNvPicPr>
            <a:picLocks noRot="1" noChangeAspect="1"/>
          </p:cNvPicPr>
          <p:nvPr>
            <a:videoFile r:link="rId1"/>
          </p:nvPr>
        </p:nvPicPr>
        <p:blipFill>
          <a:blip r:embed="rId4"/>
          <a:stretch>
            <a:fillRect/>
          </a:stretch>
        </p:blipFill>
        <p:spPr>
          <a:xfrm>
            <a:off x="2623999" y="458044"/>
            <a:ext cx="6944001" cy="5208001"/>
          </a:xfrm>
          <a:prstGeom prst="rect">
            <a:avLst/>
          </a:prstGeom>
        </p:spPr>
      </p:pic>
      <p:sp>
        <p:nvSpPr>
          <p:cNvPr id="6" name="TextBox 5">
            <a:extLst>
              <a:ext uri="{FF2B5EF4-FFF2-40B4-BE49-F238E27FC236}">
                <a16:creationId xmlns:a16="http://schemas.microsoft.com/office/drawing/2014/main" id="{E0FEDB1E-FBD5-8F04-737D-6A193F909F25}"/>
              </a:ext>
            </a:extLst>
          </p:cNvPr>
          <p:cNvSpPr txBox="1"/>
          <p:nvPr/>
        </p:nvSpPr>
        <p:spPr>
          <a:xfrm>
            <a:off x="6320476" y="5605619"/>
            <a:ext cx="3039683" cy="369332"/>
          </a:xfrm>
          <a:prstGeom prst="rect">
            <a:avLst/>
          </a:prstGeom>
          <a:noFill/>
        </p:spPr>
        <p:txBody>
          <a:bodyPr wrap="square">
            <a:spAutoFit/>
          </a:bodyPr>
          <a:lstStyle/>
          <a:p>
            <a:r>
              <a:rPr lang="en-GB" dirty="0">
                <a:hlinkClick r:id="rId5"/>
              </a:rPr>
              <a:t>https://youtu.be/sYtX2sEaeFE</a:t>
            </a:r>
            <a:r>
              <a:rPr lang="en-GB" dirty="0"/>
              <a:t> </a:t>
            </a:r>
          </a:p>
        </p:txBody>
      </p:sp>
    </p:spTree>
    <p:extLst>
      <p:ext uri="{BB962C8B-B14F-4D97-AF65-F5344CB8AC3E}">
        <p14:creationId xmlns:p14="http://schemas.microsoft.com/office/powerpoint/2010/main" val="18823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39620A-E261-5742-B069-0304E26C6E8C}"/>
              </a:ext>
            </a:extLst>
          </p:cNvPr>
          <p:cNvSpPr/>
          <p:nvPr/>
        </p:nvSpPr>
        <p:spPr>
          <a:xfrm>
            <a:off x="1148860" y="1171025"/>
            <a:ext cx="10288174" cy="3170099"/>
          </a:xfrm>
          <a:prstGeom prst="rect">
            <a:avLst/>
          </a:prstGeom>
        </p:spPr>
        <p:txBody>
          <a:bodyPr wrap="square">
            <a:spAutoFit/>
          </a:bodyPr>
          <a:lstStyle/>
          <a:p>
            <a:r>
              <a:rPr lang="en-GB" sz="4000" b="1" dirty="0">
                <a:solidFill>
                  <a:schemeClr val="bg1"/>
                </a:solidFill>
                <a:latin typeface="Trebuchet MS" panose="020B0703020202090204" pitchFamily="34" charset="0"/>
              </a:rPr>
              <a:t>Conclusion</a:t>
            </a:r>
          </a:p>
          <a:p>
            <a:br>
              <a:rPr lang="en-GB" sz="3200" i="1" dirty="0">
                <a:solidFill>
                  <a:schemeClr val="bg1"/>
                </a:solidFill>
                <a:latin typeface="Trebuchet MS" panose="020B0703020202090204" pitchFamily="34" charset="0"/>
              </a:rPr>
            </a:br>
            <a:r>
              <a:rPr lang="en-GB" sz="3200" i="1" dirty="0">
                <a:solidFill>
                  <a:schemeClr val="bg1"/>
                </a:solidFill>
                <a:latin typeface="Trebuchet MS" panose="020B0703020202090204" pitchFamily="34" charset="0"/>
              </a:rPr>
              <a:t>“Zimbardo's Stanford prison experiment revealed how people will readily conform to the social roles they are expected to play, especially if the roles are as strongly stereotyped as those of the prison guards.”</a:t>
            </a:r>
            <a:endParaRPr lang="en-GB" sz="3200" i="1" dirty="0">
              <a:solidFill>
                <a:schemeClr val="bg1"/>
              </a:solidFill>
              <a:effectLst/>
              <a:latin typeface="Trebuchet MS" panose="020B0703020202090204" pitchFamily="34" charset="0"/>
            </a:endParaRPr>
          </a:p>
        </p:txBody>
      </p:sp>
      <p:sp>
        <p:nvSpPr>
          <p:cNvPr id="3" name="Rectangle 2">
            <a:extLst>
              <a:ext uri="{FF2B5EF4-FFF2-40B4-BE49-F238E27FC236}">
                <a16:creationId xmlns:a16="http://schemas.microsoft.com/office/drawing/2014/main" id="{4D590F69-4A99-B24C-A32B-8ED5B3FBB19C}"/>
              </a:ext>
            </a:extLst>
          </p:cNvPr>
          <p:cNvSpPr/>
          <p:nvPr/>
        </p:nvSpPr>
        <p:spPr>
          <a:xfrm>
            <a:off x="501746" y="6292277"/>
            <a:ext cx="11582402" cy="369332"/>
          </a:xfrm>
          <a:prstGeom prst="rect">
            <a:avLst/>
          </a:prstGeom>
        </p:spPr>
        <p:txBody>
          <a:bodyPr wrap="square">
            <a:spAutoFit/>
          </a:bodyPr>
          <a:lstStyle/>
          <a:p>
            <a:r>
              <a:rPr lang="en-GB" dirty="0">
                <a:solidFill>
                  <a:schemeClr val="bg1"/>
                </a:solidFill>
              </a:rPr>
              <a:t>PRISONEXP.ORG., 2019. </a:t>
            </a:r>
            <a:r>
              <a:rPr lang="en-GB" i="1" dirty="0">
                <a:solidFill>
                  <a:schemeClr val="bg1"/>
                </a:solidFill>
              </a:rPr>
              <a:t>Stanford Prison Experiment</a:t>
            </a:r>
            <a:r>
              <a:rPr lang="en-GB" dirty="0">
                <a:solidFill>
                  <a:schemeClr val="bg1"/>
                </a:solidFill>
              </a:rPr>
              <a:t> [viewed 6 October 2019]. Available from</a:t>
            </a:r>
            <a:r>
              <a:rPr lang="en-GB" dirty="0"/>
              <a:t>: </a:t>
            </a:r>
            <a:r>
              <a:rPr lang="en-GB" dirty="0">
                <a:hlinkClick r:id="rId2"/>
              </a:rPr>
              <a:t>https://www.prisonexp.org</a:t>
            </a:r>
            <a:endParaRPr lang="en-GB" dirty="0">
              <a:effectLst/>
            </a:endParaRPr>
          </a:p>
        </p:txBody>
      </p:sp>
    </p:spTree>
    <p:extLst>
      <p:ext uri="{BB962C8B-B14F-4D97-AF65-F5344CB8AC3E}">
        <p14:creationId xmlns:p14="http://schemas.microsoft.com/office/powerpoint/2010/main" val="123449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17605-BACC-8AB5-D9AC-692DE1BCAFB2}"/>
              </a:ext>
            </a:extLst>
          </p:cNvPr>
          <p:cNvSpPr txBox="1"/>
          <p:nvPr/>
        </p:nvSpPr>
        <p:spPr>
          <a:xfrm>
            <a:off x="295763" y="2286000"/>
            <a:ext cx="11527451" cy="1446550"/>
          </a:xfrm>
          <a:prstGeom prst="rect">
            <a:avLst/>
          </a:prstGeom>
          <a:noFill/>
        </p:spPr>
        <p:txBody>
          <a:bodyPr wrap="none" rtlCol="0">
            <a:spAutoFit/>
          </a:bodyPr>
          <a:lstStyle/>
          <a:p>
            <a:pPr algn="ctr"/>
            <a:r>
              <a:rPr lang="en-GB" sz="8800" b="1" dirty="0">
                <a:solidFill>
                  <a:schemeClr val="bg1"/>
                </a:solidFill>
              </a:rPr>
              <a:t>Unethical Research Pt. 3</a:t>
            </a:r>
          </a:p>
        </p:txBody>
      </p:sp>
    </p:spTree>
    <p:extLst>
      <p:ext uri="{BB962C8B-B14F-4D97-AF65-F5344CB8AC3E}">
        <p14:creationId xmlns:p14="http://schemas.microsoft.com/office/powerpoint/2010/main" val="273060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10;&#10;Description automatically generated">
            <a:extLst>
              <a:ext uri="{FF2B5EF4-FFF2-40B4-BE49-F238E27FC236}">
                <a16:creationId xmlns:a16="http://schemas.microsoft.com/office/drawing/2014/main" id="{7A4A2242-BF70-4F55-C5F7-92021F712AC1}"/>
              </a:ext>
            </a:extLst>
          </p:cNvPr>
          <p:cNvPicPr>
            <a:picLocks noChangeAspect="1"/>
          </p:cNvPicPr>
          <p:nvPr/>
        </p:nvPicPr>
        <p:blipFill rotWithShape="1">
          <a:blip r:embed="rId2"/>
          <a:srcRect l="9710" r="-1" b="-1"/>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6" name="TextBox 5">
            <a:extLst>
              <a:ext uri="{FF2B5EF4-FFF2-40B4-BE49-F238E27FC236}">
                <a16:creationId xmlns:a16="http://schemas.microsoft.com/office/drawing/2014/main" id="{8615FC4F-66BC-FC62-CC5A-9A34530B2C0D}"/>
              </a:ext>
            </a:extLst>
          </p:cNvPr>
          <p:cNvSpPr txBox="1"/>
          <p:nvPr/>
        </p:nvSpPr>
        <p:spPr>
          <a:xfrm>
            <a:off x="369308" y="2918102"/>
            <a:ext cx="3946660" cy="264024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err="1">
                <a:solidFill>
                  <a:schemeClr val="tx1">
                    <a:lumMod val="85000"/>
                    <a:lumOff val="15000"/>
                  </a:schemeClr>
                </a:solidFill>
                <a:latin typeface="+mj-lt"/>
                <a:ea typeface="+mj-ea"/>
                <a:cs typeface="+mj-cs"/>
              </a:rPr>
              <a:t>Behavioural</a:t>
            </a:r>
            <a:r>
              <a:rPr lang="en-US" sz="4800" b="1" dirty="0">
                <a:solidFill>
                  <a:schemeClr val="tx1">
                    <a:lumMod val="85000"/>
                    <a:lumOff val="15000"/>
                  </a:schemeClr>
                </a:solidFill>
                <a:latin typeface="+mj-lt"/>
                <a:ea typeface="+mj-ea"/>
                <a:cs typeface="+mj-cs"/>
              </a:rPr>
              <a:t> Study </a:t>
            </a:r>
            <a:br>
              <a:rPr lang="en-US" sz="4800" b="1" dirty="0">
                <a:solidFill>
                  <a:schemeClr val="tx1">
                    <a:lumMod val="85000"/>
                    <a:lumOff val="15000"/>
                  </a:schemeClr>
                </a:solidFill>
                <a:latin typeface="+mj-lt"/>
                <a:ea typeface="+mj-ea"/>
                <a:cs typeface="+mj-cs"/>
              </a:rPr>
            </a:br>
            <a:r>
              <a:rPr lang="en-US" sz="4800" b="1" dirty="0">
                <a:solidFill>
                  <a:schemeClr val="tx1">
                    <a:lumMod val="85000"/>
                    <a:lumOff val="15000"/>
                  </a:schemeClr>
                </a:solidFill>
                <a:latin typeface="+mj-lt"/>
                <a:ea typeface="+mj-ea"/>
                <a:cs typeface="+mj-cs"/>
              </a:rPr>
              <a:t>of Obedience</a:t>
            </a:r>
          </a:p>
        </p:txBody>
      </p:sp>
    </p:spTree>
    <p:extLst>
      <p:ext uri="{BB962C8B-B14F-4D97-AF65-F5344CB8AC3E}">
        <p14:creationId xmlns:p14="http://schemas.microsoft.com/office/powerpoint/2010/main" val="376470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wall, person, indoor&#10;&#10;Description automatically generated">
            <a:extLst>
              <a:ext uri="{FF2B5EF4-FFF2-40B4-BE49-F238E27FC236}">
                <a16:creationId xmlns:a16="http://schemas.microsoft.com/office/drawing/2014/main" id="{D15A9528-3AED-A4CD-5526-AF5AFEBF0102}"/>
              </a:ext>
            </a:extLst>
          </p:cNvPr>
          <p:cNvPicPr>
            <a:picLocks noChangeAspect="1"/>
          </p:cNvPicPr>
          <p:nvPr/>
        </p:nvPicPr>
        <p:blipFill rotWithShape="1">
          <a:blip r:embed="rId2"/>
          <a:srcRect l="7397" t="12499" r="7399" b="15429"/>
          <a:stretch/>
        </p:blipFill>
        <p:spPr>
          <a:xfrm>
            <a:off x="1" y="0"/>
            <a:ext cx="12190476" cy="6857190"/>
          </a:xfrm>
          <a:prstGeom prst="rect">
            <a:avLst/>
          </a:prstGeom>
        </p:spPr>
      </p:pic>
      <p:sp>
        <p:nvSpPr>
          <p:cNvPr id="6" name="TextBox 5">
            <a:extLst>
              <a:ext uri="{FF2B5EF4-FFF2-40B4-BE49-F238E27FC236}">
                <a16:creationId xmlns:a16="http://schemas.microsoft.com/office/drawing/2014/main" id="{D653BA8E-E9B8-6A54-952F-906237111A2F}"/>
              </a:ext>
            </a:extLst>
          </p:cNvPr>
          <p:cNvSpPr txBox="1"/>
          <p:nvPr/>
        </p:nvSpPr>
        <p:spPr>
          <a:xfrm>
            <a:off x="426487" y="291227"/>
            <a:ext cx="7009572" cy="2554545"/>
          </a:xfrm>
          <a:prstGeom prst="rect">
            <a:avLst/>
          </a:prstGeom>
          <a:noFill/>
        </p:spPr>
        <p:txBody>
          <a:bodyPr wrap="square">
            <a:spAutoFit/>
          </a:bodyPr>
          <a:lstStyle/>
          <a:p>
            <a:r>
              <a:rPr lang="en-GB" sz="3200" b="1" i="0" dirty="0">
                <a:effectLst/>
              </a:rPr>
              <a:t>Stanley Milgram (1933-1984) was an American social psychologist. He was best known for his controversial experiment on obedience, which </a:t>
            </a:r>
            <a:br>
              <a:rPr lang="en-GB" sz="3200" b="1" i="0" dirty="0">
                <a:effectLst/>
              </a:rPr>
            </a:br>
            <a:r>
              <a:rPr lang="en-GB" sz="3200" b="1" i="0" dirty="0">
                <a:effectLst/>
              </a:rPr>
              <a:t>was conducted in the 1960s.</a:t>
            </a:r>
            <a:endParaRPr lang="en-GB" sz="3200" b="1" dirty="0"/>
          </a:p>
        </p:txBody>
      </p:sp>
      <p:sp>
        <p:nvSpPr>
          <p:cNvPr id="13" name="TextBox 12">
            <a:extLst>
              <a:ext uri="{FF2B5EF4-FFF2-40B4-BE49-F238E27FC236}">
                <a16:creationId xmlns:a16="http://schemas.microsoft.com/office/drawing/2014/main" id="{2D258C3D-2B5A-69B2-8B2D-D3D2794A60CD}"/>
              </a:ext>
            </a:extLst>
          </p:cNvPr>
          <p:cNvSpPr txBox="1"/>
          <p:nvPr/>
        </p:nvSpPr>
        <p:spPr>
          <a:xfrm>
            <a:off x="8814816" y="6211265"/>
            <a:ext cx="3151632" cy="430887"/>
          </a:xfrm>
          <a:prstGeom prst="rect">
            <a:avLst/>
          </a:prstGeom>
          <a:solidFill>
            <a:schemeClr val="bg1"/>
          </a:solidFill>
        </p:spPr>
        <p:txBody>
          <a:bodyPr wrap="square">
            <a:spAutoFit/>
          </a:bodyPr>
          <a:lstStyle/>
          <a:p>
            <a:r>
              <a:rPr lang="en-GB" sz="1100" b="1" dirty="0">
                <a:effectLst/>
              </a:rPr>
              <a:t>MILGRAM, S., 1963. </a:t>
            </a:r>
            <a:r>
              <a:rPr lang="en-GB" sz="1100" i="1" dirty="0">
                <a:effectLst/>
              </a:rPr>
              <a:t>APA </a:t>
            </a:r>
            <a:r>
              <a:rPr lang="en-GB" sz="1100" i="1" dirty="0" err="1">
                <a:effectLst/>
              </a:rPr>
              <a:t>PsycNet</a:t>
            </a:r>
            <a:r>
              <a:rPr lang="en-GB" sz="1100" dirty="0">
                <a:effectLst/>
              </a:rPr>
              <a:t> Available from: </a:t>
            </a:r>
            <a:r>
              <a:rPr lang="en-GB" sz="1100" dirty="0">
                <a:effectLst/>
                <a:hlinkClick r:id="rId3"/>
              </a:rPr>
              <a:t>https://psycnet.apa.org/record/1964-03472-001</a:t>
            </a:r>
            <a:r>
              <a:rPr lang="en-GB" sz="1100" dirty="0">
                <a:effectLst/>
              </a:rPr>
              <a:t> </a:t>
            </a:r>
          </a:p>
        </p:txBody>
      </p:sp>
    </p:spTree>
    <p:extLst>
      <p:ext uri="{BB962C8B-B14F-4D97-AF65-F5344CB8AC3E}">
        <p14:creationId xmlns:p14="http://schemas.microsoft.com/office/powerpoint/2010/main" val="145675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descr="A picture containing person, person, old&#10;&#10;Description automatically generated">
            <a:extLst>
              <a:ext uri="{FF2B5EF4-FFF2-40B4-BE49-F238E27FC236}">
                <a16:creationId xmlns:a16="http://schemas.microsoft.com/office/drawing/2014/main" id="{CE23D2A3-DAE1-1335-C23D-F4F5F49A3488}"/>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F699F64-D6E0-62ED-F245-883F670881C0}"/>
              </a:ext>
            </a:extLst>
          </p:cNvPr>
          <p:cNvSpPr txBox="1"/>
          <p:nvPr/>
        </p:nvSpPr>
        <p:spPr>
          <a:xfrm>
            <a:off x="-278892" y="-2278642"/>
            <a:ext cx="6099048" cy="1323439"/>
          </a:xfrm>
          <a:prstGeom prst="rect">
            <a:avLst/>
          </a:prstGeom>
          <a:noFill/>
        </p:spPr>
        <p:txBody>
          <a:bodyPr wrap="square">
            <a:spAutoFit/>
          </a:bodyPr>
          <a:lstStyle/>
          <a:p>
            <a:pPr>
              <a:spcAft>
                <a:spcPts val="600"/>
              </a:spcAft>
            </a:pPr>
            <a:r>
              <a:rPr lang="en-GB" sz="4000" dirty="0"/>
              <a:t>Behavioural Study of Obedience</a:t>
            </a:r>
          </a:p>
        </p:txBody>
      </p:sp>
    </p:spTree>
    <p:extLst>
      <p:ext uri="{BB962C8B-B14F-4D97-AF65-F5344CB8AC3E}">
        <p14:creationId xmlns:p14="http://schemas.microsoft.com/office/powerpoint/2010/main" val="385947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892136-75EA-6AFD-F958-A43B5CBBE231}"/>
              </a:ext>
            </a:extLst>
          </p:cNvPr>
          <p:cNvSpPr txBox="1"/>
          <p:nvPr/>
        </p:nvSpPr>
        <p:spPr>
          <a:xfrm>
            <a:off x="6689036" y="6184651"/>
            <a:ext cx="4919869" cy="400110"/>
          </a:xfrm>
          <a:prstGeom prst="rect">
            <a:avLst/>
          </a:prstGeom>
          <a:noFill/>
        </p:spPr>
        <p:txBody>
          <a:bodyPr wrap="square">
            <a:spAutoFit/>
          </a:bodyPr>
          <a:lstStyle/>
          <a:p>
            <a:r>
              <a:rPr lang="en-GB" sz="1000" b="1" dirty="0">
                <a:effectLst/>
              </a:rPr>
              <a:t>MODERNTHERAPY, 2018. </a:t>
            </a:r>
            <a:r>
              <a:rPr lang="en-GB" sz="1000" i="1" dirty="0">
                <a:effectLst/>
              </a:rPr>
              <a:t>Milgram’s Experiments Explained</a:t>
            </a:r>
            <a:r>
              <a:rPr lang="en-GB" sz="1000" dirty="0">
                <a:effectLst/>
              </a:rPr>
              <a:t> [viewed 3 July 2023]. Available from: </a:t>
            </a:r>
            <a:r>
              <a:rPr lang="en-GB" sz="1000" dirty="0">
                <a:effectLst/>
                <a:hlinkClick r:id="rId2"/>
              </a:rPr>
              <a:t>https://moderntherapy.online/blog-2/millgrams-experiments-explained</a:t>
            </a:r>
            <a:r>
              <a:rPr lang="en-GB" sz="1000" dirty="0">
                <a:effectLst/>
              </a:rPr>
              <a:t> </a:t>
            </a:r>
          </a:p>
        </p:txBody>
      </p:sp>
      <p:pic>
        <p:nvPicPr>
          <p:cNvPr id="7" name="Picture 6" descr="A picture containing diagram&#10;&#10;Description automatically generated">
            <a:extLst>
              <a:ext uri="{FF2B5EF4-FFF2-40B4-BE49-F238E27FC236}">
                <a16:creationId xmlns:a16="http://schemas.microsoft.com/office/drawing/2014/main" id="{B18A43A8-3AC7-22DD-8F82-0ADD4A4B48B7}"/>
              </a:ext>
            </a:extLst>
          </p:cNvPr>
          <p:cNvPicPr>
            <a:picLocks noChangeAspect="1"/>
          </p:cNvPicPr>
          <p:nvPr/>
        </p:nvPicPr>
        <p:blipFill>
          <a:blip r:embed="rId3"/>
          <a:stretch>
            <a:fillRect/>
          </a:stretch>
        </p:blipFill>
        <p:spPr>
          <a:xfrm>
            <a:off x="2233227" y="273239"/>
            <a:ext cx="7652521" cy="5754696"/>
          </a:xfrm>
          <a:prstGeom prst="rect">
            <a:avLst/>
          </a:prstGeom>
        </p:spPr>
      </p:pic>
    </p:spTree>
    <p:extLst>
      <p:ext uri="{BB962C8B-B14F-4D97-AF65-F5344CB8AC3E}">
        <p14:creationId xmlns:p14="http://schemas.microsoft.com/office/powerpoint/2010/main" val="183104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music player&#10;&#10;Description automatically generated with low confidence">
            <a:extLst>
              <a:ext uri="{FF2B5EF4-FFF2-40B4-BE49-F238E27FC236}">
                <a16:creationId xmlns:a16="http://schemas.microsoft.com/office/drawing/2014/main" id="{5AD12117-21D8-A34B-A939-16F6D3FA9676}"/>
              </a:ext>
            </a:extLst>
          </p:cNvPr>
          <p:cNvPicPr>
            <a:picLocks noChangeAspect="1"/>
          </p:cNvPicPr>
          <p:nvPr/>
        </p:nvPicPr>
        <p:blipFill>
          <a:blip r:embed="rId2"/>
          <a:stretch>
            <a:fillRect/>
          </a:stretch>
        </p:blipFill>
        <p:spPr>
          <a:xfrm>
            <a:off x="1115568" y="-31962"/>
            <a:ext cx="10479024" cy="6921924"/>
          </a:xfrm>
          <a:prstGeom prst="rect">
            <a:avLst/>
          </a:prstGeom>
        </p:spPr>
      </p:pic>
    </p:spTree>
    <p:extLst>
      <p:ext uri="{BB962C8B-B14F-4D97-AF65-F5344CB8AC3E}">
        <p14:creationId xmlns:p14="http://schemas.microsoft.com/office/powerpoint/2010/main" val="153303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17605-BACC-8AB5-D9AC-692DE1BCAFB2}"/>
              </a:ext>
            </a:extLst>
          </p:cNvPr>
          <p:cNvSpPr txBox="1"/>
          <p:nvPr/>
        </p:nvSpPr>
        <p:spPr>
          <a:xfrm>
            <a:off x="2529355" y="2286000"/>
            <a:ext cx="7060267" cy="1446550"/>
          </a:xfrm>
          <a:prstGeom prst="rect">
            <a:avLst/>
          </a:prstGeom>
          <a:noFill/>
        </p:spPr>
        <p:txBody>
          <a:bodyPr wrap="none" rtlCol="0">
            <a:spAutoFit/>
          </a:bodyPr>
          <a:lstStyle/>
          <a:p>
            <a:pPr algn="ctr"/>
            <a:r>
              <a:rPr lang="en-GB" sz="8800" b="1" dirty="0">
                <a:solidFill>
                  <a:schemeClr val="bg1"/>
                </a:solidFill>
              </a:rPr>
              <a:t>Ethical Policies</a:t>
            </a:r>
          </a:p>
        </p:txBody>
      </p:sp>
    </p:spTree>
    <p:extLst>
      <p:ext uri="{BB962C8B-B14F-4D97-AF65-F5344CB8AC3E}">
        <p14:creationId xmlns:p14="http://schemas.microsoft.com/office/powerpoint/2010/main" val="53878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indoor, table, floor&#10;&#10;Description automatically generated">
            <a:extLst>
              <a:ext uri="{FF2B5EF4-FFF2-40B4-BE49-F238E27FC236}">
                <a16:creationId xmlns:a16="http://schemas.microsoft.com/office/drawing/2014/main" id="{5035872E-4C27-DE45-275A-F5A6CFA15B02}"/>
              </a:ext>
            </a:extLst>
          </p:cNvPr>
          <p:cNvPicPr>
            <a:picLocks noChangeAspect="1"/>
          </p:cNvPicPr>
          <p:nvPr/>
        </p:nvPicPr>
        <p:blipFill rotWithShape="1">
          <a:blip r:embed="rId2"/>
          <a:srcRect l="10518" r="26804"/>
          <a:stretch/>
        </p:blipFill>
        <p:spPr>
          <a:xfrm>
            <a:off x="20" y="1282"/>
            <a:ext cx="12191980" cy="6856718"/>
          </a:xfrm>
          <a:prstGeom prst="rect">
            <a:avLst/>
          </a:prstGeom>
        </p:spPr>
      </p:pic>
    </p:spTree>
    <p:extLst>
      <p:ext uri="{BB962C8B-B14F-4D97-AF65-F5344CB8AC3E}">
        <p14:creationId xmlns:p14="http://schemas.microsoft.com/office/powerpoint/2010/main" val="386644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E85386-6B90-C054-9369-BBA45ECD473E}"/>
              </a:ext>
            </a:extLst>
          </p:cNvPr>
          <p:cNvSpPr txBox="1"/>
          <p:nvPr/>
        </p:nvSpPr>
        <p:spPr>
          <a:xfrm>
            <a:off x="672084" y="370439"/>
            <a:ext cx="6935724" cy="830997"/>
          </a:xfrm>
          <a:prstGeom prst="rect">
            <a:avLst/>
          </a:prstGeom>
          <a:noFill/>
        </p:spPr>
        <p:txBody>
          <a:bodyPr wrap="square">
            <a:spAutoFit/>
          </a:bodyPr>
          <a:lstStyle/>
          <a:p>
            <a:pPr algn="l"/>
            <a:r>
              <a:rPr lang="en-GB" sz="4800" b="1" dirty="0">
                <a:solidFill>
                  <a:srgbClr val="27262B"/>
                </a:solidFill>
                <a:effectLst/>
                <a:latin typeface="Trebuchet MS" panose="020B0703020202090204" pitchFamily="34" charset="0"/>
              </a:rPr>
              <a:t>Ethics - “Do No Harm”</a:t>
            </a:r>
          </a:p>
        </p:txBody>
      </p:sp>
      <p:sp>
        <p:nvSpPr>
          <p:cNvPr id="6" name="TextBox 5">
            <a:extLst>
              <a:ext uri="{FF2B5EF4-FFF2-40B4-BE49-F238E27FC236}">
                <a16:creationId xmlns:a16="http://schemas.microsoft.com/office/drawing/2014/main" id="{A0E0896F-0112-D903-5DEA-B2C15E2FF893}"/>
              </a:ext>
            </a:extLst>
          </p:cNvPr>
          <p:cNvSpPr txBox="1"/>
          <p:nvPr/>
        </p:nvSpPr>
        <p:spPr>
          <a:xfrm>
            <a:off x="4791456" y="3749040"/>
            <a:ext cx="184731"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id="{DBE3FD17-020C-C389-96E8-E1861A1E6922}"/>
              </a:ext>
            </a:extLst>
          </p:cNvPr>
          <p:cNvSpPr txBox="1"/>
          <p:nvPr/>
        </p:nvSpPr>
        <p:spPr>
          <a:xfrm>
            <a:off x="672084" y="1626846"/>
            <a:ext cx="11032236" cy="3970318"/>
          </a:xfrm>
          <a:prstGeom prst="rect">
            <a:avLst/>
          </a:prstGeom>
          <a:noFill/>
        </p:spPr>
        <p:txBody>
          <a:bodyPr wrap="square">
            <a:spAutoFit/>
          </a:bodyPr>
          <a:lstStyle/>
          <a:p>
            <a:r>
              <a:rPr lang="en-GB" sz="3600" dirty="0">
                <a:effectLst/>
                <a:latin typeface="Trebuchet MS" panose="020B0703020202090204" pitchFamily="34" charset="0"/>
              </a:rPr>
              <a:t>All staff and students have a responsibility to ensure, as far as possible, the physical, social, and psychological well-being of those involved in any teaching, research, and innovation they carry out. In doing so, they should aim to anticipate and guard against potentially harmful consequences wherever possible.</a:t>
            </a:r>
            <a:endParaRPr lang="en-GB" sz="3600" dirty="0">
              <a:latin typeface="Trebuchet MS" panose="020B0703020202090204" pitchFamily="34" charset="0"/>
            </a:endParaRPr>
          </a:p>
        </p:txBody>
      </p:sp>
    </p:spTree>
    <p:extLst>
      <p:ext uri="{BB962C8B-B14F-4D97-AF65-F5344CB8AC3E}">
        <p14:creationId xmlns:p14="http://schemas.microsoft.com/office/powerpoint/2010/main" val="132307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03217C-9FA9-E28D-4935-3A25269161F2}"/>
              </a:ext>
            </a:extLst>
          </p:cNvPr>
          <p:cNvSpPr txBox="1"/>
          <p:nvPr/>
        </p:nvSpPr>
        <p:spPr>
          <a:xfrm>
            <a:off x="937260" y="751344"/>
            <a:ext cx="10317480" cy="5355312"/>
          </a:xfrm>
          <a:prstGeom prst="rect">
            <a:avLst/>
          </a:prstGeom>
          <a:noFill/>
        </p:spPr>
        <p:txBody>
          <a:bodyPr wrap="square">
            <a:spAutoFit/>
          </a:bodyPr>
          <a:lstStyle/>
          <a:p>
            <a:pPr algn="l"/>
            <a:r>
              <a:rPr lang="en-GB" sz="2800" dirty="0">
                <a:effectLst/>
                <a:latin typeface="Trebuchet MS" panose="020B0703020202090204" pitchFamily="34" charset="0"/>
              </a:rPr>
              <a:t>In addition, all research and innovation must comply with the UK legislation concerning, for example, Human Rights; General Data Protection Regulation and other Data Protection Laws; Freedom of Information; Obscenity, and Public Decency (this is not an exhaustive list). Where standing/specialist panels and the University Research Ethics and Integrity Committee wish to seek advice in this regard, they should, in the first instance, contact the Clerk to the Governors and the University’s Legal Officer.</a:t>
            </a:r>
          </a:p>
          <a:p>
            <a:pPr algn="l"/>
            <a:endParaRPr lang="en-GB" sz="3600" dirty="0">
              <a:solidFill>
                <a:srgbClr val="E6EDF3"/>
              </a:solidFill>
              <a:effectLst/>
              <a:latin typeface="Trebuchet MS" panose="020B0703020202090204" pitchFamily="34" charset="0"/>
            </a:endParaRPr>
          </a:p>
          <a:p>
            <a:pPr algn="l"/>
            <a:r>
              <a:rPr lang="en-GB" dirty="0">
                <a:effectLst/>
                <a:latin typeface="Trebuchet MS" panose="020B0703020202090204" pitchFamily="34" charset="0"/>
              </a:rPr>
              <a:t>SOLENT UNIVERSITY, 2022. University Ethics Policy. [viewed 28 June 2023) </a:t>
            </a:r>
            <a:r>
              <a:rPr lang="en-GB" u="none" strike="noStrike" dirty="0">
                <a:solidFill>
                  <a:srgbClr val="E6EDF3"/>
                </a:solidFill>
                <a:effectLst/>
                <a:latin typeface="Trebuchet MS" panose="020B0703020202090204" pitchFamily="34" charset="0"/>
                <a:hlinkClick r:id="rId2"/>
              </a:rPr>
              <a:t>https://students.solent.ac.uk/official-documents/quality-management/academic-handbook/2s-solent-university-ethics-policy.pdf</a:t>
            </a:r>
            <a:endParaRPr lang="en-GB" dirty="0">
              <a:solidFill>
                <a:srgbClr val="E6EDF3"/>
              </a:solidFill>
              <a:effectLst/>
              <a:latin typeface="Trebuchet MS" panose="020B0703020202090204" pitchFamily="34" charset="0"/>
            </a:endParaRPr>
          </a:p>
        </p:txBody>
      </p:sp>
    </p:spTree>
    <p:extLst>
      <p:ext uri="{BB962C8B-B14F-4D97-AF65-F5344CB8AC3E}">
        <p14:creationId xmlns:p14="http://schemas.microsoft.com/office/powerpoint/2010/main" val="294917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17605-BACC-8AB5-D9AC-692DE1BCAFB2}"/>
              </a:ext>
            </a:extLst>
          </p:cNvPr>
          <p:cNvSpPr txBox="1"/>
          <p:nvPr/>
        </p:nvSpPr>
        <p:spPr>
          <a:xfrm>
            <a:off x="1798958" y="2286000"/>
            <a:ext cx="8594084" cy="1446550"/>
          </a:xfrm>
          <a:prstGeom prst="rect">
            <a:avLst/>
          </a:prstGeom>
          <a:noFill/>
        </p:spPr>
        <p:txBody>
          <a:bodyPr wrap="none" rtlCol="0">
            <a:spAutoFit/>
          </a:bodyPr>
          <a:lstStyle/>
          <a:p>
            <a:pPr algn="l"/>
            <a:r>
              <a:rPr lang="en-GB" sz="8800" b="1" i="0" dirty="0">
                <a:solidFill>
                  <a:schemeClr val="bg1"/>
                </a:solidFill>
                <a:effectLst/>
              </a:rPr>
              <a:t>Informed Consent</a:t>
            </a:r>
          </a:p>
        </p:txBody>
      </p:sp>
    </p:spTree>
    <p:extLst>
      <p:ext uri="{BB962C8B-B14F-4D97-AF65-F5344CB8AC3E}">
        <p14:creationId xmlns:p14="http://schemas.microsoft.com/office/powerpoint/2010/main" val="1590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131BDE-C3C4-DF2D-BAEC-3AB8714E8E13}"/>
              </a:ext>
            </a:extLst>
          </p:cNvPr>
          <p:cNvSpPr txBox="1"/>
          <p:nvPr/>
        </p:nvSpPr>
        <p:spPr>
          <a:xfrm>
            <a:off x="964692" y="409694"/>
            <a:ext cx="6099048" cy="1015663"/>
          </a:xfrm>
          <a:prstGeom prst="rect">
            <a:avLst/>
          </a:prstGeom>
          <a:noFill/>
        </p:spPr>
        <p:txBody>
          <a:bodyPr wrap="square">
            <a:spAutoFit/>
          </a:bodyPr>
          <a:lstStyle/>
          <a:p>
            <a:pPr algn="l"/>
            <a:r>
              <a:rPr lang="en-GB" sz="6000" b="1" i="0" dirty="0">
                <a:effectLst/>
              </a:rPr>
              <a:t>Informed Consent</a:t>
            </a:r>
          </a:p>
        </p:txBody>
      </p:sp>
      <p:sp>
        <p:nvSpPr>
          <p:cNvPr id="5" name="TextBox 4">
            <a:extLst>
              <a:ext uri="{FF2B5EF4-FFF2-40B4-BE49-F238E27FC236}">
                <a16:creationId xmlns:a16="http://schemas.microsoft.com/office/drawing/2014/main" id="{8C8A2953-1302-00E2-6B06-F4DE35F080D6}"/>
              </a:ext>
            </a:extLst>
          </p:cNvPr>
          <p:cNvSpPr txBox="1"/>
          <p:nvPr/>
        </p:nvSpPr>
        <p:spPr>
          <a:xfrm>
            <a:off x="964692" y="1600408"/>
            <a:ext cx="10783824" cy="4216539"/>
          </a:xfrm>
          <a:prstGeom prst="rect">
            <a:avLst/>
          </a:prstGeom>
          <a:noFill/>
        </p:spPr>
        <p:txBody>
          <a:bodyPr wrap="square">
            <a:spAutoFit/>
          </a:bodyPr>
          <a:lstStyle/>
          <a:p>
            <a:pPr algn="l"/>
            <a:r>
              <a:rPr lang="en-GB" sz="3200" b="0" i="0" dirty="0">
                <a:effectLst/>
              </a:rPr>
              <a:t>All participants in your project should give their consent before any data is collected from them. Consent should normally be sought from any participant in advance of their participation</a:t>
            </a:r>
            <a:br>
              <a:rPr lang="en-GB" sz="3200" b="0" i="0" dirty="0">
                <a:effectLst/>
              </a:rPr>
            </a:br>
            <a:endParaRPr lang="en-GB" sz="1200" b="0" i="0" dirty="0">
              <a:effectLst/>
            </a:endParaRPr>
          </a:p>
          <a:p>
            <a:pPr algn="l"/>
            <a:r>
              <a:rPr lang="en-GB" sz="3200" b="0" i="0" dirty="0">
                <a:effectLst/>
              </a:rPr>
              <a:t>A key part of gaining consent is that ensuring the participant is fully informed about the reason for the study. This means that there should be arrangements in place for explaining the evaluation. This may be in the form of an introductory information.</a:t>
            </a:r>
          </a:p>
        </p:txBody>
      </p:sp>
      <p:sp>
        <p:nvSpPr>
          <p:cNvPr id="6" name="TextBox 5">
            <a:extLst>
              <a:ext uri="{FF2B5EF4-FFF2-40B4-BE49-F238E27FC236}">
                <a16:creationId xmlns:a16="http://schemas.microsoft.com/office/drawing/2014/main" id="{4C8DED4B-EEB2-E7AD-DCFB-60664991313E}"/>
              </a:ext>
            </a:extLst>
          </p:cNvPr>
          <p:cNvSpPr txBox="1"/>
          <p:nvPr/>
        </p:nvSpPr>
        <p:spPr>
          <a:xfrm>
            <a:off x="7498080" y="5991998"/>
            <a:ext cx="3800720" cy="369332"/>
          </a:xfrm>
          <a:prstGeom prst="rect">
            <a:avLst/>
          </a:prstGeom>
          <a:noFill/>
        </p:spPr>
        <p:txBody>
          <a:bodyPr wrap="none" rtlCol="0">
            <a:spAutoFit/>
          </a:bodyPr>
          <a:lstStyle/>
          <a:p>
            <a:r>
              <a:rPr lang="en-GB" b="0" i="0" u="none" strike="noStrike" dirty="0">
                <a:effectLst/>
                <a:latin typeface="-apple-system"/>
                <a:hlinkClick r:id="rId2"/>
              </a:rPr>
              <a:t>Academic Handbook Section 2S (2022)</a:t>
            </a:r>
            <a:endParaRPr lang="en-GB" dirty="0"/>
          </a:p>
        </p:txBody>
      </p:sp>
    </p:spTree>
    <p:extLst>
      <p:ext uri="{BB962C8B-B14F-4D97-AF65-F5344CB8AC3E}">
        <p14:creationId xmlns:p14="http://schemas.microsoft.com/office/powerpoint/2010/main" val="3841486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7D224-773A-71E1-6FE3-E3CD60835D92}"/>
              </a:ext>
            </a:extLst>
          </p:cNvPr>
          <p:cNvSpPr txBox="1"/>
          <p:nvPr/>
        </p:nvSpPr>
        <p:spPr>
          <a:xfrm>
            <a:off x="745236" y="759148"/>
            <a:ext cx="11105388" cy="5078313"/>
          </a:xfrm>
          <a:prstGeom prst="rect">
            <a:avLst/>
          </a:prstGeom>
          <a:noFill/>
        </p:spPr>
        <p:txBody>
          <a:bodyPr wrap="square">
            <a:spAutoFit/>
          </a:bodyPr>
          <a:lstStyle/>
          <a:p>
            <a:pPr marL="514350" indent="-514350" algn="l">
              <a:buFont typeface="+mj-lt"/>
              <a:buAutoNum type="arabicPeriod"/>
            </a:pPr>
            <a:r>
              <a:rPr lang="en-GB" sz="3600" b="0" i="0" dirty="0">
                <a:solidFill>
                  <a:srgbClr val="E6EDF3"/>
                </a:solidFill>
                <a:effectLst/>
              </a:rPr>
              <a:t>Explain why the evaluation is taking place</a:t>
            </a:r>
          </a:p>
          <a:p>
            <a:pPr marL="514350" indent="-514350" algn="l">
              <a:buFont typeface="+mj-lt"/>
              <a:buAutoNum type="arabicPeriod"/>
            </a:pPr>
            <a:r>
              <a:rPr lang="en-GB" sz="3600" b="0" i="0" dirty="0">
                <a:solidFill>
                  <a:srgbClr val="E6EDF3"/>
                </a:solidFill>
                <a:effectLst/>
              </a:rPr>
              <a:t>Outlines its key aims and objectives</a:t>
            </a:r>
          </a:p>
          <a:p>
            <a:pPr marL="514350" indent="-514350" algn="l">
              <a:buFont typeface="+mj-lt"/>
              <a:buAutoNum type="arabicPeriod"/>
            </a:pPr>
            <a:r>
              <a:rPr lang="en-GB" sz="3600" b="0" i="0" dirty="0">
                <a:solidFill>
                  <a:srgbClr val="E6EDF3"/>
                </a:solidFill>
                <a:effectLst/>
              </a:rPr>
              <a:t>Assure the respondent of confidentiality and anonymity</a:t>
            </a:r>
          </a:p>
          <a:p>
            <a:pPr marL="514350" indent="-514350" algn="l">
              <a:buFont typeface="+mj-lt"/>
              <a:buAutoNum type="arabicPeriod"/>
            </a:pPr>
            <a:r>
              <a:rPr lang="en-GB" sz="3600" b="0" i="0" dirty="0">
                <a:solidFill>
                  <a:srgbClr val="E6EDF3"/>
                </a:solidFill>
                <a:effectLst/>
              </a:rPr>
              <a:t>Explain how the information will be used</a:t>
            </a:r>
          </a:p>
          <a:p>
            <a:pPr marL="514350" indent="-514350" algn="l">
              <a:buFont typeface="+mj-lt"/>
              <a:buAutoNum type="arabicPeriod"/>
            </a:pPr>
            <a:r>
              <a:rPr lang="en-GB" sz="3600" b="0" i="0" dirty="0">
                <a:solidFill>
                  <a:srgbClr val="E6EDF3"/>
                </a:solidFill>
                <a:effectLst/>
              </a:rPr>
              <a:t>Explain how the respondents can receive information about the findings</a:t>
            </a:r>
          </a:p>
          <a:p>
            <a:pPr marL="514350" indent="-514350" algn="l">
              <a:buFont typeface="+mj-lt"/>
              <a:buAutoNum type="arabicPeriod"/>
            </a:pPr>
            <a:r>
              <a:rPr lang="en-GB" sz="3600" b="0" i="0" dirty="0">
                <a:solidFill>
                  <a:srgbClr val="E6EDF3"/>
                </a:solidFill>
                <a:effectLst/>
              </a:rPr>
              <a:t>Explain how the respondent can find out more information on the study</a:t>
            </a:r>
          </a:p>
          <a:p>
            <a:pPr marL="514350" indent="-514350" algn="l">
              <a:buFont typeface="+mj-lt"/>
              <a:buAutoNum type="arabicPeriod"/>
            </a:pPr>
            <a:r>
              <a:rPr lang="en-GB" sz="3600" b="0" i="0" dirty="0">
                <a:solidFill>
                  <a:srgbClr val="E6EDF3"/>
                </a:solidFill>
                <a:effectLst/>
              </a:rPr>
              <a:t>Thank the respondent.</a:t>
            </a:r>
          </a:p>
        </p:txBody>
      </p:sp>
    </p:spTree>
    <p:extLst>
      <p:ext uri="{BB962C8B-B14F-4D97-AF65-F5344CB8AC3E}">
        <p14:creationId xmlns:p14="http://schemas.microsoft.com/office/powerpoint/2010/main" val="266966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131E94-8FAC-8C4A-9DC3-B9DBA6DB06DB}"/>
              </a:ext>
            </a:extLst>
          </p:cNvPr>
          <p:cNvPicPr>
            <a:picLocks noChangeAspect="1"/>
          </p:cNvPicPr>
          <p:nvPr/>
        </p:nvPicPr>
        <p:blipFill rotWithShape="1">
          <a:blip r:embed="rId2"/>
          <a:srcRect t="3712" b="13262"/>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0AF19589-7CAB-8347-9040-B8B553F770E9}"/>
              </a:ext>
            </a:extLst>
          </p:cNvPr>
          <p:cNvSpPr/>
          <p:nvPr/>
        </p:nvSpPr>
        <p:spPr>
          <a:xfrm>
            <a:off x="7091464" y="0"/>
            <a:ext cx="2140085" cy="90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45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029CA3-0D42-D8B2-A717-6FB988EA1ED6}"/>
              </a:ext>
            </a:extLst>
          </p:cNvPr>
          <p:cNvSpPr txBox="1"/>
          <p:nvPr/>
        </p:nvSpPr>
        <p:spPr>
          <a:xfrm>
            <a:off x="698754" y="1156823"/>
            <a:ext cx="10794492" cy="3785652"/>
          </a:xfrm>
          <a:prstGeom prst="rect">
            <a:avLst/>
          </a:prstGeom>
          <a:noFill/>
        </p:spPr>
        <p:txBody>
          <a:bodyPr wrap="square">
            <a:spAutoFit/>
          </a:bodyPr>
          <a:lstStyle/>
          <a:p>
            <a:r>
              <a:rPr lang="en-GB" sz="4800" b="0" i="0" dirty="0">
                <a:effectLst/>
              </a:rPr>
              <a:t>When undertaking research, it is important to consider implications for data protection. Please read the </a:t>
            </a:r>
            <a:r>
              <a:rPr lang="en-GB" sz="4800" b="0" i="0" u="none" strike="noStrike" dirty="0">
                <a:effectLst/>
                <a:hlinkClick r:id="rId2"/>
              </a:rPr>
              <a:t>University's information on the General Data Protection Regulation (GDPR)</a:t>
            </a:r>
            <a:endParaRPr lang="en-GB" sz="4800" dirty="0"/>
          </a:p>
        </p:txBody>
      </p:sp>
    </p:spTree>
    <p:extLst>
      <p:ext uri="{BB962C8B-B14F-4D97-AF65-F5344CB8AC3E}">
        <p14:creationId xmlns:p14="http://schemas.microsoft.com/office/powerpoint/2010/main" val="235527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23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17605-BACC-8AB5-D9AC-692DE1BCAFB2}"/>
              </a:ext>
            </a:extLst>
          </p:cNvPr>
          <p:cNvSpPr txBox="1"/>
          <p:nvPr/>
        </p:nvSpPr>
        <p:spPr>
          <a:xfrm>
            <a:off x="2482036" y="2286000"/>
            <a:ext cx="7154907" cy="1446550"/>
          </a:xfrm>
          <a:prstGeom prst="rect">
            <a:avLst/>
          </a:prstGeom>
          <a:noFill/>
        </p:spPr>
        <p:txBody>
          <a:bodyPr wrap="none" rtlCol="0">
            <a:spAutoFit/>
          </a:bodyPr>
          <a:lstStyle/>
          <a:p>
            <a:pPr algn="ctr"/>
            <a:r>
              <a:rPr lang="en-GB" sz="8800" b="1" dirty="0">
                <a:solidFill>
                  <a:schemeClr val="bg1"/>
                </a:solidFill>
              </a:rPr>
              <a:t>Ethical Release</a:t>
            </a:r>
          </a:p>
        </p:txBody>
      </p:sp>
    </p:spTree>
    <p:extLst>
      <p:ext uri="{BB962C8B-B14F-4D97-AF65-F5344CB8AC3E}">
        <p14:creationId xmlns:p14="http://schemas.microsoft.com/office/powerpoint/2010/main" val="838864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64FEF-E363-5FE7-B42C-F2B417E3F42C}"/>
              </a:ext>
            </a:extLst>
          </p:cNvPr>
          <p:cNvSpPr txBox="1"/>
          <p:nvPr/>
        </p:nvSpPr>
        <p:spPr>
          <a:xfrm>
            <a:off x="747522" y="520511"/>
            <a:ext cx="11135868" cy="5816977"/>
          </a:xfrm>
          <a:prstGeom prst="rect">
            <a:avLst/>
          </a:prstGeom>
          <a:noFill/>
        </p:spPr>
        <p:txBody>
          <a:bodyPr wrap="square">
            <a:spAutoFit/>
          </a:bodyPr>
          <a:lstStyle/>
          <a:p>
            <a:pPr algn="l"/>
            <a:r>
              <a:rPr lang="en-GB" sz="3600" b="1" i="0" dirty="0">
                <a:effectLst/>
              </a:rPr>
              <a:t>ALL STUDENTS MUST OBTAIN ETHICAL </a:t>
            </a:r>
            <a:br>
              <a:rPr lang="en-GB" sz="3600" b="1" i="0" dirty="0">
                <a:effectLst/>
              </a:rPr>
            </a:br>
            <a:r>
              <a:rPr lang="en-GB" sz="3600" b="1" i="0" dirty="0">
                <a:effectLst/>
              </a:rPr>
              <a:t>CLEARANCE FOR THEIR PROJECT</a:t>
            </a:r>
            <a:endParaRPr lang="en-GB" sz="3600" b="0" i="0" dirty="0">
              <a:effectLst/>
            </a:endParaRPr>
          </a:p>
          <a:p>
            <a:pPr algn="l"/>
            <a:br>
              <a:rPr lang="en-GB" sz="3600" b="0" i="0" dirty="0">
                <a:effectLst/>
              </a:rPr>
            </a:br>
            <a:r>
              <a:rPr lang="en-GB" sz="3600" b="0" i="0" dirty="0">
                <a:effectLst/>
              </a:rPr>
              <a:t>All projects must be carried out within the framework of the </a:t>
            </a:r>
            <a:r>
              <a:rPr lang="en-GB" sz="3600" b="0" i="0" u="none" strike="noStrike" dirty="0">
                <a:solidFill>
                  <a:srgbClr val="E6EDF3"/>
                </a:solidFill>
                <a:effectLst/>
                <a:hlinkClick r:id="rId2"/>
              </a:rPr>
              <a:t>University’s Ethics Policy</a:t>
            </a:r>
            <a:r>
              <a:rPr lang="en-GB" sz="3600" b="0" i="0" dirty="0">
                <a:solidFill>
                  <a:srgbClr val="E6EDF3"/>
                </a:solidFill>
                <a:effectLst/>
              </a:rPr>
              <a:t>, </a:t>
            </a:r>
            <a:r>
              <a:rPr lang="en-GB" sz="3600" b="0" i="0" dirty="0">
                <a:effectLst/>
              </a:rPr>
              <a:t>see the portal for full details. An ethics release form should be completed as soon as your project has been approved. This can be done online via the Portal Apps.</a:t>
            </a:r>
            <a:br>
              <a:rPr lang="en-GB" sz="3600" b="0" i="0" dirty="0">
                <a:effectLst/>
              </a:rPr>
            </a:br>
            <a:endParaRPr lang="en-GB" sz="3600" b="0" i="0" dirty="0">
              <a:effectLst/>
            </a:endParaRPr>
          </a:p>
          <a:p>
            <a:pPr algn="l"/>
            <a:r>
              <a:rPr lang="en-GB" sz="1600" b="0" i="0" u="none" strike="noStrike" dirty="0">
                <a:solidFill>
                  <a:srgbClr val="E6EDF3"/>
                </a:solidFill>
                <a:effectLst/>
                <a:hlinkClick r:id="rId3"/>
              </a:rPr>
              <a:t>Information for students</a:t>
            </a:r>
            <a:endParaRPr lang="en-GB" sz="1600" b="0" i="0" dirty="0">
              <a:solidFill>
                <a:srgbClr val="E6EDF3"/>
              </a:solidFill>
              <a:effectLst/>
            </a:endParaRPr>
          </a:p>
          <a:p>
            <a:pPr algn="l"/>
            <a:r>
              <a:rPr lang="en-GB" sz="1600" b="0" i="0" u="none" strike="noStrike" dirty="0">
                <a:solidFill>
                  <a:srgbClr val="E6EDF3"/>
                </a:solidFill>
                <a:effectLst/>
                <a:hlinkClick r:id="rId4"/>
              </a:rPr>
              <a:t>2S: Solent University Research Ethics and Integrity Policy</a:t>
            </a:r>
            <a:endParaRPr lang="en-GB" sz="1600" b="0" i="0" dirty="0">
              <a:solidFill>
                <a:srgbClr val="E6EDF3"/>
              </a:solidFill>
              <a:effectLst/>
            </a:endParaRPr>
          </a:p>
          <a:p>
            <a:pPr algn="l"/>
            <a:r>
              <a:rPr lang="en-GB" sz="1600" b="0" i="0" u="none" strike="noStrike" dirty="0">
                <a:solidFill>
                  <a:srgbClr val="E6EDF3"/>
                </a:solidFill>
                <a:effectLst/>
                <a:hlinkClick r:id="rId5"/>
              </a:rPr>
              <a:t>Ethics Projects App</a:t>
            </a:r>
            <a:endParaRPr lang="en-GB" sz="1600" b="0" i="0" dirty="0">
              <a:solidFill>
                <a:srgbClr val="E6EDF3"/>
              </a:solidFill>
              <a:effectLst/>
            </a:endParaRPr>
          </a:p>
        </p:txBody>
      </p:sp>
    </p:spTree>
    <p:extLst>
      <p:ext uri="{BB962C8B-B14F-4D97-AF65-F5344CB8AC3E}">
        <p14:creationId xmlns:p14="http://schemas.microsoft.com/office/powerpoint/2010/main" val="165104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F82B3B1B-EC00-D7D5-A0AE-D9EFAF45E2B5}"/>
              </a:ext>
            </a:extLst>
          </p:cNvPr>
          <p:cNvPicPr>
            <a:picLocks noChangeAspect="1"/>
          </p:cNvPicPr>
          <p:nvPr/>
        </p:nvPicPr>
        <p:blipFill>
          <a:blip r:embed="rId2"/>
          <a:stretch>
            <a:fillRect/>
          </a:stretch>
        </p:blipFill>
        <p:spPr>
          <a:xfrm>
            <a:off x="0" y="320040"/>
            <a:ext cx="12192532" cy="6217920"/>
          </a:xfrm>
          <a:prstGeom prst="rect">
            <a:avLst/>
          </a:prstGeom>
        </p:spPr>
      </p:pic>
    </p:spTree>
    <p:extLst>
      <p:ext uri="{BB962C8B-B14F-4D97-AF65-F5344CB8AC3E}">
        <p14:creationId xmlns:p14="http://schemas.microsoft.com/office/powerpoint/2010/main" val="19824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17605-BACC-8AB5-D9AC-692DE1BCAFB2}"/>
              </a:ext>
            </a:extLst>
          </p:cNvPr>
          <p:cNvSpPr txBox="1"/>
          <p:nvPr/>
        </p:nvSpPr>
        <p:spPr>
          <a:xfrm>
            <a:off x="295763" y="2286000"/>
            <a:ext cx="11527451" cy="1446550"/>
          </a:xfrm>
          <a:prstGeom prst="rect">
            <a:avLst/>
          </a:prstGeom>
          <a:noFill/>
        </p:spPr>
        <p:txBody>
          <a:bodyPr wrap="none" rtlCol="0">
            <a:spAutoFit/>
          </a:bodyPr>
          <a:lstStyle/>
          <a:p>
            <a:pPr algn="ctr"/>
            <a:r>
              <a:rPr lang="en-GB" sz="8800" b="1" dirty="0">
                <a:solidFill>
                  <a:schemeClr val="bg1"/>
                </a:solidFill>
              </a:rPr>
              <a:t>Unethical Research Pt. 1</a:t>
            </a:r>
          </a:p>
        </p:txBody>
      </p:sp>
    </p:spTree>
    <p:extLst>
      <p:ext uri="{BB962C8B-B14F-4D97-AF65-F5344CB8AC3E}">
        <p14:creationId xmlns:p14="http://schemas.microsoft.com/office/powerpoint/2010/main" val="336419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03AC04CA-0597-3582-8D35-27D869E2F623}"/>
              </a:ext>
            </a:extLst>
          </p:cNvPr>
          <p:cNvPicPr>
            <a:picLocks noChangeAspect="1"/>
          </p:cNvPicPr>
          <p:nvPr/>
        </p:nvPicPr>
        <p:blipFill rotWithShape="1">
          <a:blip r:embed="rId2"/>
          <a:srcRect t="6388"/>
          <a:stretch/>
        </p:blipFill>
        <p:spPr>
          <a:xfrm>
            <a:off x="0" y="0"/>
            <a:ext cx="12192000" cy="8308792"/>
          </a:xfrm>
          <a:prstGeom prst="rect">
            <a:avLst/>
          </a:prstGeom>
        </p:spPr>
      </p:pic>
    </p:spTree>
    <p:extLst>
      <p:ext uri="{BB962C8B-B14F-4D97-AF65-F5344CB8AC3E}">
        <p14:creationId xmlns:p14="http://schemas.microsoft.com/office/powerpoint/2010/main" val="55706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23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17605-BACC-8AB5-D9AC-692DE1BCAFB2}"/>
              </a:ext>
            </a:extLst>
          </p:cNvPr>
          <p:cNvSpPr txBox="1"/>
          <p:nvPr/>
        </p:nvSpPr>
        <p:spPr>
          <a:xfrm>
            <a:off x="691870" y="2286000"/>
            <a:ext cx="10735248" cy="1446550"/>
          </a:xfrm>
          <a:prstGeom prst="rect">
            <a:avLst/>
          </a:prstGeom>
          <a:noFill/>
        </p:spPr>
        <p:txBody>
          <a:bodyPr wrap="none" rtlCol="0">
            <a:spAutoFit/>
          </a:bodyPr>
          <a:lstStyle/>
          <a:p>
            <a:pPr algn="ctr"/>
            <a:r>
              <a:rPr lang="en-GB" sz="8800" b="1" dirty="0">
                <a:solidFill>
                  <a:schemeClr val="bg1"/>
                </a:solidFill>
              </a:rPr>
              <a:t>Survey Data Collection</a:t>
            </a:r>
          </a:p>
        </p:txBody>
      </p:sp>
    </p:spTree>
    <p:extLst>
      <p:ext uri="{BB962C8B-B14F-4D97-AF65-F5344CB8AC3E}">
        <p14:creationId xmlns:p14="http://schemas.microsoft.com/office/powerpoint/2010/main" val="396374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EBC47C-ED72-55AB-433D-477D47C6D356}"/>
              </a:ext>
            </a:extLst>
          </p:cNvPr>
          <p:cNvSpPr txBox="1"/>
          <p:nvPr/>
        </p:nvSpPr>
        <p:spPr>
          <a:xfrm>
            <a:off x="380000" y="2716253"/>
            <a:ext cx="2107692" cy="369332"/>
          </a:xfrm>
          <a:prstGeom prst="rect">
            <a:avLst/>
          </a:prstGeom>
          <a:noFill/>
        </p:spPr>
        <p:txBody>
          <a:bodyPr wrap="square">
            <a:spAutoFit/>
          </a:bodyPr>
          <a:lstStyle/>
          <a:p>
            <a:r>
              <a:rPr lang="en-GB" dirty="0" err="1"/>
              <a:t>onlinesurveys.ac.uk</a:t>
            </a:r>
            <a:endParaRPr lang="en-GB" dirty="0"/>
          </a:p>
        </p:txBody>
      </p:sp>
      <p:pic>
        <p:nvPicPr>
          <p:cNvPr id="9" name="Graphic 8">
            <a:extLst>
              <a:ext uri="{FF2B5EF4-FFF2-40B4-BE49-F238E27FC236}">
                <a16:creationId xmlns:a16="http://schemas.microsoft.com/office/drawing/2014/main" id="{D00E9FF1-4B47-73FE-8D8F-F31F47DECA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000" y="363974"/>
            <a:ext cx="2216420" cy="2216420"/>
          </a:xfrm>
          <a:prstGeom prst="rect">
            <a:avLst/>
          </a:prstGeom>
        </p:spPr>
      </p:pic>
      <p:sp>
        <p:nvSpPr>
          <p:cNvPr id="3" name="TextBox 2">
            <a:extLst>
              <a:ext uri="{FF2B5EF4-FFF2-40B4-BE49-F238E27FC236}">
                <a16:creationId xmlns:a16="http://schemas.microsoft.com/office/drawing/2014/main" id="{AA5FCFA8-E42C-B5C6-977B-C145B75607AE}"/>
              </a:ext>
            </a:extLst>
          </p:cNvPr>
          <p:cNvSpPr txBox="1"/>
          <p:nvPr/>
        </p:nvSpPr>
        <p:spPr>
          <a:xfrm>
            <a:off x="3108960" y="363974"/>
            <a:ext cx="8522208" cy="5601533"/>
          </a:xfrm>
          <a:prstGeom prst="rect">
            <a:avLst/>
          </a:prstGeom>
          <a:noFill/>
        </p:spPr>
        <p:txBody>
          <a:bodyPr wrap="square">
            <a:spAutoFit/>
          </a:bodyPr>
          <a:lstStyle/>
          <a:p>
            <a:r>
              <a:rPr lang="en-GB" sz="4200" b="1" dirty="0"/>
              <a:t>Data collection &amp; online survey tools</a:t>
            </a:r>
          </a:p>
          <a:p>
            <a:endParaRPr lang="en-GB" sz="2800" dirty="0"/>
          </a:p>
          <a:p>
            <a:r>
              <a:rPr lang="en-GB" sz="3600" dirty="0"/>
              <a:t>Staff and students wishing to complete data collection via online surveys must use the University's licence for Jisc Online Surveys. </a:t>
            </a:r>
            <a:br>
              <a:rPr lang="en-GB" sz="3600" dirty="0"/>
            </a:br>
            <a:br>
              <a:rPr lang="en-GB" sz="3600" dirty="0"/>
            </a:br>
            <a:r>
              <a:rPr lang="en-GB" sz="3600" dirty="0"/>
              <a:t>If you do not have an user, you can email </a:t>
            </a:r>
            <a:r>
              <a:rPr lang="en-GB" sz="3600" dirty="0" err="1"/>
              <a:t>research.innovation@solent.ac.uk</a:t>
            </a:r>
            <a:r>
              <a:rPr lang="en-GB" sz="3600" dirty="0"/>
              <a:t> to request one or your tutor can get an invite link sent to a cohort of students</a:t>
            </a:r>
            <a:r>
              <a:rPr lang="en-GB" sz="2800" dirty="0"/>
              <a:t>.</a:t>
            </a:r>
          </a:p>
        </p:txBody>
      </p:sp>
    </p:spTree>
    <p:extLst>
      <p:ext uri="{BB962C8B-B14F-4D97-AF65-F5344CB8AC3E}">
        <p14:creationId xmlns:p14="http://schemas.microsoft.com/office/powerpoint/2010/main" val="204156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EBC47C-ED72-55AB-433D-477D47C6D356}"/>
              </a:ext>
            </a:extLst>
          </p:cNvPr>
          <p:cNvSpPr txBox="1"/>
          <p:nvPr/>
        </p:nvSpPr>
        <p:spPr>
          <a:xfrm>
            <a:off x="380000" y="2716253"/>
            <a:ext cx="2107692" cy="369332"/>
          </a:xfrm>
          <a:prstGeom prst="rect">
            <a:avLst/>
          </a:prstGeom>
          <a:noFill/>
        </p:spPr>
        <p:txBody>
          <a:bodyPr wrap="square">
            <a:spAutoFit/>
          </a:bodyPr>
          <a:lstStyle/>
          <a:p>
            <a:r>
              <a:rPr lang="en-GB" dirty="0" err="1"/>
              <a:t>onlinesurveys.ac.uk</a:t>
            </a:r>
            <a:endParaRPr lang="en-GB" dirty="0"/>
          </a:p>
        </p:txBody>
      </p:sp>
      <p:pic>
        <p:nvPicPr>
          <p:cNvPr id="9" name="Graphic 8">
            <a:extLst>
              <a:ext uri="{FF2B5EF4-FFF2-40B4-BE49-F238E27FC236}">
                <a16:creationId xmlns:a16="http://schemas.microsoft.com/office/drawing/2014/main" id="{D00E9FF1-4B47-73FE-8D8F-F31F47DECA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000" y="363974"/>
            <a:ext cx="2216420" cy="2216420"/>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51562EAE-9597-4863-C5E3-7D2C8FC75DFA}"/>
              </a:ext>
            </a:extLst>
          </p:cNvPr>
          <p:cNvPicPr>
            <a:picLocks noChangeAspect="1"/>
          </p:cNvPicPr>
          <p:nvPr/>
        </p:nvPicPr>
        <p:blipFill>
          <a:blip r:embed="rId4"/>
          <a:stretch>
            <a:fillRect/>
          </a:stretch>
        </p:blipFill>
        <p:spPr>
          <a:xfrm>
            <a:off x="3416607" y="363974"/>
            <a:ext cx="8198621" cy="5120640"/>
          </a:xfrm>
          <a:prstGeom prst="rect">
            <a:avLst/>
          </a:prstGeom>
        </p:spPr>
      </p:pic>
    </p:spTree>
    <p:extLst>
      <p:ext uri="{BB962C8B-B14F-4D97-AF65-F5344CB8AC3E}">
        <p14:creationId xmlns:p14="http://schemas.microsoft.com/office/powerpoint/2010/main" val="84331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05867F-0433-9A05-9846-E94D45A5DA3B}"/>
              </a:ext>
            </a:extLst>
          </p:cNvPr>
          <p:cNvSpPr txBox="1"/>
          <p:nvPr/>
        </p:nvSpPr>
        <p:spPr>
          <a:xfrm>
            <a:off x="1229900" y="384515"/>
            <a:ext cx="9732200" cy="4524315"/>
          </a:xfrm>
          <a:prstGeom prst="rect">
            <a:avLst/>
          </a:prstGeom>
          <a:noFill/>
        </p:spPr>
        <p:txBody>
          <a:bodyPr wrap="square" rtlCol="0">
            <a:spAutoFit/>
          </a:bodyPr>
          <a:lstStyle/>
          <a:p>
            <a:pPr algn="ctr"/>
            <a:r>
              <a:rPr lang="en-GB" sz="7200" b="1" dirty="0">
                <a:solidFill>
                  <a:schemeClr val="bg1"/>
                </a:solidFill>
              </a:rPr>
              <a:t>Do not use any of the survey platform such as survey monkey etc. for your research</a:t>
            </a:r>
          </a:p>
        </p:txBody>
      </p:sp>
      <p:sp>
        <p:nvSpPr>
          <p:cNvPr id="7" name="Rectangle 6">
            <a:extLst>
              <a:ext uri="{FF2B5EF4-FFF2-40B4-BE49-F238E27FC236}">
                <a16:creationId xmlns:a16="http://schemas.microsoft.com/office/drawing/2014/main" id="{23D3410E-B0EB-1CB3-B105-18A49063CB4A}"/>
              </a:ext>
            </a:extLst>
          </p:cNvPr>
          <p:cNvSpPr/>
          <p:nvPr/>
        </p:nvSpPr>
        <p:spPr>
          <a:xfrm>
            <a:off x="0" y="5266944"/>
            <a:ext cx="12192000" cy="1591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771E00D-A590-F449-F0B5-54E59BD998E7}"/>
              </a:ext>
            </a:extLst>
          </p:cNvPr>
          <p:cNvSpPr txBox="1"/>
          <p:nvPr/>
        </p:nvSpPr>
        <p:spPr>
          <a:xfrm>
            <a:off x="1752600" y="5462307"/>
            <a:ext cx="8686800" cy="1200329"/>
          </a:xfrm>
          <a:prstGeom prst="rect">
            <a:avLst/>
          </a:prstGeom>
          <a:noFill/>
        </p:spPr>
        <p:txBody>
          <a:bodyPr wrap="square">
            <a:spAutoFit/>
          </a:bodyPr>
          <a:lstStyle/>
          <a:p>
            <a:pPr algn="ctr"/>
            <a:r>
              <a:rPr lang="en-GB" sz="3600" b="1" dirty="0">
                <a:solidFill>
                  <a:schemeClr val="bg1"/>
                </a:solidFill>
              </a:rPr>
              <a:t>It will be considered a breach of ethical regulations if any other survey tool is used.</a:t>
            </a:r>
          </a:p>
        </p:txBody>
      </p:sp>
    </p:spTree>
    <p:extLst>
      <p:ext uri="{BB962C8B-B14F-4D97-AF65-F5344CB8AC3E}">
        <p14:creationId xmlns:p14="http://schemas.microsoft.com/office/powerpoint/2010/main" val="222507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07753-9A5C-A943-BA62-9709B1000E67}"/>
              </a:ext>
            </a:extLst>
          </p:cNvPr>
          <p:cNvPicPr>
            <a:picLocks noChangeAspect="1"/>
          </p:cNvPicPr>
          <p:nvPr/>
        </p:nvPicPr>
        <p:blipFill>
          <a:blip r:embed="rId2"/>
          <a:stretch>
            <a:fillRect/>
          </a:stretch>
        </p:blipFill>
        <p:spPr>
          <a:xfrm>
            <a:off x="7269910" y="1743612"/>
            <a:ext cx="3897104" cy="3362644"/>
          </a:xfrm>
          <a:prstGeom prst="rect">
            <a:avLst/>
          </a:prstGeom>
        </p:spPr>
      </p:pic>
      <p:sp>
        <p:nvSpPr>
          <p:cNvPr id="6" name="Rectangle 5">
            <a:extLst>
              <a:ext uri="{FF2B5EF4-FFF2-40B4-BE49-F238E27FC236}">
                <a16:creationId xmlns:a16="http://schemas.microsoft.com/office/drawing/2014/main" id="{31A320B4-009A-6048-B5F4-39F2E4D877FE}"/>
              </a:ext>
            </a:extLst>
          </p:cNvPr>
          <p:cNvSpPr/>
          <p:nvPr/>
        </p:nvSpPr>
        <p:spPr>
          <a:xfrm>
            <a:off x="1500554" y="5811325"/>
            <a:ext cx="9556652" cy="646331"/>
          </a:xfrm>
          <a:prstGeom prst="rect">
            <a:avLst/>
          </a:prstGeom>
        </p:spPr>
        <p:txBody>
          <a:bodyPr wrap="square">
            <a:spAutoFit/>
          </a:bodyPr>
          <a:lstStyle/>
          <a:p>
            <a:r>
              <a:rPr lang="en-GB" dirty="0"/>
              <a:t>GFA, n.d. Skinner and </a:t>
            </a:r>
            <a:r>
              <a:rPr lang="en-GB" dirty="0" err="1"/>
              <a:t>Behaviorism</a:t>
            </a:r>
            <a:r>
              <a:rPr lang="en-GB" dirty="0"/>
              <a:t>. In: </a:t>
            </a:r>
            <a:r>
              <a:rPr lang="en-GB" i="1" dirty="0"/>
              <a:t>Harvard University Brain Tour</a:t>
            </a:r>
            <a:r>
              <a:rPr lang="en-GB" dirty="0"/>
              <a:t> [viewed 6 October 2019]. Available from: </a:t>
            </a:r>
            <a:r>
              <a:rPr lang="en-GB" dirty="0">
                <a:hlinkClick r:id="rId3"/>
              </a:rPr>
              <a:t>https://braintour.harvard.edu/archives/portfolio-items/skinner-and-behaviorism</a:t>
            </a:r>
            <a:endParaRPr lang="en-GB" dirty="0">
              <a:effectLst/>
            </a:endParaRPr>
          </a:p>
        </p:txBody>
      </p:sp>
      <p:sp>
        <p:nvSpPr>
          <p:cNvPr id="7" name="Rectangle 6">
            <a:extLst>
              <a:ext uri="{FF2B5EF4-FFF2-40B4-BE49-F238E27FC236}">
                <a16:creationId xmlns:a16="http://schemas.microsoft.com/office/drawing/2014/main" id="{C6E3EAF4-22E6-984B-98D0-259E37DB927B}"/>
              </a:ext>
            </a:extLst>
          </p:cNvPr>
          <p:cNvSpPr/>
          <p:nvPr/>
        </p:nvSpPr>
        <p:spPr>
          <a:xfrm>
            <a:off x="862383" y="506657"/>
            <a:ext cx="3538597" cy="769441"/>
          </a:xfrm>
          <a:prstGeom prst="rect">
            <a:avLst/>
          </a:prstGeom>
        </p:spPr>
        <p:txBody>
          <a:bodyPr wrap="none">
            <a:spAutoFit/>
          </a:bodyPr>
          <a:lstStyle/>
          <a:p>
            <a:pPr algn="r"/>
            <a:r>
              <a:rPr lang="en-GB" sz="4400" b="1" dirty="0">
                <a:solidFill>
                  <a:schemeClr val="bg1"/>
                </a:solidFill>
                <a:effectLst/>
                <a:latin typeface="Trebuchet MS" charset="0"/>
                <a:ea typeface="Trebuchet MS" charset="0"/>
                <a:cs typeface="Trebuchet MS" charset="0"/>
              </a:rPr>
              <a:t>B. F. Skinner</a:t>
            </a:r>
          </a:p>
        </p:txBody>
      </p:sp>
      <p:sp>
        <p:nvSpPr>
          <p:cNvPr id="8" name="TextBox 7">
            <a:extLst>
              <a:ext uri="{FF2B5EF4-FFF2-40B4-BE49-F238E27FC236}">
                <a16:creationId xmlns:a16="http://schemas.microsoft.com/office/drawing/2014/main" id="{70DABECE-8DD5-B340-AB30-B1F2E8E7B716}"/>
              </a:ext>
            </a:extLst>
          </p:cNvPr>
          <p:cNvSpPr txBox="1"/>
          <p:nvPr/>
        </p:nvSpPr>
        <p:spPr>
          <a:xfrm>
            <a:off x="4648241" y="664688"/>
            <a:ext cx="3610284" cy="523220"/>
          </a:xfrm>
          <a:prstGeom prst="rect">
            <a:avLst/>
          </a:prstGeom>
          <a:noFill/>
        </p:spPr>
        <p:txBody>
          <a:bodyPr wrap="none" rtlCol="0">
            <a:spAutoFit/>
          </a:bodyPr>
          <a:lstStyle/>
          <a:p>
            <a:pPr algn="r"/>
            <a:r>
              <a:rPr lang="en-US" sz="2800" b="0" i="1" dirty="0">
                <a:solidFill>
                  <a:schemeClr val="bg1"/>
                </a:solidFill>
                <a:effectLst/>
                <a:latin typeface="Trebuchet MS" charset="0"/>
                <a:ea typeface="Trebuchet MS" charset="0"/>
                <a:cs typeface="Trebuchet MS" charset="0"/>
              </a:rPr>
              <a:t>Operant conditioning</a:t>
            </a:r>
            <a:endParaRPr lang="en-US" sz="2800" dirty="0">
              <a:solidFill>
                <a:schemeClr val="bg1"/>
              </a:solidFill>
            </a:endParaRPr>
          </a:p>
        </p:txBody>
      </p:sp>
      <p:pic>
        <p:nvPicPr>
          <p:cNvPr id="10" name="Picture 9">
            <a:extLst>
              <a:ext uri="{FF2B5EF4-FFF2-40B4-BE49-F238E27FC236}">
                <a16:creationId xmlns:a16="http://schemas.microsoft.com/office/drawing/2014/main" id="{FEBF528A-C932-3040-B5F1-F03105DEBA69}"/>
              </a:ext>
            </a:extLst>
          </p:cNvPr>
          <p:cNvPicPr>
            <a:picLocks noChangeAspect="1"/>
          </p:cNvPicPr>
          <p:nvPr/>
        </p:nvPicPr>
        <p:blipFill>
          <a:blip r:embed="rId4"/>
          <a:stretch>
            <a:fillRect/>
          </a:stretch>
        </p:blipFill>
        <p:spPr>
          <a:xfrm>
            <a:off x="1002363" y="1751743"/>
            <a:ext cx="6121986" cy="3354513"/>
          </a:xfrm>
          <a:prstGeom prst="rect">
            <a:avLst/>
          </a:prstGeom>
        </p:spPr>
      </p:pic>
    </p:spTree>
    <p:extLst>
      <p:ext uri="{BB962C8B-B14F-4D97-AF65-F5344CB8AC3E}">
        <p14:creationId xmlns:p14="http://schemas.microsoft.com/office/powerpoint/2010/main" val="71050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p:cNvSpPr/>
          <p:nvPr/>
        </p:nvSpPr>
        <p:spPr>
          <a:xfrm>
            <a:off x="6001122" y="7181126"/>
            <a:ext cx="6004401" cy="369332"/>
          </a:xfrm>
          <a:prstGeom prst="rect">
            <a:avLst/>
          </a:prstGeom>
        </p:spPr>
        <p:txBody>
          <a:bodyPr wrap="none">
            <a:spAutoFit/>
          </a:bodyPr>
          <a:lstStyle/>
          <a:p>
            <a:r>
              <a:rPr lang="en-US" dirty="0">
                <a:hlinkClick r:id="rId3"/>
              </a:rPr>
              <a:t>https://www.simplypsychology.org/operant-conditioning.html</a:t>
            </a:r>
            <a:r>
              <a:rPr lang="en-US" dirty="0"/>
              <a:t> </a:t>
            </a:r>
          </a:p>
        </p:txBody>
      </p:sp>
      <p:sp>
        <p:nvSpPr>
          <p:cNvPr id="5" name="TextBox 4"/>
          <p:cNvSpPr txBox="1"/>
          <p:nvPr/>
        </p:nvSpPr>
        <p:spPr>
          <a:xfrm>
            <a:off x="6104944" y="2218796"/>
            <a:ext cx="3130985" cy="584775"/>
          </a:xfrm>
          <a:prstGeom prst="rect">
            <a:avLst/>
          </a:prstGeom>
          <a:noFill/>
        </p:spPr>
        <p:txBody>
          <a:bodyPr wrap="none" rtlCol="0">
            <a:spAutoFit/>
          </a:bodyPr>
          <a:lstStyle/>
          <a:p>
            <a:r>
              <a:rPr lang="en-US" sz="3200" dirty="0">
                <a:solidFill>
                  <a:schemeClr val="bg1"/>
                </a:solidFill>
                <a:latin typeface="Trebuchet MS" charset="0"/>
                <a:ea typeface="Trebuchet MS" charset="0"/>
                <a:cs typeface="Trebuchet MS" charset="0"/>
              </a:rPr>
              <a:t>The Skinner Box</a:t>
            </a:r>
          </a:p>
        </p:txBody>
      </p:sp>
      <p:sp>
        <p:nvSpPr>
          <p:cNvPr id="6" name="TextBox 5"/>
          <p:cNvSpPr txBox="1"/>
          <p:nvPr/>
        </p:nvSpPr>
        <p:spPr>
          <a:xfrm>
            <a:off x="3093799" y="7550458"/>
            <a:ext cx="6022290" cy="369332"/>
          </a:xfrm>
          <a:prstGeom prst="rect">
            <a:avLst/>
          </a:prstGeom>
          <a:noFill/>
        </p:spPr>
        <p:txBody>
          <a:bodyPr wrap="none" rtlCol="0">
            <a:spAutoFit/>
          </a:bodyPr>
          <a:lstStyle/>
          <a:p>
            <a:r>
              <a:rPr lang="en-US" dirty="0"/>
              <a:t>https://</a:t>
            </a:r>
            <a:r>
              <a:rPr lang="en-US" dirty="0" err="1"/>
              <a:t>www.simplypsychology.org</a:t>
            </a:r>
            <a:r>
              <a:rPr lang="en-US" dirty="0"/>
              <a:t>/classical-</a:t>
            </a:r>
            <a:r>
              <a:rPr lang="en-US" dirty="0" err="1"/>
              <a:t>conditioning.html</a:t>
            </a:r>
            <a:endParaRPr lang="en-US" dirty="0"/>
          </a:p>
        </p:txBody>
      </p:sp>
      <p:sp>
        <p:nvSpPr>
          <p:cNvPr id="7" name="TextBox 6"/>
          <p:cNvSpPr txBox="1"/>
          <p:nvPr/>
        </p:nvSpPr>
        <p:spPr>
          <a:xfrm>
            <a:off x="3442943" y="7181126"/>
            <a:ext cx="1393074" cy="369332"/>
          </a:xfrm>
          <a:prstGeom prst="rect">
            <a:avLst/>
          </a:prstGeom>
          <a:noFill/>
        </p:spPr>
        <p:txBody>
          <a:bodyPr wrap="none" rtlCol="0">
            <a:spAutoFit/>
          </a:bodyPr>
          <a:lstStyle/>
          <a:p>
            <a:r>
              <a:rPr lang="en-US"/>
              <a:t>John Watson</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961" t="9010" r="1869"/>
          <a:stretch/>
        </p:blipFill>
        <p:spPr>
          <a:xfrm>
            <a:off x="0" y="0"/>
            <a:ext cx="5920153" cy="6858000"/>
          </a:xfrm>
          <a:prstGeom prst="rect">
            <a:avLst/>
          </a:prstGeom>
        </p:spPr>
      </p:pic>
      <p:sp>
        <p:nvSpPr>
          <p:cNvPr id="9" name="Rectangle 8"/>
          <p:cNvSpPr/>
          <p:nvPr/>
        </p:nvSpPr>
        <p:spPr>
          <a:xfrm>
            <a:off x="8261990" y="399287"/>
            <a:ext cx="3538597" cy="769441"/>
          </a:xfrm>
          <a:prstGeom prst="rect">
            <a:avLst/>
          </a:prstGeom>
        </p:spPr>
        <p:txBody>
          <a:bodyPr wrap="none">
            <a:spAutoFit/>
          </a:bodyPr>
          <a:lstStyle/>
          <a:p>
            <a:pPr algn="r"/>
            <a:r>
              <a:rPr lang="en-GB" sz="4400" b="1" dirty="0">
                <a:solidFill>
                  <a:schemeClr val="bg1"/>
                </a:solidFill>
                <a:effectLst/>
                <a:latin typeface="Trebuchet MS" charset="0"/>
                <a:ea typeface="Trebuchet MS" charset="0"/>
                <a:cs typeface="Trebuchet MS" charset="0"/>
              </a:rPr>
              <a:t>B. F. Skinner</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944" y="2882694"/>
            <a:ext cx="6097093" cy="1921002"/>
          </a:xfrm>
          <a:prstGeom prst="rect">
            <a:avLst/>
          </a:prstGeom>
        </p:spPr>
      </p:pic>
      <p:sp>
        <p:nvSpPr>
          <p:cNvPr id="15" name="TextBox 14"/>
          <p:cNvSpPr txBox="1"/>
          <p:nvPr/>
        </p:nvSpPr>
        <p:spPr>
          <a:xfrm>
            <a:off x="8261990" y="1201265"/>
            <a:ext cx="3610284" cy="523220"/>
          </a:xfrm>
          <a:prstGeom prst="rect">
            <a:avLst/>
          </a:prstGeom>
          <a:noFill/>
        </p:spPr>
        <p:txBody>
          <a:bodyPr wrap="none" rtlCol="0">
            <a:spAutoFit/>
          </a:bodyPr>
          <a:lstStyle/>
          <a:p>
            <a:pPr algn="r"/>
            <a:r>
              <a:rPr lang="en-US" sz="2800" b="0" i="1" dirty="0">
                <a:solidFill>
                  <a:schemeClr val="bg1"/>
                </a:solidFill>
                <a:effectLst/>
                <a:latin typeface="Trebuchet MS" charset="0"/>
                <a:ea typeface="Trebuchet MS" charset="0"/>
                <a:cs typeface="Trebuchet MS" charset="0"/>
              </a:rPr>
              <a:t>Operant conditioning</a:t>
            </a:r>
            <a:endParaRPr lang="en-US" sz="2800" dirty="0">
              <a:solidFill>
                <a:schemeClr val="bg1"/>
              </a:solidFill>
            </a:endParaRPr>
          </a:p>
        </p:txBody>
      </p:sp>
      <p:sp>
        <p:nvSpPr>
          <p:cNvPr id="10" name="Rectangle 9">
            <a:extLst>
              <a:ext uri="{FF2B5EF4-FFF2-40B4-BE49-F238E27FC236}">
                <a16:creationId xmlns:a16="http://schemas.microsoft.com/office/drawing/2014/main" id="{81802CFB-2AAB-5446-BA3D-03C8B69129D7}"/>
              </a:ext>
            </a:extLst>
          </p:cNvPr>
          <p:cNvSpPr/>
          <p:nvPr/>
        </p:nvSpPr>
        <p:spPr>
          <a:xfrm>
            <a:off x="6249252" y="5236767"/>
            <a:ext cx="5733674" cy="1323439"/>
          </a:xfrm>
          <a:prstGeom prst="rect">
            <a:avLst/>
          </a:prstGeom>
        </p:spPr>
        <p:txBody>
          <a:bodyPr wrap="square">
            <a:spAutoFit/>
          </a:bodyPr>
          <a:lstStyle/>
          <a:p>
            <a:r>
              <a:rPr lang="en-GB" sz="1600" b="1" dirty="0">
                <a:latin typeface="Trebuchet MS" panose="020B0703020202090204" pitchFamily="34" charset="0"/>
              </a:rPr>
              <a:t>SKINNER, B., 1992. ‘Superstition’ in the pigeon. Journal of Experimental Psychology: General, 121(3)</a:t>
            </a:r>
          </a:p>
          <a:p>
            <a:r>
              <a:rPr lang="en-GB" sz="1600" dirty="0">
                <a:latin typeface="Trebuchet MS" panose="020B0703020202090204" pitchFamily="34" charset="0"/>
              </a:rPr>
              <a:t>(</a:t>
            </a:r>
            <a:r>
              <a:rPr lang="en-GB" sz="1600" i="1" dirty="0">
                <a:latin typeface="Trebuchet MS" panose="020B0703020202090204" pitchFamily="34" charset="0"/>
              </a:rPr>
              <a:t>This article is a reprint of an original work published in 1948 in the Journal of Experimental Psychology, 38, 168- 172.)</a:t>
            </a:r>
            <a:endParaRPr lang="en-US" sz="1600" i="1" dirty="0">
              <a:latin typeface="Trebuchet MS" panose="020B0703020202090204" pitchFamily="34" charset="0"/>
            </a:endParaRPr>
          </a:p>
        </p:txBody>
      </p:sp>
    </p:spTree>
    <p:extLst>
      <p:ext uri="{BB962C8B-B14F-4D97-AF65-F5344CB8AC3E}">
        <p14:creationId xmlns:p14="http://schemas.microsoft.com/office/powerpoint/2010/main" val="17307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01FF06-C989-884E-A4AB-C17326B81673}"/>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000CDCD-B257-214D-BE74-E374E8B954ED}"/>
              </a:ext>
            </a:extLst>
          </p:cNvPr>
          <p:cNvPicPr>
            <a:picLocks noChangeAspect="1"/>
          </p:cNvPicPr>
          <p:nvPr/>
        </p:nvPicPr>
        <p:blipFill>
          <a:blip r:embed="rId3"/>
          <a:stretch>
            <a:fillRect/>
          </a:stretch>
        </p:blipFill>
        <p:spPr>
          <a:xfrm>
            <a:off x="689572" y="0"/>
            <a:ext cx="8730840" cy="6858000"/>
          </a:xfrm>
          <a:prstGeom prst="rect">
            <a:avLst/>
          </a:prstGeom>
        </p:spPr>
      </p:pic>
      <p:sp>
        <p:nvSpPr>
          <p:cNvPr id="8" name="Rectangle 7">
            <a:extLst>
              <a:ext uri="{FF2B5EF4-FFF2-40B4-BE49-F238E27FC236}">
                <a16:creationId xmlns:a16="http://schemas.microsoft.com/office/drawing/2014/main" id="{316947CA-8E48-B34C-B0A3-C5866C355E06}"/>
              </a:ext>
            </a:extLst>
          </p:cNvPr>
          <p:cNvSpPr/>
          <p:nvPr/>
        </p:nvSpPr>
        <p:spPr>
          <a:xfrm>
            <a:off x="9577627" y="5527655"/>
            <a:ext cx="2457157" cy="938719"/>
          </a:xfrm>
          <a:prstGeom prst="rect">
            <a:avLst/>
          </a:prstGeom>
        </p:spPr>
        <p:txBody>
          <a:bodyPr wrap="square">
            <a:spAutoFit/>
          </a:bodyPr>
          <a:lstStyle/>
          <a:p>
            <a:r>
              <a:rPr lang="en-US" sz="1100" dirty="0">
                <a:hlinkClick r:id="rId4"/>
              </a:rPr>
              <a:t>https://catalogue.solent.ac.uk/discovery/fulldisplay?docid=gale_hrca12940239&amp;context=PC&amp;vid=44SSU_INST:VU1&amp;search_scope=MyInst_and_CI&amp;tab=Combined&amp;lang=en</a:t>
            </a:r>
            <a:r>
              <a:rPr lang="en-US" sz="1100" dirty="0"/>
              <a:t> </a:t>
            </a:r>
          </a:p>
        </p:txBody>
      </p:sp>
    </p:spTree>
    <p:extLst>
      <p:ext uri="{BB962C8B-B14F-4D97-AF65-F5344CB8AC3E}">
        <p14:creationId xmlns:p14="http://schemas.microsoft.com/office/powerpoint/2010/main" val="145567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p:cNvSpPr/>
          <p:nvPr/>
        </p:nvSpPr>
        <p:spPr>
          <a:xfrm>
            <a:off x="1592062" y="6426669"/>
            <a:ext cx="9007876" cy="307777"/>
          </a:xfrm>
          <a:prstGeom prst="rect">
            <a:avLst/>
          </a:prstGeom>
        </p:spPr>
        <p:txBody>
          <a:bodyPr wrap="square">
            <a:spAutoFit/>
          </a:bodyPr>
          <a:lstStyle/>
          <a:p>
            <a:pPr algn="ctr"/>
            <a:r>
              <a:rPr lang="en-US" sz="1400" b="1" i="1" dirty="0" err="1">
                <a:solidFill>
                  <a:schemeClr val="bg1"/>
                </a:solidFill>
                <a:effectLst/>
                <a:latin typeface="Trebuchet MS" charset="0"/>
                <a:ea typeface="Trebuchet MS" charset="0"/>
                <a:cs typeface="Trebuchet MS" charset="0"/>
              </a:rPr>
              <a:t>Stroszek</a:t>
            </a:r>
            <a:r>
              <a:rPr lang="en-US" sz="1400" b="1" i="1" dirty="0">
                <a:solidFill>
                  <a:schemeClr val="bg1"/>
                </a:solidFill>
                <a:effectLst/>
                <a:latin typeface="Trebuchet MS" charset="0"/>
                <a:ea typeface="Trebuchet MS" charset="0"/>
                <a:cs typeface="Trebuchet MS" charset="0"/>
              </a:rPr>
              <a:t>, </a:t>
            </a:r>
            <a:r>
              <a:rPr lang="en-US" sz="1400" b="1" i="0" dirty="0">
                <a:solidFill>
                  <a:schemeClr val="bg1"/>
                </a:solidFill>
                <a:effectLst/>
                <a:latin typeface="Trebuchet MS" charset="0"/>
                <a:ea typeface="Trebuchet MS" charset="0"/>
                <a:cs typeface="Trebuchet MS" charset="0"/>
              </a:rPr>
              <a:t>1977. </a:t>
            </a:r>
            <a:r>
              <a:rPr lang="en-US" sz="1400" b="0" i="0" dirty="0">
                <a:solidFill>
                  <a:schemeClr val="bg1"/>
                </a:solidFill>
                <a:effectLst/>
                <a:latin typeface="Trebuchet MS" charset="0"/>
                <a:ea typeface="Trebuchet MS" charset="0"/>
                <a:cs typeface="Trebuchet MS" charset="0"/>
              </a:rPr>
              <a:t>Directed by Werner HERZOG. Leipzig: </a:t>
            </a:r>
            <a:r>
              <a:rPr lang="en-US" sz="1400" dirty="0">
                <a:solidFill>
                  <a:schemeClr val="bg1"/>
                </a:solidFill>
                <a:latin typeface="Trebuchet MS" charset="0"/>
                <a:ea typeface="Trebuchet MS" charset="0"/>
                <a:cs typeface="Trebuchet MS" charset="0"/>
              </a:rPr>
              <a:t>Werner Herzog Filmproduktion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196" y="773723"/>
            <a:ext cx="8377607" cy="4993054"/>
          </a:xfrm>
          <a:prstGeom prst="rect">
            <a:avLst/>
          </a:prstGeom>
          <a:ln w="22225">
            <a:solidFill>
              <a:schemeClr val="bg1"/>
            </a:solidFill>
          </a:ln>
        </p:spPr>
      </p:pic>
    </p:spTree>
    <p:extLst>
      <p:ext uri="{BB962C8B-B14F-4D97-AF65-F5344CB8AC3E}">
        <p14:creationId xmlns:p14="http://schemas.microsoft.com/office/powerpoint/2010/main" val="325908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17605-BACC-8AB5-D9AC-692DE1BCAFB2}"/>
              </a:ext>
            </a:extLst>
          </p:cNvPr>
          <p:cNvSpPr txBox="1"/>
          <p:nvPr/>
        </p:nvSpPr>
        <p:spPr>
          <a:xfrm>
            <a:off x="295763" y="2286000"/>
            <a:ext cx="11527451" cy="1446550"/>
          </a:xfrm>
          <a:prstGeom prst="rect">
            <a:avLst/>
          </a:prstGeom>
          <a:noFill/>
        </p:spPr>
        <p:txBody>
          <a:bodyPr wrap="none" rtlCol="0">
            <a:spAutoFit/>
          </a:bodyPr>
          <a:lstStyle/>
          <a:p>
            <a:pPr algn="ctr"/>
            <a:r>
              <a:rPr lang="en-GB" sz="8800" b="1" dirty="0">
                <a:solidFill>
                  <a:schemeClr val="bg1"/>
                </a:solidFill>
              </a:rPr>
              <a:t>Unethical Research Pt. 2</a:t>
            </a:r>
          </a:p>
        </p:txBody>
      </p:sp>
    </p:spTree>
    <p:extLst>
      <p:ext uri="{BB962C8B-B14F-4D97-AF65-F5344CB8AC3E}">
        <p14:creationId xmlns:p14="http://schemas.microsoft.com/office/powerpoint/2010/main" val="85688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16190B-2331-0D46-82B7-E592079DE5D2}"/>
              </a:ext>
            </a:extLst>
          </p:cNvPr>
          <p:cNvPicPr>
            <a:picLocks noChangeAspect="1"/>
          </p:cNvPicPr>
          <p:nvPr/>
        </p:nvPicPr>
        <p:blipFill rotWithShape="1">
          <a:blip r:embed="rId3"/>
          <a:srcRect l="5256" r="35633"/>
          <a:stretch/>
        </p:blipFill>
        <p:spPr>
          <a:xfrm>
            <a:off x="20" y="10"/>
            <a:ext cx="12191980" cy="6857990"/>
          </a:xfrm>
          <a:prstGeom prst="rect">
            <a:avLst/>
          </a:prstGeom>
        </p:spPr>
      </p:pic>
      <p:sp>
        <p:nvSpPr>
          <p:cNvPr id="6" name="Rectangle 5">
            <a:extLst>
              <a:ext uri="{FF2B5EF4-FFF2-40B4-BE49-F238E27FC236}">
                <a16:creationId xmlns:a16="http://schemas.microsoft.com/office/drawing/2014/main" id="{83F63A0A-BE97-CC4D-AEA5-759BD43AC0CA}"/>
              </a:ext>
            </a:extLst>
          </p:cNvPr>
          <p:cNvSpPr/>
          <p:nvPr/>
        </p:nvSpPr>
        <p:spPr>
          <a:xfrm>
            <a:off x="268287" y="6376684"/>
            <a:ext cx="11582402" cy="369332"/>
          </a:xfrm>
          <a:prstGeom prst="rect">
            <a:avLst/>
          </a:prstGeom>
        </p:spPr>
        <p:txBody>
          <a:bodyPr wrap="square">
            <a:spAutoFit/>
          </a:bodyPr>
          <a:lstStyle/>
          <a:p>
            <a:r>
              <a:rPr lang="en-GB" dirty="0">
                <a:solidFill>
                  <a:schemeClr val="bg1"/>
                </a:solidFill>
              </a:rPr>
              <a:t>PRISONEXP.ORG., 2019. </a:t>
            </a:r>
            <a:r>
              <a:rPr lang="en-GB" i="1" dirty="0">
                <a:solidFill>
                  <a:schemeClr val="bg1"/>
                </a:solidFill>
              </a:rPr>
              <a:t>Stanford Prison Experiment</a:t>
            </a:r>
            <a:r>
              <a:rPr lang="en-GB" dirty="0">
                <a:solidFill>
                  <a:schemeClr val="bg1"/>
                </a:solidFill>
              </a:rPr>
              <a:t> [viewed 6 October 2019]. Available from</a:t>
            </a:r>
            <a:r>
              <a:rPr lang="en-GB" dirty="0"/>
              <a:t>: </a:t>
            </a:r>
            <a:r>
              <a:rPr lang="en-GB" dirty="0">
                <a:hlinkClick r:id="rId4"/>
              </a:rPr>
              <a:t>https://www.prisonexp.org</a:t>
            </a:r>
            <a:endParaRPr lang="en-GB" dirty="0">
              <a:effectLst/>
            </a:endParaRPr>
          </a:p>
        </p:txBody>
      </p:sp>
    </p:spTree>
    <p:extLst>
      <p:ext uri="{BB962C8B-B14F-4D97-AF65-F5344CB8AC3E}">
        <p14:creationId xmlns:p14="http://schemas.microsoft.com/office/powerpoint/2010/main" val="671550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1105</Words>
  <Application>Microsoft Macintosh PowerPoint</Application>
  <PresentationFormat>Widescreen</PresentationFormat>
  <Paragraphs>68</Paragraphs>
  <Slides>34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-apple-system</vt:lpstr>
      <vt:lpstr>Arial</vt:lpstr>
      <vt:lpstr>Calibri</vt:lpstr>
      <vt:lpstr>Calibri Light</vt:lpstr>
      <vt:lpstr>Trebuchet MS</vt:lpstr>
      <vt:lpstr>Office Theme</vt:lpstr>
      <vt:lpstr>Research &amp; Ethics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Reid</dc:creator>
  <cp:lastModifiedBy>Martin Reid</cp:lastModifiedBy>
  <cp:revision>12</cp:revision>
  <dcterms:created xsi:type="dcterms:W3CDTF">2019-10-06T22:42:43Z</dcterms:created>
  <dcterms:modified xsi:type="dcterms:W3CDTF">2023-07-05T22:00:14Z</dcterms:modified>
</cp:coreProperties>
</file>