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8" r:id="rId2"/>
    <p:sldId id="283" r:id="rId3"/>
    <p:sldId id="270" r:id="rId4"/>
    <p:sldId id="269" r:id="rId5"/>
    <p:sldId id="271" r:id="rId6"/>
    <p:sldId id="280" r:id="rId7"/>
    <p:sldId id="281" r:id="rId8"/>
    <p:sldId id="282" r:id="rId9"/>
    <p:sldId id="256" r:id="rId10"/>
    <p:sldId id="257" r:id="rId11"/>
    <p:sldId id="268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72" r:id="rId23"/>
    <p:sldId id="273" r:id="rId24"/>
    <p:sldId id="274" r:id="rId25"/>
    <p:sldId id="279" r:id="rId26"/>
    <p:sldId id="275" r:id="rId27"/>
    <p:sldId id="276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35B530-F957-4431-8CE5-6222D544EE92}" v="24" dt="2023-06-26T20:14:51.5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5" autoAdjust="0"/>
    <p:restoredTop sz="80968" autoAdjust="0"/>
  </p:normalViewPr>
  <p:slideViewPr>
    <p:cSldViewPr snapToGrid="0" showGuides="1">
      <p:cViewPr varScale="1">
        <p:scale>
          <a:sx n="98" d="100"/>
          <a:sy n="98" d="100"/>
        </p:scale>
        <p:origin x="648" y="96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60FF0-E552-4A00-8D8F-FC33FD33BA62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C4A41-A1E9-4695-82EF-16F7B9C80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579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>
                <a:solidFill>
                  <a:srgbClr val="9650C8"/>
                </a:solidFill>
                <a:effectLst/>
                <a:latin typeface="Consolas" panose="020B0609020204030204" pitchFamily="49" charset="0"/>
              </a:rPr>
              <a:t>graph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649696"/>
                </a:solidFill>
                <a:effectLst/>
                <a:latin typeface="Consolas" panose="020B0609020204030204" pitchFamily="49" charset="0"/>
              </a:rPr>
              <a:t>TB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A22889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AA8500"/>
                </a:solidFill>
                <a:effectLst/>
                <a:latin typeface="Consolas" panose="020B0609020204030204" pitchFamily="49" charset="0"/>
              </a:rPr>
              <a:t>(Start)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--&gt;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A22889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GB" b="0" dirty="0">
                <a:solidFill>
                  <a:srgbClr val="AA8500"/>
                </a:solidFill>
                <a:effectLst/>
                <a:latin typeface="Consolas" panose="020B0609020204030204" pitchFamily="49" charset="0"/>
              </a:rPr>
              <a:t>(Boil water)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A22889"/>
                </a:solidFill>
                <a:effectLst/>
                <a:latin typeface="Consolas" panose="020B0609020204030204" pitchFamily="49" charset="0"/>
              </a:rPr>
              <a:t>B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--&gt;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A22889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GB" b="0" dirty="0">
                <a:solidFill>
                  <a:srgbClr val="AA8500"/>
                </a:solidFill>
                <a:effectLst/>
                <a:latin typeface="Consolas" panose="020B0609020204030204" pitchFamily="49" charset="0"/>
              </a:rPr>
              <a:t>(Add tea leaves)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A22889"/>
                </a:solidFill>
                <a:effectLst/>
                <a:latin typeface="Consolas" panose="020B0609020204030204" pitchFamily="49" charset="0"/>
              </a:rPr>
              <a:t>C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--&gt;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A22889"/>
                </a:solidFill>
                <a:effectLst/>
                <a:latin typeface="Consolas" panose="020B0609020204030204" pitchFamily="49" charset="0"/>
              </a:rPr>
              <a:t>D</a:t>
            </a:r>
            <a:r>
              <a:rPr lang="en-GB" b="0" dirty="0">
                <a:solidFill>
                  <a:srgbClr val="AA8500"/>
                </a:solidFill>
                <a:effectLst/>
                <a:latin typeface="Consolas" panose="020B0609020204030204" pitchFamily="49" charset="0"/>
              </a:rPr>
              <a:t>(Steep for 3 minutes)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A22889"/>
                </a:solidFill>
                <a:effectLst/>
                <a:latin typeface="Consolas" panose="020B0609020204030204" pitchFamily="49" charset="0"/>
              </a:rPr>
              <a:t>D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--&gt;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A22889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GB" b="0" dirty="0">
                <a:solidFill>
                  <a:srgbClr val="AA8500"/>
                </a:solidFill>
                <a:effectLst/>
                <a:latin typeface="Consolas" panose="020B0609020204030204" pitchFamily="49" charset="0"/>
              </a:rPr>
              <a:t>(Add milk)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A22889"/>
                </a:solidFill>
                <a:effectLst/>
                <a:latin typeface="Consolas" panose="020B0609020204030204" pitchFamily="49" charset="0"/>
              </a:rPr>
              <a:t>E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--&gt;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A22889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GB" b="0" dirty="0">
                <a:solidFill>
                  <a:srgbClr val="AA8500"/>
                </a:solidFill>
                <a:effectLst/>
                <a:latin typeface="Consolas" panose="020B0609020204030204" pitchFamily="49" charset="0"/>
              </a:rPr>
              <a:t>(Optional: Add sugar)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A22889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--&gt;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A22889"/>
                </a:solidFill>
                <a:effectLst/>
                <a:latin typeface="Consolas" panose="020B0609020204030204" pitchFamily="49" charset="0"/>
              </a:rPr>
              <a:t>G</a:t>
            </a:r>
            <a:r>
              <a:rPr lang="en-GB" b="0" dirty="0">
                <a:solidFill>
                  <a:srgbClr val="AA8500"/>
                </a:solidFill>
                <a:effectLst/>
                <a:latin typeface="Consolas" panose="020B0609020204030204" pitchFamily="49" charset="0"/>
              </a:rPr>
              <a:t>(Stir)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A22889"/>
                </a:solidFill>
                <a:effectLst/>
                <a:latin typeface="Consolas" panose="020B0609020204030204" pitchFamily="49" charset="0"/>
              </a:rPr>
              <a:t>G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--&gt;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A22889"/>
                </a:solidFill>
                <a:effectLst/>
                <a:latin typeface="Consolas" panose="020B0609020204030204" pitchFamily="49" charset="0"/>
              </a:rPr>
              <a:t>H</a:t>
            </a:r>
            <a:r>
              <a:rPr lang="en-GB" b="0" dirty="0">
                <a:solidFill>
                  <a:srgbClr val="AA8500"/>
                </a:solidFill>
                <a:effectLst/>
                <a:latin typeface="Consolas" panose="020B0609020204030204" pitchFamily="49" charset="0"/>
              </a:rPr>
              <a:t>(Pour into a cup)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A22889"/>
                </a:solidFill>
                <a:effectLst/>
                <a:latin typeface="Consolas" panose="020B0609020204030204" pitchFamily="49" charset="0"/>
              </a:rPr>
              <a:t>H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1" dirty="0">
                <a:solidFill>
                  <a:srgbClr val="008800"/>
                </a:solidFill>
                <a:effectLst/>
                <a:latin typeface="Consolas" panose="020B0609020204030204" pitchFamily="49" charset="0"/>
              </a:rPr>
              <a:t>--&gt;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A22889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b="0" dirty="0">
                <a:solidFill>
                  <a:srgbClr val="AA8500"/>
                </a:solidFill>
                <a:effectLst/>
                <a:latin typeface="Consolas" panose="020B0609020204030204" pitchFamily="49" charset="0"/>
              </a:rPr>
              <a:t>(Enjoy!)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b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GB" b="0" dirty="0">
                <a:solidFill>
                  <a:srgbClr val="649696"/>
                </a:solidFill>
                <a:effectLst/>
                <a:latin typeface="Consolas" panose="020B0609020204030204" pitchFamily="49" charset="0"/>
              </a:rPr>
              <a:t>style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A22889"/>
                </a:solidFill>
                <a:effectLst/>
                <a:latin typeface="Consolas" panose="020B0609020204030204" pitchFamily="49" charset="0"/>
              </a:rPr>
              <a:t>A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A22889"/>
                </a:solidFill>
                <a:effectLst/>
                <a:latin typeface="Consolas" panose="020B0609020204030204" pitchFamily="49" charset="0"/>
              </a:rPr>
              <a:t>fill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:#9</a:t>
            </a:r>
            <a:r>
              <a:rPr lang="en-GB" b="0" dirty="0">
                <a:solidFill>
                  <a:srgbClr val="A22889"/>
                </a:solidFill>
                <a:effectLst/>
                <a:latin typeface="Consolas" panose="020B0609020204030204" pitchFamily="49" charset="0"/>
              </a:rPr>
              <a:t>fd8cb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GB" b="0" dirty="0">
                <a:solidFill>
                  <a:srgbClr val="A22889"/>
                </a:solidFill>
                <a:effectLst/>
                <a:latin typeface="Consolas" panose="020B0609020204030204" pitchFamily="49" charset="0"/>
              </a:rPr>
              <a:t>stroke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:#333,</a:t>
            </a:r>
            <a:r>
              <a:rPr lang="en-GB" b="0" dirty="0">
                <a:solidFill>
                  <a:srgbClr val="A22889"/>
                </a:solidFill>
                <a:effectLst/>
                <a:latin typeface="Consolas" panose="020B0609020204030204" pitchFamily="49" charset="0"/>
              </a:rPr>
              <a:t>stroke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GB" b="0" dirty="0">
                <a:solidFill>
                  <a:srgbClr val="A22889"/>
                </a:solidFill>
                <a:effectLst/>
                <a:latin typeface="Consolas" panose="020B0609020204030204" pitchFamily="49" charset="0"/>
              </a:rPr>
              <a:t>width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:2</a:t>
            </a:r>
            <a:r>
              <a:rPr lang="en-GB" b="0" dirty="0">
                <a:solidFill>
                  <a:srgbClr val="A22889"/>
                </a:solidFill>
                <a:effectLst/>
                <a:latin typeface="Consolas" panose="020B0609020204030204" pitchFamily="49" charset="0"/>
              </a:rPr>
              <a:t>px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GB" b="0" dirty="0">
                <a:solidFill>
                  <a:srgbClr val="649696"/>
                </a:solidFill>
                <a:effectLst/>
                <a:latin typeface="Consolas" panose="020B0609020204030204" pitchFamily="49" charset="0"/>
              </a:rPr>
              <a:t>style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A22889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GB" b="0" dirty="0">
                <a:solidFill>
                  <a:srgbClr val="A22889"/>
                </a:solidFill>
                <a:effectLst/>
                <a:latin typeface="Consolas" panose="020B0609020204030204" pitchFamily="49" charset="0"/>
              </a:rPr>
              <a:t>fill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:#9</a:t>
            </a:r>
            <a:r>
              <a:rPr lang="en-GB" b="0" dirty="0">
                <a:solidFill>
                  <a:srgbClr val="A22889"/>
                </a:solidFill>
                <a:effectLst/>
                <a:latin typeface="Consolas" panose="020B0609020204030204" pitchFamily="49" charset="0"/>
              </a:rPr>
              <a:t>fd8cb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GB" b="0" dirty="0">
                <a:solidFill>
                  <a:srgbClr val="A22889"/>
                </a:solidFill>
                <a:effectLst/>
                <a:latin typeface="Consolas" panose="020B0609020204030204" pitchFamily="49" charset="0"/>
              </a:rPr>
              <a:t>stroke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:#333,</a:t>
            </a:r>
            <a:r>
              <a:rPr lang="en-GB" b="0" dirty="0">
                <a:solidFill>
                  <a:srgbClr val="A22889"/>
                </a:solidFill>
                <a:effectLst/>
                <a:latin typeface="Consolas" panose="020B0609020204030204" pitchFamily="49" charset="0"/>
              </a:rPr>
              <a:t>stroke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GB" b="0" dirty="0">
                <a:solidFill>
                  <a:srgbClr val="A22889"/>
                </a:solidFill>
                <a:effectLst/>
                <a:latin typeface="Consolas" panose="020B0609020204030204" pitchFamily="49" charset="0"/>
              </a:rPr>
              <a:t>width</a:t>
            </a:r>
            <a:r>
              <a:rPr lang="en-GB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:2</a:t>
            </a:r>
            <a:r>
              <a:rPr lang="en-GB" b="0" dirty="0">
                <a:solidFill>
                  <a:srgbClr val="A22889"/>
                </a:solidFill>
                <a:effectLst/>
                <a:latin typeface="Consolas" panose="020B0609020204030204" pitchFamily="49" charset="0"/>
              </a:rPr>
              <a:t>px</a:t>
            </a:r>
            <a:endParaRPr lang="en-GB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4A41-A1E9-4695-82EF-16F7B9C8033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725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graph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TB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A(Start)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--&gt;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B(Boil water)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--&gt;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C(Add tea leaves)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--&gt;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D(Steep for 3 minutes)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--&gt;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E(Add milk)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--&gt;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F(Optional: Add sugar)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--&gt;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G(Stir)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--&gt;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H(Pour into a cup)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--&gt;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I(Enjoy!)</a:t>
            </a:r>
          </a:p>
          <a:p>
            <a:b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style A fill:#9fd8cb,stroke:#333,stroke-width:2px</a:t>
            </a:r>
          </a:p>
          <a:p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style I fill:#9fd8cb,stroke:#333,stroke-width:2px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3C4A41-A1E9-4695-82EF-16F7B9C8033F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40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Brand RED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F0F7C2-A67D-66EE-A016-8A7C4F2B2861}"/>
              </a:ext>
            </a:extLst>
          </p:cNvPr>
          <p:cNvSpPr/>
          <p:nvPr userDrawn="1"/>
        </p:nvSpPr>
        <p:spPr>
          <a:xfrm>
            <a:off x="0" y="6200777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2AB665-068C-0F5D-1E24-C82BB249E09B}"/>
              </a:ext>
            </a:extLst>
          </p:cNvPr>
          <p:cNvSpPr txBox="1"/>
          <p:nvPr userDrawn="1"/>
        </p:nvSpPr>
        <p:spPr>
          <a:xfrm>
            <a:off x="5827367" y="6414297"/>
            <a:ext cx="6049893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Science and Engineering Department |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FEEB6-0319-7858-24FB-8F1A2B0047C2}"/>
              </a:ext>
            </a:extLst>
          </p:cNvPr>
          <p:cNvSpPr txBox="1"/>
          <p:nvPr userDrawn="1"/>
        </p:nvSpPr>
        <p:spPr>
          <a:xfrm>
            <a:off x="3822192" y="27614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35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A65DC-0CFD-1D54-9A49-4C9557469FB2}"/>
              </a:ext>
            </a:extLst>
          </p:cNvPr>
          <p:cNvSpPr txBox="1"/>
          <p:nvPr userDrawn="1"/>
        </p:nvSpPr>
        <p:spPr>
          <a:xfrm>
            <a:off x="2670048" y="25054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35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332F5-1D65-2E83-0171-57EC3D11ABC0}"/>
              </a:ext>
            </a:extLst>
          </p:cNvPr>
          <p:cNvSpPr txBox="1"/>
          <p:nvPr userDrawn="1"/>
        </p:nvSpPr>
        <p:spPr>
          <a:xfrm>
            <a:off x="156481" y="6418999"/>
            <a:ext cx="2577929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 algn="ctr"/>
            <a:r>
              <a:rPr lang="en-GB" sz="1400" b="0" i="0" baseline="0" dirty="0" err="1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martin.reid@solent.ac.uk</a:t>
            </a:r>
            <a:endParaRPr lang="en-GB" sz="1400" baseline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9FE9A7-5826-0769-35A7-5953A40958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21" y="2186421"/>
            <a:ext cx="10568489" cy="102727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75000"/>
              </a:lnSpc>
              <a:defRPr sz="8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006EF69-D7D9-DB0B-5E2E-7378AA3A7A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720" y="3411613"/>
            <a:ext cx="8564032" cy="102727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1000"/>
              </a:spcAft>
              <a:buNone/>
              <a:defRPr sz="3733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253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CB404-5F67-78D2-C483-9C1C3A2D7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17FC5-8E6E-11FE-EC3A-D04CFA297B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F55BE-9264-F7CF-76CA-2A92B7251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9E280-706C-A4A1-A11B-FF67D731A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111E-F56C-4727-BAB6-7F16A335458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366242-2124-17B7-AE53-4E5F47156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51B0C-ADA8-B02E-8B4C-11C3528F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CB1D-F5C9-4270-B2BC-7BE6030D2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422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62C17-9629-E8FD-346E-EC02DD45F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80F45-7F83-2BB2-1BC1-75A730DAF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A438B6-7E80-88B1-0891-7789590A5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026EF-BF4C-2AE0-D51A-0D3516E4A9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28850D-B254-D4CD-4642-DA23D2C44C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E98B62-6957-711F-E5CC-A3F497017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111E-F56C-4727-BAB6-7F16A335458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09F630-82A3-E53B-31A1-F4274B9A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D431B1-8544-92B8-1173-44EDB7D66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CB1D-F5C9-4270-B2BC-7BE6030D2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251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06F7A-165D-9019-6CBC-F30071DB9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24AAA2-410E-59FF-0851-6210724F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111E-F56C-4727-BAB6-7F16A335458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CE32D6-D624-AD73-035A-6C9A1B0AA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8FA9F-84DC-FA1C-7740-FD03F85F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CB1D-F5C9-4270-B2BC-7BE6030D2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840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565102-7CE5-410D-3106-A6F9D81FA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111E-F56C-4727-BAB6-7F16A335458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90F014-D281-4C09-B4B2-3370A986D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08F60-B6D5-96C4-F3AA-9303E8AF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CB1D-F5C9-4270-B2BC-7BE6030D2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820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E176F-89CC-607F-A2DA-3F43D58CA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EE017-6FE3-077B-2832-7DE51CF48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97FB18-9A04-6081-856A-4A3C1959A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ABC9D9-215B-4886-AE4E-D82129609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111E-F56C-4727-BAB6-7F16A335458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5F86B-4BFC-7FAE-2BED-A95A868BF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ADF42-5B82-C013-B7EF-C59644495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CB1D-F5C9-4270-B2BC-7BE6030D2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834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0D51C-6DC2-5D11-CFB1-5D0D2527E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761B36-D84A-16FA-BE2B-57C8E62F85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21F40-5C06-97F6-5751-E807ECE56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67B8E-7156-8D36-9CE9-131FEF987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111E-F56C-4727-BAB6-7F16A335458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A7BDA-5992-0E22-A3DD-56B992664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082890-F047-335D-F7A0-E0F0F7C4A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CB1D-F5C9-4270-B2BC-7BE6030D2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011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38E08-786D-5C14-CD9E-0AC57823D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EC8763-046C-A4F5-ABB7-66E361D4F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13EFA-4F7D-5D72-EBD8-A9C2088F4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111E-F56C-4727-BAB6-7F16A335458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592E1-E3C8-317F-B3E4-BE7B48D9B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E72335-1312-D474-E3D0-4FE590912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CB1D-F5C9-4270-B2BC-7BE6030D2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1501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96A61B-360C-B190-A6B9-BC7D4D947C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718707-19D4-017D-E867-17C956899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8C43A-0A59-AE05-CED6-86A975D85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111E-F56C-4727-BAB6-7F16A335458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8E120-DE3A-2209-81E5-8371A4890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AD1AC-6E50-4F02-E5E2-193F051E4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CB1D-F5C9-4270-B2BC-7BE6030D2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807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No Brand BLU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F0F7C2-A67D-66EE-A016-8A7C4F2B2861}"/>
              </a:ext>
            </a:extLst>
          </p:cNvPr>
          <p:cNvSpPr/>
          <p:nvPr userDrawn="1"/>
        </p:nvSpPr>
        <p:spPr>
          <a:xfrm>
            <a:off x="0" y="6200777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2AB665-068C-0F5D-1E24-C82BB249E09B}"/>
              </a:ext>
            </a:extLst>
          </p:cNvPr>
          <p:cNvSpPr txBox="1"/>
          <p:nvPr userDrawn="1"/>
        </p:nvSpPr>
        <p:spPr>
          <a:xfrm>
            <a:off x="5827367" y="6414297"/>
            <a:ext cx="6049893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Science and Engineering Department |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FEEB6-0319-7858-24FB-8F1A2B0047C2}"/>
              </a:ext>
            </a:extLst>
          </p:cNvPr>
          <p:cNvSpPr txBox="1"/>
          <p:nvPr userDrawn="1"/>
        </p:nvSpPr>
        <p:spPr>
          <a:xfrm>
            <a:off x="3822192" y="27614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35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A65DC-0CFD-1D54-9A49-4C9557469FB2}"/>
              </a:ext>
            </a:extLst>
          </p:cNvPr>
          <p:cNvSpPr txBox="1"/>
          <p:nvPr userDrawn="1"/>
        </p:nvSpPr>
        <p:spPr>
          <a:xfrm>
            <a:off x="2670048" y="25054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35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332F5-1D65-2E83-0171-57EC3D11ABC0}"/>
              </a:ext>
            </a:extLst>
          </p:cNvPr>
          <p:cNvSpPr txBox="1"/>
          <p:nvPr userDrawn="1"/>
        </p:nvSpPr>
        <p:spPr>
          <a:xfrm>
            <a:off x="156481" y="6418999"/>
            <a:ext cx="2577929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 algn="ctr"/>
            <a:r>
              <a:rPr lang="en-GB" sz="1400" b="0" i="0" baseline="0" dirty="0" err="1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martin.reid@solent.ac.uk</a:t>
            </a:r>
            <a:endParaRPr lang="en-GB" sz="1400" baseline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1A623B-AED8-077D-6A8B-9E7C6E312E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21" y="2186421"/>
            <a:ext cx="10568489" cy="102727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75000"/>
              </a:lnSpc>
              <a:defRPr sz="8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9757808-0ED9-3710-A310-554E54F4DB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720" y="3411613"/>
            <a:ext cx="8564032" cy="102727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1000"/>
              </a:spcAft>
              <a:buNone/>
              <a:defRPr sz="3733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766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- No Brand GREEN">
    <p:bg>
      <p:bgPr>
        <a:solidFill>
          <a:srgbClr val="2E5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F0F7C2-A67D-66EE-A016-8A7C4F2B2861}"/>
              </a:ext>
            </a:extLst>
          </p:cNvPr>
          <p:cNvSpPr/>
          <p:nvPr userDrawn="1"/>
        </p:nvSpPr>
        <p:spPr>
          <a:xfrm>
            <a:off x="0" y="6200777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2AB665-068C-0F5D-1E24-C82BB249E09B}"/>
              </a:ext>
            </a:extLst>
          </p:cNvPr>
          <p:cNvSpPr txBox="1"/>
          <p:nvPr userDrawn="1"/>
        </p:nvSpPr>
        <p:spPr>
          <a:xfrm>
            <a:off x="5827367" y="6414297"/>
            <a:ext cx="6049893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Science and Engineering Department |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FEEB6-0319-7858-24FB-8F1A2B0047C2}"/>
              </a:ext>
            </a:extLst>
          </p:cNvPr>
          <p:cNvSpPr txBox="1"/>
          <p:nvPr userDrawn="1"/>
        </p:nvSpPr>
        <p:spPr>
          <a:xfrm>
            <a:off x="3822192" y="27614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35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A65DC-0CFD-1D54-9A49-4C9557469FB2}"/>
              </a:ext>
            </a:extLst>
          </p:cNvPr>
          <p:cNvSpPr txBox="1"/>
          <p:nvPr userDrawn="1"/>
        </p:nvSpPr>
        <p:spPr>
          <a:xfrm>
            <a:off x="2670048" y="25054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35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332F5-1D65-2E83-0171-57EC3D11ABC0}"/>
              </a:ext>
            </a:extLst>
          </p:cNvPr>
          <p:cNvSpPr txBox="1"/>
          <p:nvPr userDrawn="1"/>
        </p:nvSpPr>
        <p:spPr>
          <a:xfrm>
            <a:off x="156481" y="6418999"/>
            <a:ext cx="2577929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 algn="ctr"/>
            <a:r>
              <a:rPr lang="en-GB" sz="1400" b="0" i="0" baseline="0" dirty="0" err="1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martin.reid@solent.ac.uk</a:t>
            </a:r>
            <a:endParaRPr lang="en-GB" sz="1400" baseline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4C6598E-40D9-EAF4-8FB6-2A106B0443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21" y="2186421"/>
            <a:ext cx="10568489" cy="102727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75000"/>
              </a:lnSpc>
              <a:defRPr sz="8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8D6D3AD-9CAF-F931-EBE9-1E1A9AEF3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720" y="3411613"/>
            <a:ext cx="8564032" cy="102727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1000"/>
              </a:spcAft>
              <a:buNone/>
              <a:defRPr sz="3733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674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- No Brand PURPL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F0F7C2-A67D-66EE-A016-8A7C4F2B2861}"/>
              </a:ext>
            </a:extLst>
          </p:cNvPr>
          <p:cNvSpPr/>
          <p:nvPr userDrawn="1"/>
        </p:nvSpPr>
        <p:spPr>
          <a:xfrm>
            <a:off x="0" y="6200777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2AB665-068C-0F5D-1E24-C82BB249E09B}"/>
              </a:ext>
            </a:extLst>
          </p:cNvPr>
          <p:cNvSpPr txBox="1"/>
          <p:nvPr userDrawn="1"/>
        </p:nvSpPr>
        <p:spPr>
          <a:xfrm>
            <a:off x="5827367" y="6414297"/>
            <a:ext cx="6049893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Science and Engineering Department |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FEEB6-0319-7858-24FB-8F1A2B0047C2}"/>
              </a:ext>
            </a:extLst>
          </p:cNvPr>
          <p:cNvSpPr txBox="1"/>
          <p:nvPr userDrawn="1"/>
        </p:nvSpPr>
        <p:spPr>
          <a:xfrm>
            <a:off x="3822192" y="27614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35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A65DC-0CFD-1D54-9A49-4C9557469FB2}"/>
              </a:ext>
            </a:extLst>
          </p:cNvPr>
          <p:cNvSpPr txBox="1"/>
          <p:nvPr userDrawn="1"/>
        </p:nvSpPr>
        <p:spPr>
          <a:xfrm>
            <a:off x="2670048" y="25054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35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332F5-1D65-2E83-0171-57EC3D11ABC0}"/>
              </a:ext>
            </a:extLst>
          </p:cNvPr>
          <p:cNvSpPr txBox="1"/>
          <p:nvPr userDrawn="1"/>
        </p:nvSpPr>
        <p:spPr>
          <a:xfrm>
            <a:off x="156481" y="6418999"/>
            <a:ext cx="2577929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 algn="ctr"/>
            <a:r>
              <a:rPr lang="en-GB" sz="1400" b="0" i="0" baseline="0" dirty="0" err="1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martin.reid@solent.ac.uk</a:t>
            </a:r>
            <a:endParaRPr lang="en-GB" sz="1400" baseline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E1031F-1456-4828-478F-0CE307E98F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21" y="2186421"/>
            <a:ext cx="10568489" cy="102727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75000"/>
              </a:lnSpc>
              <a:defRPr sz="8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8A55772-3A37-3A43-BEE7-8EAFAF740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720" y="3411613"/>
            <a:ext cx="8564032" cy="102727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1000"/>
              </a:spcAft>
              <a:buNone/>
              <a:defRPr sz="3733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332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 - No Brand ORANGE">
    <p:bg>
      <p:bgPr>
        <a:solidFill>
          <a:srgbClr val="D04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F0F7C2-A67D-66EE-A016-8A7C4F2B2861}"/>
              </a:ext>
            </a:extLst>
          </p:cNvPr>
          <p:cNvSpPr/>
          <p:nvPr userDrawn="1"/>
        </p:nvSpPr>
        <p:spPr>
          <a:xfrm>
            <a:off x="0" y="6200777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2AB665-068C-0F5D-1E24-C82BB249E09B}"/>
              </a:ext>
            </a:extLst>
          </p:cNvPr>
          <p:cNvSpPr txBox="1"/>
          <p:nvPr userDrawn="1"/>
        </p:nvSpPr>
        <p:spPr>
          <a:xfrm>
            <a:off x="5827367" y="6414297"/>
            <a:ext cx="6049893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Science and Engineering Department |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AFEEB6-0319-7858-24FB-8F1A2B0047C2}"/>
              </a:ext>
            </a:extLst>
          </p:cNvPr>
          <p:cNvSpPr txBox="1"/>
          <p:nvPr userDrawn="1"/>
        </p:nvSpPr>
        <p:spPr>
          <a:xfrm>
            <a:off x="3822192" y="27614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35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0A65DC-0CFD-1D54-9A49-4C9557469FB2}"/>
              </a:ext>
            </a:extLst>
          </p:cNvPr>
          <p:cNvSpPr txBox="1"/>
          <p:nvPr userDrawn="1"/>
        </p:nvSpPr>
        <p:spPr>
          <a:xfrm>
            <a:off x="2670048" y="250545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en-US" sz="135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E332F5-1D65-2E83-0171-57EC3D11ABC0}"/>
              </a:ext>
            </a:extLst>
          </p:cNvPr>
          <p:cNvSpPr txBox="1"/>
          <p:nvPr userDrawn="1"/>
        </p:nvSpPr>
        <p:spPr>
          <a:xfrm>
            <a:off x="156481" y="6418999"/>
            <a:ext cx="2577929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 algn="ctr"/>
            <a:r>
              <a:rPr lang="en-GB" sz="1400" b="0" i="0" baseline="0" dirty="0" err="1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martin.reid@solent.ac.uk</a:t>
            </a:r>
            <a:endParaRPr lang="en-GB" sz="1400" baseline="0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5F836D-7A13-0495-C07E-62A919E65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21" y="2186421"/>
            <a:ext cx="10568489" cy="102727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75000"/>
              </a:lnSpc>
              <a:defRPr sz="8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4722329-3CC5-0998-FA51-64F28464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720" y="3411613"/>
            <a:ext cx="8564032" cy="102727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1000"/>
              </a:spcAft>
              <a:buNone/>
              <a:defRPr sz="3733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8400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Brand End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FE1EB5-7222-26E3-54FE-AD16F259F969}"/>
              </a:ext>
            </a:extLst>
          </p:cNvPr>
          <p:cNvSpPr/>
          <p:nvPr userDrawn="1"/>
        </p:nvSpPr>
        <p:spPr>
          <a:xfrm>
            <a:off x="0" y="6200777"/>
            <a:ext cx="12192000" cy="65722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F91CA9-DBD4-D539-5DE6-B69F25404C0A}"/>
              </a:ext>
            </a:extLst>
          </p:cNvPr>
          <p:cNvSpPr txBox="1"/>
          <p:nvPr userDrawn="1"/>
        </p:nvSpPr>
        <p:spPr>
          <a:xfrm>
            <a:off x="5827367" y="6414297"/>
            <a:ext cx="6049893" cy="23018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lvl="1"/>
            <a:r>
              <a:rPr lang="en-GB" sz="1400" b="0" i="0" dirty="0">
                <a:solidFill>
                  <a:schemeClr val="bg1"/>
                </a:solidFill>
                <a:effectLst/>
                <a:latin typeface="Trebuchet MS" panose="020B0703020202090204" pitchFamily="34" charset="0"/>
              </a:rPr>
              <a:t>Computing | Science and Engineering Department | </a:t>
            </a:r>
            <a:r>
              <a:rPr lang="en-GB" sz="1400" dirty="0">
                <a:solidFill>
                  <a:schemeClr val="bg1"/>
                </a:solidFill>
                <a:latin typeface="Trebuchet MS" panose="020B0703020202090204" pitchFamily="34" charset="0"/>
              </a:rPr>
              <a:t>Solent </a:t>
            </a:r>
            <a:r>
              <a:rPr lang="en-GB" sz="1400" baseline="0" dirty="0">
                <a:solidFill>
                  <a:schemeClr val="bg1"/>
                </a:solidFill>
                <a:latin typeface="Trebuchet MS" panose="020B0703020202090204" pitchFamily="34" charset="0"/>
              </a:rPr>
              <a:t>University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8B2FD5-99D3-B821-0C92-71E58D0F3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21" y="2186421"/>
            <a:ext cx="10568489" cy="1027273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75000"/>
              </a:lnSpc>
              <a:defRPr sz="8000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</a:lstStyle>
          <a:p>
            <a:r>
              <a:rPr lang="en-US" dirty="0"/>
              <a:t>Edit Master title style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811AB03-9250-B07C-E2F0-832D467FD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720" y="3411613"/>
            <a:ext cx="8564032" cy="102727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75000"/>
              </a:lnSpc>
              <a:spcAft>
                <a:spcPts val="1000"/>
              </a:spcAft>
              <a:buNone/>
              <a:defRPr sz="3733" b="1" i="0">
                <a:solidFill>
                  <a:schemeClr val="bg1"/>
                </a:solidFill>
                <a:latin typeface="Trebuchet MS" panose="020B070302020209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3844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CBD4D-AF8D-4004-7BDC-1206A6951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2231C4-9466-EE26-548A-18ECD088E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14CD1-FB83-9E85-9A93-57EC0C63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111E-F56C-4727-BAB6-7F16A335458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06900-2FFC-86F3-BC3B-C80763532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A3088-5151-E908-42CE-5B18B25AC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CB1D-F5C9-4270-B2BC-7BE6030D2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246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E0B7A-2E05-95EB-F7CA-4706954CA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AA13D-3FBF-A04E-54AD-B1102E561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BC8D7-E9E4-565A-AC08-C9C3B041C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111E-F56C-4727-BAB6-7F16A335458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B3576-89E7-E3D5-49F1-7504E351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5E280-3448-41D8-8F6C-13989646F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CB1D-F5C9-4270-B2BC-7BE6030D2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68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E174F-5D95-459D-E82B-9B1361A5C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320CD3-DBED-C04E-1F6B-BED74455D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00A6A-E6EB-E614-F1E4-80D0704E7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111E-F56C-4727-BAB6-7F16A335458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9B441-DADF-B8C6-DAD4-10D3A33B2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B2775-C29B-91A9-7426-B86754D3D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CB1D-F5C9-4270-B2BC-7BE6030D2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438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18B0ED-3A84-BD71-072E-C19F44820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64F1C-E7E6-7126-5B3D-BF82191EB0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7AED2-0CA9-34AD-F589-4D4E8CF8D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7111E-F56C-4727-BAB6-7F16A3354588}" type="datetimeFigureOut">
              <a:rPr lang="en-GB" smtClean="0"/>
              <a:t>26/06/2023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B57DB-A251-4589-E656-73E0AC9A7B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406AD-75FD-0FD0-4DCD-CF11E3489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1CB1D-F5C9-4270-B2BC-7BE6030D29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01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ual-paradigm.com/guide/uml-unified-modeling-language/uml-class-diagram-tutorial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youtu.be/iRiQMCAgWJ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cidchart.com/pages/uml-object-diagra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lucidchart.com/pages/uml-use-case-diagram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lucidchart.com/pages/uml-sequence-diagram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cidchart.com/pages/uml-activity-diagra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lucidchart.com/pages/uml-state-machine-diagram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lucidchart.com/pages/uml-component-diagram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lucidchart.com/pages/uml-deployment-diagram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cidchart.com/pages/uml-package-diagram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cidchart.com/pages/uml-communication-diagram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lucidchart.com/pages/uml-composite-structure-diagram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mermaid.js.org/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ermaid.js.org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ermaid.js.org/intro/n00b-gettingStarted.htm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managedagile.com/is-uml-still-relevant-today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hyperlink" Target="https://www.quora.com/Do-people-use-UML-anymore-Is-UML-still-used-in-2022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4model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gilemodeling.com/essays/realisticuml.htm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freecodecamp.org/news/object-oriented-programming-concepts-21bb035f7260/#:~:text=The%20four%20principles%20of%20object,scary%20for%20a%20junior%20developer.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eecodecamp.org/news/object-oriented-programming-concepts-21bb035f7260/#:~:text=The%20four%20principles%20of%20objec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91BEF-F742-FEEF-9378-56AB1F0051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8900" i="0" dirty="0">
                <a:effectLst/>
                <a:latin typeface="Trebuchet MS" panose="020B0603020202020204" pitchFamily="34" charset="0"/>
              </a:rPr>
              <a:t>Systems Modelling</a:t>
            </a:r>
            <a:br>
              <a:rPr lang="en-GB" b="0" i="0" dirty="0">
                <a:effectLst/>
                <a:latin typeface="Open Sans" panose="020B0806030504020204" pitchFamily="34" charset="0"/>
              </a:rPr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B07B6D-8ED2-6DD7-42CE-27F60C42E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7721" y="3353247"/>
            <a:ext cx="8564032" cy="1027273"/>
          </a:xfrm>
        </p:spPr>
        <p:txBody>
          <a:bodyPr/>
          <a:lstStyle/>
          <a:p>
            <a:r>
              <a:rPr lang="en-GB" b="0" i="0" dirty="0">
                <a:effectLst/>
                <a:latin typeface="Trebuchet MS" panose="020B0603020202020204" pitchFamily="34" charset="0"/>
              </a:rPr>
              <a:t>UML (Unified Modelling Language)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569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7860F0-4EAF-DD61-532F-E5E1E1413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520" y="870524"/>
            <a:ext cx="8696960" cy="598747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2D51AE-D532-CE11-A06D-0A1B702E4C6B}"/>
              </a:ext>
            </a:extLst>
          </p:cNvPr>
          <p:cNvSpPr txBox="1"/>
          <p:nvPr/>
        </p:nvSpPr>
        <p:spPr>
          <a:xfrm>
            <a:off x="962826" y="270359"/>
            <a:ext cx="106765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dirty="0">
                <a:effectLst/>
              </a:rPr>
              <a:t>Example</a:t>
            </a:r>
            <a:r>
              <a:rPr lang="en-GB" b="0" i="0" dirty="0">
                <a:effectLst/>
              </a:rPr>
              <a:t> - A dog has states - colour, name, breed as well as behaviours -wagging, barking, eating. An object is an instance of a class.</a:t>
            </a:r>
          </a:p>
        </p:txBody>
      </p:sp>
    </p:spTree>
    <p:extLst>
      <p:ext uri="{BB962C8B-B14F-4D97-AF65-F5344CB8AC3E}">
        <p14:creationId xmlns:p14="http://schemas.microsoft.com/office/powerpoint/2010/main" val="2608965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0F5676-FC0C-BF97-278F-2C181DA08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269" y="653752"/>
            <a:ext cx="5820587" cy="51061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ED98F1-52B1-46AA-5526-9FCFBE5366DB}"/>
              </a:ext>
            </a:extLst>
          </p:cNvPr>
          <p:cNvSpPr txBox="1"/>
          <p:nvPr/>
        </p:nvSpPr>
        <p:spPr>
          <a:xfrm>
            <a:off x="535536" y="518593"/>
            <a:ext cx="53677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0" i="0" dirty="0">
                <a:effectLst/>
              </a:rPr>
              <a:t>Class Diagram</a:t>
            </a:r>
          </a:p>
          <a:p>
            <a:r>
              <a:rPr lang="en-GB" b="0" i="0" dirty="0">
                <a:effectLst/>
              </a:rPr>
              <a:t>Represents the static structure of a system by showing classes, attributes, operations, relationships, and their associations.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4845F1-17D8-DEBF-15E2-4ACEE416F315}"/>
              </a:ext>
            </a:extLst>
          </p:cNvPr>
          <p:cNvSpPr txBox="1"/>
          <p:nvPr/>
        </p:nvSpPr>
        <p:spPr>
          <a:xfrm>
            <a:off x="1117006" y="6305225"/>
            <a:ext cx="99579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0" i="0" dirty="0">
                <a:effectLst/>
              </a:rPr>
              <a:t>VISUAL PARADIGM, 2019. </a:t>
            </a:r>
            <a:r>
              <a:rPr lang="en-GB" sz="1100" b="0" i="1" dirty="0">
                <a:effectLst/>
              </a:rPr>
              <a:t>UML Class Diagram Tutorial</a:t>
            </a:r>
            <a:r>
              <a:rPr lang="en-GB" sz="1100" b="0" i="0" dirty="0">
                <a:effectLst/>
              </a:rPr>
              <a:t> Available from: </a:t>
            </a:r>
            <a:r>
              <a:rPr lang="en-GB" sz="1100" b="0" i="0" dirty="0">
                <a:solidFill>
                  <a:srgbClr val="7253ED"/>
                </a:solidFill>
                <a:effectLst/>
                <a:hlinkClick r:id="rId3"/>
              </a:rPr>
              <a:t>https://www.visual-paradigm.com/guide/uml-unified-modeling-language/uml-class-diagram-tutorial/</a:t>
            </a:r>
            <a:endParaRPr lang="en-GB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EBA017-D9FE-64F5-206D-591A236F62E4}"/>
              </a:ext>
            </a:extLst>
          </p:cNvPr>
          <p:cNvSpPr txBox="1"/>
          <p:nvPr/>
        </p:nvSpPr>
        <p:spPr>
          <a:xfrm>
            <a:off x="535536" y="2204338"/>
            <a:ext cx="504389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effectLst/>
              </a:rPr>
              <a:t>GLEEK, 2021. </a:t>
            </a:r>
            <a:r>
              <a:rPr lang="en-GB" sz="1100" i="1" dirty="0">
                <a:effectLst/>
              </a:rPr>
              <a:t>UML Class diagram example: Bank ATM system</a:t>
            </a:r>
            <a:br>
              <a:rPr lang="en-GB" sz="1100" i="1" dirty="0">
                <a:effectLst/>
              </a:rPr>
            </a:br>
            <a:r>
              <a:rPr lang="en-GB" sz="1100" dirty="0">
                <a:effectLst/>
              </a:rPr>
              <a:t> [viewed 26 June 2023]. Available from: </a:t>
            </a:r>
            <a:r>
              <a:rPr lang="en-GB" sz="1100" dirty="0">
                <a:effectLst/>
                <a:hlinkClick r:id="rId4"/>
              </a:rPr>
              <a:t>https://youtu.be/iRiQMCAgWJc</a:t>
            </a:r>
            <a:r>
              <a:rPr lang="en-GB" sz="1100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1187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73B97C-6F87-866D-02A1-8889BFF23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087" y="1436945"/>
            <a:ext cx="9192908" cy="44297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B82BCD-5220-A68A-1AFA-025D88DD0116}"/>
              </a:ext>
            </a:extLst>
          </p:cNvPr>
          <p:cNvSpPr txBox="1"/>
          <p:nvPr/>
        </p:nvSpPr>
        <p:spPr>
          <a:xfrm>
            <a:off x="706808" y="467033"/>
            <a:ext cx="107783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600" b="0" i="0" dirty="0">
                <a:solidFill>
                  <a:srgbClr val="27262B"/>
                </a:solidFill>
                <a:effectLst/>
              </a:rPr>
              <a:t>Object Diagram</a:t>
            </a:r>
          </a:p>
          <a:p>
            <a:pPr algn="l"/>
            <a:r>
              <a:rPr lang="en-GB" b="0" i="0" dirty="0">
                <a:solidFill>
                  <a:srgbClr val="5C5962"/>
                </a:solidFill>
                <a:effectLst/>
              </a:rPr>
              <a:t>Depicts instances of classes and their relationships at a specific point in time. It shows the objects and their attributes and associations.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FEA615-0EAE-DC6D-6088-283EBC356F1C}"/>
              </a:ext>
            </a:extLst>
          </p:cNvPr>
          <p:cNvSpPr txBox="1"/>
          <p:nvPr/>
        </p:nvSpPr>
        <p:spPr>
          <a:xfrm>
            <a:off x="1371005" y="6390967"/>
            <a:ext cx="99579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0" i="0" dirty="0">
                <a:solidFill>
                  <a:srgbClr val="5C5962"/>
                </a:solidFill>
                <a:effectLst/>
                <a:latin typeface="system-ui"/>
              </a:rPr>
              <a:t>LUCIDCHART, 2023. Object Diagram Tutorial [viewed 30 May 2023]. Available from: </a:t>
            </a:r>
            <a:r>
              <a:rPr lang="en-GB" sz="1100" b="0" i="0" dirty="0">
                <a:solidFill>
                  <a:srgbClr val="7253ED"/>
                </a:solidFill>
                <a:effectLst/>
                <a:latin typeface="system-ui"/>
                <a:hlinkClick r:id="rId3"/>
              </a:rPr>
              <a:t>https://www.lucidchart.com/pages/uml-object-diagram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58456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5B4A4D-5633-43C9-A55A-02F3D16A64BA}"/>
              </a:ext>
            </a:extLst>
          </p:cNvPr>
          <p:cNvSpPr txBox="1"/>
          <p:nvPr/>
        </p:nvSpPr>
        <p:spPr>
          <a:xfrm>
            <a:off x="476428" y="318509"/>
            <a:ext cx="389902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600" b="0" i="0" dirty="0">
                <a:solidFill>
                  <a:srgbClr val="27262B"/>
                </a:solidFill>
                <a:effectLst/>
              </a:rPr>
              <a:t>Use Case Diagram</a:t>
            </a:r>
          </a:p>
          <a:p>
            <a:pPr algn="l"/>
            <a:r>
              <a:rPr lang="en-GB" b="0" i="0" dirty="0">
                <a:effectLst/>
              </a:rPr>
              <a:t>Illustrates the functional requirements of a system by showing actors, use cases, and their relationships. It represents the interactions between the system and external entities.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367C4A-9CCC-1315-7E4F-9FD0B443B296}"/>
              </a:ext>
            </a:extLst>
          </p:cNvPr>
          <p:cNvSpPr txBox="1"/>
          <p:nvPr/>
        </p:nvSpPr>
        <p:spPr>
          <a:xfrm>
            <a:off x="237145" y="5939327"/>
            <a:ext cx="462541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0" i="0" dirty="0">
                <a:solidFill>
                  <a:srgbClr val="5C5962"/>
                </a:solidFill>
                <a:effectLst/>
              </a:rPr>
              <a:t>LUCIDCHART, 2019. UML Use Case Diagram Tutorial </a:t>
            </a:r>
            <a:r>
              <a:rPr lang="en-GB" sz="1100" b="0" i="0" dirty="0" err="1">
                <a:solidFill>
                  <a:srgbClr val="5C5962"/>
                </a:solidFill>
                <a:effectLst/>
              </a:rPr>
              <a:t>Lucidchart</a:t>
            </a:r>
            <a:r>
              <a:rPr lang="en-GB" sz="1100" b="0" i="0" dirty="0">
                <a:solidFill>
                  <a:srgbClr val="5C5962"/>
                </a:solidFill>
                <a:effectLst/>
              </a:rPr>
              <a:t> [viewed 30 May 2023]. Available from: </a:t>
            </a:r>
            <a:r>
              <a:rPr lang="en-GB" sz="1100" b="0" i="0" dirty="0">
                <a:solidFill>
                  <a:srgbClr val="7253ED"/>
                </a:solidFill>
                <a:effectLst/>
                <a:hlinkClick r:id="rId2"/>
              </a:rPr>
              <a:t>https://www.lucidchart.com/pages/uml-use-case-diagram</a:t>
            </a:r>
            <a:endParaRPr lang="en-GB" sz="1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425EF9-0EBF-59C9-5EC3-972DCFE7A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921" y="0"/>
            <a:ext cx="7109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45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491081-28A6-DC25-FF16-5C99EF3671B3}"/>
              </a:ext>
            </a:extLst>
          </p:cNvPr>
          <p:cNvSpPr txBox="1"/>
          <p:nvPr/>
        </p:nvSpPr>
        <p:spPr>
          <a:xfrm>
            <a:off x="461473" y="318509"/>
            <a:ext cx="47514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600" b="0" i="0" dirty="0">
                <a:solidFill>
                  <a:srgbClr val="27262B"/>
                </a:solidFill>
                <a:effectLst/>
              </a:rPr>
              <a:t>Sequence Diagram</a:t>
            </a:r>
          </a:p>
          <a:p>
            <a:pPr algn="l"/>
            <a:r>
              <a:rPr lang="en-GB" b="0" i="0" dirty="0">
                <a:effectLst/>
                <a:latin typeface="system-ui"/>
              </a:rPr>
              <a:t>Shows the interactions between objects in a sequential manner over time. It emphasizes the time ordering of messages exchanged between objects.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16F84C-9AAE-8083-192B-F9A1CB2AB2FD}"/>
              </a:ext>
            </a:extLst>
          </p:cNvPr>
          <p:cNvSpPr txBox="1"/>
          <p:nvPr/>
        </p:nvSpPr>
        <p:spPr>
          <a:xfrm>
            <a:off x="305511" y="6018553"/>
            <a:ext cx="49074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0" i="0" dirty="0">
                <a:solidFill>
                  <a:srgbClr val="5C5962"/>
                </a:solidFill>
                <a:effectLst/>
              </a:rPr>
              <a:t>LUCIDCHART, 2019b. UML Sequence Diagram Tutorial [viewed 30 May 2023]. Available from: </a:t>
            </a:r>
            <a:r>
              <a:rPr lang="en-GB" sz="1100" b="0" i="0" dirty="0">
                <a:solidFill>
                  <a:srgbClr val="7253ED"/>
                </a:solidFill>
                <a:effectLst/>
                <a:hlinkClick r:id="rId2"/>
              </a:rPr>
              <a:t>https://www.lucidchart.com/pages/uml-sequence-diagram</a:t>
            </a:r>
            <a:endParaRPr lang="en-GB" sz="1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0CD41F-34E4-447E-5681-213C57699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2307" y="0"/>
            <a:ext cx="4911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16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211279-362A-FA30-17E6-18C0DB1678D1}"/>
              </a:ext>
            </a:extLst>
          </p:cNvPr>
          <p:cNvSpPr txBox="1"/>
          <p:nvPr/>
        </p:nvSpPr>
        <p:spPr>
          <a:xfrm>
            <a:off x="553340" y="443162"/>
            <a:ext cx="60974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600" b="0" i="0" dirty="0">
                <a:effectLst/>
              </a:rPr>
              <a:t>Activity Diagram</a:t>
            </a:r>
          </a:p>
          <a:p>
            <a:pPr algn="l"/>
            <a:r>
              <a:rPr lang="en-GB" b="0" i="0" dirty="0">
                <a:effectLst/>
              </a:rPr>
              <a:t>Represents the workflow or flow of activities in a system. It describes the dynamic behaviour of a system by showing the control flow, decisions, concurrency, and loops.</a:t>
            </a:r>
          </a:p>
          <a:p>
            <a:br>
              <a:rPr lang="en-GB" dirty="0"/>
            </a:b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199C2F-9CE9-4A1E-0471-EF75FDDA5F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375"/>
          <a:stretch/>
        </p:blipFill>
        <p:spPr>
          <a:xfrm>
            <a:off x="6632820" y="0"/>
            <a:ext cx="5614942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8C8D17-6813-AFB4-9654-CE65A5E2209A}"/>
              </a:ext>
            </a:extLst>
          </p:cNvPr>
          <p:cNvSpPr txBox="1"/>
          <p:nvPr/>
        </p:nvSpPr>
        <p:spPr>
          <a:xfrm>
            <a:off x="272137" y="6479657"/>
            <a:ext cx="88889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0" i="0" dirty="0">
                <a:solidFill>
                  <a:srgbClr val="5C5962"/>
                </a:solidFill>
                <a:effectLst/>
              </a:rPr>
              <a:t>LUCIDCHART, 2023b. UML Activity Diagram Tutorial [viewed 30 May 2023]. Available from: </a:t>
            </a:r>
            <a:r>
              <a:rPr lang="en-GB" sz="1100" b="0" i="0" dirty="0">
                <a:solidFill>
                  <a:srgbClr val="7253ED"/>
                </a:solidFill>
                <a:effectLst/>
                <a:hlinkClick r:id="rId3"/>
              </a:rPr>
              <a:t>https://www.lucidchart.com/pages/uml-activity-diagram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289822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78A9FC-1712-7CBC-CD90-9C8A6956B29D}"/>
              </a:ext>
            </a:extLst>
          </p:cNvPr>
          <p:cNvSpPr txBox="1"/>
          <p:nvPr/>
        </p:nvSpPr>
        <p:spPr>
          <a:xfrm>
            <a:off x="459336" y="447434"/>
            <a:ext cx="60974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600" b="0" i="0" dirty="0">
                <a:effectLst/>
                <a:latin typeface="system-ui"/>
              </a:rPr>
              <a:t>State Machine Diagram</a:t>
            </a:r>
          </a:p>
          <a:p>
            <a:pPr algn="l"/>
            <a:r>
              <a:rPr lang="en-GB" b="0" i="0" dirty="0">
                <a:effectLst/>
                <a:latin typeface="system-ui"/>
              </a:rPr>
              <a:t>Models the behaviour of an object or a system by representing the states, events, and transitions between states. It describes the possible sequences of states and their responses to events.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9A181A-7205-AB71-18DB-4F1728BBFD3E}"/>
              </a:ext>
            </a:extLst>
          </p:cNvPr>
          <p:cNvSpPr txBox="1"/>
          <p:nvPr/>
        </p:nvSpPr>
        <p:spPr>
          <a:xfrm>
            <a:off x="459336" y="6229305"/>
            <a:ext cx="60974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0" i="0" dirty="0">
                <a:effectLst/>
              </a:rPr>
              <a:t>LUCIDCHART, 2023c. State Machine Diagram Tutorial [viewed 30 May 2023]. Available from: </a:t>
            </a:r>
            <a:r>
              <a:rPr lang="en-GB" sz="1100" b="0" i="0" dirty="0">
                <a:solidFill>
                  <a:srgbClr val="7253ED"/>
                </a:solidFill>
                <a:effectLst/>
                <a:hlinkClick r:id="rId2"/>
              </a:rPr>
              <a:t>https://www.lucidchart.com/pages/uml-state-machine-diagram</a:t>
            </a:r>
            <a:endParaRPr lang="en-GB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1B4884-A8BF-2FCB-04FA-F09594031B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378" y="36513"/>
            <a:ext cx="57176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56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8B950F-B29D-8132-D8A3-4678C7AF43D8}"/>
              </a:ext>
            </a:extLst>
          </p:cNvPr>
          <p:cNvSpPr txBox="1"/>
          <p:nvPr/>
        </p:nvSpPr>
        <p:spPr>
          <a:xfrm>
            <a:off x="321614" y="506516"/>
            <a:ext cx="417248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600" b="0" i="0" dirty="0">
                <a:effectLst/>
              </a:rPr>
              <a:t>Component Diagram</a:t>
            </a:r>
          </a:p>
          <a:p>
            <a:pPr algn="l"/>
            <a:r>
              <a:rPr lang="en-GB" b="0" i="0" dirty="0">
                <a:effectLst/>
              </a:rPr>
              <a:t>Depicts the organization and dependencies of software components in a system. It shows the high-level structure of a system and the interfaces between components.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AE86EC-9987-9AAC-8057-D408F31B9EE0}"/>
              </a:ext>
            </a:extLst>
          </p:cNvPr>
          <p:cNvSpPr txBox="1"/>
          <p:nvPr/>
        </p:nvSpPr>
        <p:spPr>
          <a:xfrm>
            <a:off x="1758294" y="6473743"/>
            <a:ext cx="88043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0" i="0" dirty="0">
                <a:solidFill>
                  <a:srgbClr val="5C5962"/>
                </a:solidFill>
                <a:effectLst/>
              </a:rPr>
              <a:t>LUCIDCHART, 2019c. Component Diagram Tutorial [viewed 30 May 2023]. Available from: </a:t>
            </a:r>
            <a:r>
              <a:rPr lang="en-GB" sz="1100" b="0" i="0" dirty="0">
                <a:solidFill>
                  <a:srgbClr val="7253ED"/>
                </a:solidFill>
                <a:effectLst/>
                <a:hlinkClick r:id="rId2"/>
              </a:rPr>
              <a:t>https://www.lucidchart.com/pages/uml-component-diagram</a:t>
            </a:r>
            <a:endParaRPr lang="en-GB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ECBB28-4ED8-6A77-5523-EBEF99D5C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060" y="253452"/>
            <a:ext cx="7173326" cy="60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69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63FF85-265C-2B4C-3A88-F4B9A788E29D}"/>
              </a:ext>
            </a:extLst>
          </p:cNvPr>
          <p:cNvSpPr txBox="1"/>
          <p:nvPr/>
        </p:nvSpPr>
        <p:spPr>
          <a:xfrm>
            <a:off x="1014812" y="360327"/>
            <a:ext cx="104707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600" b="0" i="0" dirty="0">
                <a:effectLst/>
                <a:latin typeface="system-ui"/>
              </a:rPr>
              <a:t>Deployment Diagram</a:t>
            </a:r>
          </a:p>
          <a:p>
            <a:pPr algn="l"/>
            <a:r>
              <a:rPr lang="en-GB" b="0" i="0" dirty="0">
                <a:effectLst/>
                <a:latin typeface="system-ui"/>
              </a:rPr>
              <a:t>Represents the physical deployment of software components on hardware nodes. It illustrates the hardware infrastructure and the distribution of components across nodes.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4DC713-FB85-CC85-0BA9-81BECC0D73EE}"/>
              </a:ext>
            </a:extLst>
          </p:cNvPr>
          <p:cNvSpPr txBox="1"/>
          <p:nvPr/>
        </p:nvSpPr>
        <p:spPr>
          <a:xfrm>
            <a:off x="1668210" y="6394213"/>
            <a:ext cx="88555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0" i="0" dirty="0">
                <a:effectLst/>
              </a:rPr>
              <a:t>LUCIDCHART, 2023d. Deployment Diagram Tutorial [viewed 30 May 2023]. Available from: </a:t>
            </a:r>
            <a:r>
              <a:rPr lang="en-GB" sz="1100" b="0" i="0" dirty="0">
                <a:solidFill>
                  <a:srgbClr val="7253ED"/>
                </a:solidFill>
                <a:effectLst/>
                <a:hlinkClick r:id="rId2"/>
              </a:rPr>
              <a:t>https://www.lucidchart.com/pages/uml-deployment-diagram</a:t>
            </a:r>
            <a:endParaRPr lang="en-GB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2AA6DC-9D92-2C7F-6B77-92FFC9606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624" y="1657669"/>
            <a:ext cx="7240010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81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1281E1-5589-71FA-C39C-4EC988D9C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190" y="1114429"/>
            <a:ext cx="5753903" cy="44869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4D602C-EBD7-6630-68F5-6BC9BD2450F1}"/>
              </a:ext>
            </a:extLst>
          </p:cNvPr>
          <p:cNvSpPr txBox="1"/>
          <p:nvPr/>
        </p:nvSpPr>
        <p:spPr>
          <a:xfrm>
            <a:off x="487375" y="358673"/>
            <a:ext cx="511866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600" b="0" i="0" dirty="0">
                <a:effectLst/>
              </a:rPr>
              <a:t>Package Diagram</a:t>
            </a:r>
          </a:p>
          <a:p>
            <a:pPr algn="l"/>
            <a:r>
              <a:rPr lang="en-GB" b="0" i="0" dirty="0">
                <a:effectLst/>
                <a:latin typeface="system-ui"/>
              </a:rPr>
              <a:t>Shows the organization and dependencies of packages or namespaces in a system. It provides a high-level view of the modular structure of a system.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C7C961-1D55-BE74-8E54-5E27A5337D79}"/>
              </a:ext>
            </a:extLst>
          </p:cNvPr>
          <p:cNvSpPr txBox="1"/>
          <p:nvPr/>
        </p:nvSpPr>
        <p:spPr>
          <a:xfrm>
            <a:off x="1450647" y="6368522"/>
            <a:ext cx="885558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0" i="0">
                <a:effectLst/>
              </a:rPr>
              <a:t>LUCIDCHART, 2023e. Package Diagram Tutorial [viewed 30 May 2023]. Available from: </a:t>
            </a:r>
            <a:r>
              <a:rPr lang="en-GB" sz="1100" b="0" i="0">
                <a:solidFill>
                  <a:srgbClr val="7253ED"/>
                </a:solidFill>
                <a:effectLst/>
                <a:hlinkClick r:id="rId3"/>
              </a:rPr>
              <a:t>https://www.lucidchart.com/pages/uml-package-diagram</a:t>
            </a:r>
            <a:endParaRPr lang="en-GB" sz="11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36B320-1B44-E6CC-C154-9ACB85868676}"/>
              </a:ext>
            </a:extLst>
          </p:cNvPr>
          <p:cNvSpPr txBox="1"/>
          <p:nvPr/>
        </p:nvSpPr>
        <p:spPr>
          <a:xfrm>
            <a:off x="560109" y="2367640"/>
            <a:ext cx="497319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GB" sz="1400" b="0" i="0" dirty="0">
              <a:effectLst/>
            </a:endParaRPr>
          </a:p>
          <a:p>
            <a:pPr algn="l"/>
            <a:endParaRPr lang="en-GB" sz="1400" dirty="0"/>
          </a:p>
          <a:p>
            <a:pPr algn="l"/>
            <a:r>
              <a:rPr lang="en-GB" sz="1400" b="0" i="0" dirty="0">
                <a:effectLst/>
              </a:rPr>
              <a:t>The diagram show a business model in which the classes are grouped into packages:</a:t>
            </a:r>
            <a:br>
              <a:rPr lang="en-GB" sz="1400" b="0" i="0" dirty="0">
                <a:effectLst/>
              </a:rPr>
            </a:br>
            <a:endParaRPr lang="en-GB" sz="1400" b="0" i="0" dirty="0"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b="0" i="0" dirty="0">
                <a:effectLst/>
              </a:rPr>
              <a:t>Packages appear as rectangles with small tabs at the top.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b="0" i="0" dirty="0">
                <a:effectLst/>
              </a:rPr>
              <a:t>The package name is on the tab or inside the rectangle.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b="0" i="0" dirty="0">
                <a:effectLst/>
              </a:rPr>
              <a:t>The dotted arrows are dependencies.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400" b="0" i="0" dirty="0">
                <a:effectLst/>
              </a:rPr>
              <a:t>One package depends on another if changes in the other could possibly force changes in the first.</a:t>
            </a:r>
          </a:p>
          <a:p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685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B0CADD-6C5F-08B3-0487-83DE46FDEF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 rot="500969">
            <a:off x="-2947092" y="-659305"/>
            <a:ext cx="20357080" cy="91592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A88C94-6AEC-0F68-6B38-94FF9565BAED}"/>
              </a:ext>
            </a:extLst>
          </p:cNvPr>
          <p:cNvSpPr txBox="1"/>
          <p:nvPr/>
        </p:nvSpPr>
        <p:spPr>
          <a:xfrm>
            <a:off x="847194" y="863996"/>
            <a:ext cx="1049761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Systems modelling is a process of creating simplified representations or models of complex systems in order to understand their behaviour, analyse their dynamics, and make predictions or decisions based on those models. </a:t>
            </a:r>
          </a:p>
          <a:p>
            <a:endParaRPr lang="en-GB" sz="3200" b="1" i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r>
              <a:rPr lang="en-GB" sz="3200" b="1" i="1" dirty="0">
                <a:solidFill>
                  <a:schemeClr val="bg1"/>
                </a:solidFill>
                <a:latin typeface="Trebuchet MS" panose="020B0603020202020204" pitchFamily="34" charset="0"/>
              </a:rPr>
              <a:t>Using mathematical and conceptual tools to describe and simulate the interactions and relationships among different components or elements within a system</a:t>
            </a:r>
            <a:r>
              <a:rPr lang="en-GB" sz="3200" i="1" dirty="0">
                <a:solidFill>
                  <a:schemeClr val="bg1"/>
                </a:solidFill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4759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8E8995-5127-F851-004A-5F9DD394D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642" y="2034680"/>
            <a:ext cx="7459116" cy="38581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122F1F-ADCB-FF13-8B77-BF3AA9C6261C}"/>
              </a:ext>
            </a:extLst>
          </p:cNvPr>
          <p:cNvSpPr txBox="1"/>
          <p:nvPr/>
        </p:nvSpPr>
        <p:spPr>
          <a:xfrm>
            <a:off x="791614" y="261628"/>
            <a:ext cx="103640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0" i="0" dirty="0">
                <a:effectLst/>
              </a:rPr>
              <a:t>Communication Diagram</a:t>
            </a:r>
          </a:p>
          <a:p>
            <a:r>
              <a:rPr lang="en-GB" b="0" i="0" dirty="0">
                <a:effectLst/>
              </a:rPr>
              <a:t>Like a sequence diagram, it focuses on the interactions between objects but emphasizes the relationships between objects rather than the time ordering of messages.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019645-A8F2-BF49-31BC-8DE6FD7330AE}"/>
              </a:ext>
            </a:extLst>
          </p:cNvPr>
          <p:cNvSpPr txBox="1"/>
          <p:nvPr/>
        </p:nvSpPr>
        <p:spPr>
          <a:xfrm>
            <a:off x="1239520" y="6465567"/>
            <a:ext cx="99161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0" i="0" dirty="0">
                <a:solidFill>
                  <a:srgbClr val="5C5962"/>
                </a:solidFill>
                <a:effectLst/>
              </a:rPr>
              <a:t>LUCIDCHART, 2023f. Communication Diagram Tutorial [viewed 30 May 2023]. Available from: </a:t>
            </a:r>
            <a:r>
              <a:rPr lang="en-GB" sz="1100" b="0" i="0" dirty="0">
                <a:solidFill>
                  <a:srgbClr val="7253ED"/>
                </a:solidFill>
                <a:effectLst/>
                <a:hlinkClick r:id="rId3"/>
              </a:rPr>
              <a:t>https://www.lucidchart.com/pages/uml-communication-diagram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203972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C72ECF67-D195-A0A2-A094-D477FB077D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3530" y="32750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88C83C-5F28-C8C1-E3E6-416D6393F0E8}"/>
              </a:ext>
            </a:extLst>
          </p:cNvPr>
          <p:cNvSpPr txBox="1"/>
          <p:nvPr/>
        </p:nvSpPr>
        <p:spPr>
          <a:xfrm>
            <a:off x="680720" y="349796"/>
            <a:ext cx="11125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3600" b="0" i="0">
                <a:effectLst/>
              </a:rPr>
              <a:t>Composite Structure Diagram</a:t>
            </a:r>
          </a:p>
          <a:p>
            <a:pPr algn="l"/>
            <a:r>
              <a:rPr lang="en-GB" b="0" i="0">
                <a:effectLst/>
              </a:rPr>
              <a:t>Describes the internal structure and collaborations of a class or component. It shows the structure and relationships between parts, ports, connectors, and other internal elements.</a:t>
            </a:r>
            <a:endParaRPr lang="en-GB" b="0" i="0" dirty="0"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A1A75-E38F-55A8-057D-6DF5B2BE4D8D}"/>
              </a:ext>
            </a:extLst>
          </p:cNvPr>
          <p:cNvSpPr txBox="1"/>
          <p:nvPr/>
        </p:nvSpPr>
        <p:spPr>
          <a:xfrm>
            <a:off x="1177925" y="6377399"/>
            <a:ext cx="98361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00" b="0" i="0" dirty="0">
                <a:solidFill>
                  <a:srgbClr val="5C5962"/>
                </a:solidFill>
                <a:effectLst/>
              </a:rPr>
              <a:t>LUCIDCHART, 2023g. Composite Structure Diagram Tutorial [viewed 30 May 2023]. Available from: </a:t>
            </a:r>
            <a:r>
              <a:rPr lang="en-GB" sz="1100" b="0" i="0" dirty="0">
                <a:solidFill>
                  <a:srgbClr val="7253ED"/>
                </a:solidFill>
                <a:effectLst/>
                <a:hlinkClick r:id="rId2"/>
              </a:rPr>
              <a:t>https://www.lucidchart.com/pages/uml-composite-structure-diagram</a:t>
            </a:r>
            <a:endParaRPr lang="en-GB" sz="1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D19270-62C3-C376-43B8-B5DFB54B2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9" y="1980321"/>
            <a:ext cx="5210902" cy="348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65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2EF7FA-275F-A472-25FA-77F8EC05F476}"/>
              </a:ext>
            </a:extLst>
          </p:cNvPr>
          <p:cNvSpPr txBox="1"/>
          <p:nvPr/>
        </p:nvSpPr>
        <p:spPr>
          <a:xfrm>
            <a:off x="10143857" y="6420302"/>
            <a:ext cx="2048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2"/>
              </a:rPr>
              <a:t>mermaid.js.org/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03D74-DFF6-828E-FF87-20065F3BA4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843"/>
          <a:stretch/>
        </p:blipFill>
        <p:spPr>
          <a:xfrm>
            <a:off x="0" y="58889"/>
            <a:ext cx="12192000" cy="62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56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EB4F84-F91F-2BD8-4058-ACCBB9716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80" y="0"/>
            <a:ext cx="1090544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E91914-9265-965D-FD37-A76B87F85363}"/>
              </a:ext>
            </a:extLst>
          </p:cNvPr>
          <p:cNvSpPr txBox="1"/>
          <p:nvPr/>
        </p:nvSpPr>
        <p:spPr>
          <a:xfrm>
            <a:off x="10143857" y="6420302"/>
            <a:ext cx="20481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mermaid.js.org/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7006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87BFA6-A499-16C4-9A77-0996E1A9C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73" y="0"/>
            <a:ext cx="10723853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4FD25C-5B9D-A138-0109-B39767741665}"/>
              </a:ext>
            </a:extLst>
          </p:cNvPr>
          <p:cNvSpPr txBox="1"/>
          <p:nvPr/>
        </p:nvSpPr>
        <p:spPr>
          <a:xfrm>
            <a:off x="7532405" y="6374231"/>
            <a:ext cx="465959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mermaid.js.org/intro/n00b-gettingStarted.html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069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88D2F0-5BEB-6CF3-88A5-BBF7358FA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70" y="72737"/>
            <a:ext cx="10294460" cy="622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6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8EFC6D-C5FD-9578-9020-D894409287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88"/>
          <a:stretch/>
        </p:blipFill>
        <p:spPr>
          <a:xfrm>
            <a:off x="6748463" y="569150"/>
            <a:ext cx="5096586" cy="60657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58DA4F-A6BC-848B-38D0-453DCE950A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120" b="3006"/>
          <a:stretch/>
        </p:blipFill>
        <p:spPr>
          <a:xfrm>
            <a:off x="346951" y="2185487"/>
            <a:ext cx="5887595" cy="33714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5BB54D-B892-46C4-0F90-F1973E873436}"/>
              </a:ext>
            </a:extLst>
          </p:cNvPr>
          <p:cNvSpPr txBox="1"/>
          <p:nvPr/>
        </p:nvSpPr>
        <p:spPr>
          <a:xfrm>
            <a:off x="592282" y="245985"/>
            <a:ext cx="4301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ChatGPT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D56321-16E3-A102-5FC0-F9E0962B0AE7}"/>
              </a:ext>
            </a:extLst>
          </p:cNvPr>
          <p:cNvSpPr txBox="1"/>
          <p:nvPr/>
        </p:nvSpPr>
        <p:spPr>
          <a:xfrm>
            <a:off x="852055" y="1215736"/>
            <a:ext cx="5096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Prompt: </a:t>
            </a:r>
            <a:r>
              <a:rPr lang="en-GB" b="1" i="0" dirty="0">
                <a:effectLst/>
              </a:rPr>
              <a:t>create mermaid code for flow chart to create a cup of tea</a:t>
            </a:r>
            <a:endParaRPr lang="en-GB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B8E935-5620-A297-2C28-7E4EB59934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462" t="7926" r="7907" b="8346"/>
          <a:stretch/>
        </p:blipFill>
        <p:spPr>
          <a:xfrm>
            <a:off x="6096000" y="65191"/>
            <a:ext cx="1080654" cy="100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65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49FF6-6EB1-6ED8-A934-8DC67BB37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76" y="650684"/>
            <a:ext cx="5882924" cy="42363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5F9A16-3264-45A0-18C6-294701EA9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081" y="650684"/>
            <a:ext cx="5882924" cy="41914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5875DE-7C62-E942-DFD5-DA4703A482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9925" y="5010390"/>
            <a:ext cx="7297168" cy="121937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BB9F472-9D95-8C47-7901-8ED5842F4AE0}"/>
              </a:ext>
            </a:extLst>
          </p:cNvPr>
          <p:cNvCxnSpPr>
            <a:cxnSpLocks/>
          </p:cNvCxnSpPr>
          <p:nvPr/>
        </p:nvCxnSpPr>
        <p:spPr>
          <a:xfrm flipH="1">
            <a:off x="4231532" y="1118681"/>
            <a:ext cx="2354094" cy="451363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4473148-5165-BB83-C089-BE94C77847B8}"/>
              </a:ext>
            </a:extLst>
          </p:cNvPr>
          <p:cNvSpPr txBox="1"/>
          <p:nvPr/>
        </p:nvSpPr>
        <p:spPr>
          <a:xfrm>
            <a:off x="435935" y="5326912"/>
            <a:ext cx="2753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Change LR (Left-Right)</a:t>
            </a:r>
            <a:br>
              <a:rPr lang="en-GB" dirty="0"/>
            </a:br>
            <a:r>
              <a:rPr lang="en-GB" dirty="0"/>
              <a:t> to TB (Top-Bottom</a:t>
            </a:r>
          </a:p>
        </p:txBody>
      </p:sp>
    </p:spTree>
    <p:extLst>
      <p:ext uri="{BB962C8B-B14F-4D97-AF65-F5344CB8AC3E}">
        <p14:creationId xmlns:p14="http://schemas.microsoft.com/office/powerpoint/2010/main" val="3522975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355A52-87D4-923B-A3B7-C7A90C15B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147" y="254722"/>
            <a:ext cx="8755706" cy="642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21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0A06526-7E57-D8B1-A9AC-9B5C62315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11238">
            <a:off x="946176" y="691467"/>
            <a:ext cx="6516009" cy="1219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C2A4A7-581A-5376-4D80-8D732AB95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58728">
            <a:off x="3319261" y="1179877"/>
            <a:ext cx="6535062" cy="2553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5E43F2-07AF-3C34-1C60-495DF5EAE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36724">
            <a:off x="1439992" y="1795020"/>
            <a:ext cx="6439799" cy="3686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85376A-E2B4-8B78-04E9-0393577C66FE}"/>
              </a:ext>
            </a:extLst>
          </p:cNvPr>
          <p:cNvSpPr txBox="1"/>
          <p:nvPr/>
        </p:nvSpPr>
        <p:spPr>
          <a:xfrm>
            <a:off x="215054" y="6447548"/>
            <a:ext cx="60974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hlinkClick r:id="rId5"/>
              </a:rPr>
              <a:t>https://www.quora.com/Do-people-use-UML-anymore-Is-UML-still-used-in-2022</a:t>
            </a:r>
            <a:r>
              <a:rPr lang="en-GB" sz="110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9CC926-990C-9DD8-DC82-884547BC09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45779">
            <a:off x="4231467" y="2442256"/>
            <a:ext cx="7201905" cy="3105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04E9B43-9AE8-5013-D40C-A79E4D21956B}"/>
              </a:ext>
            </a:extLst>
          </p:cNvPr>
          <p:cNvSpPr txBox="1"/>
          <p:nvPr/>
        </p:nvSpPr>
        <p:spPr>
          <a:xfrm>
            <a:off x="7241849" y="6278271"/>
            <a:ext cx="484019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effectLst/>
              </a:rPr>
              <a:t>COBB, C., 2019</a:t>
            </a:r>
            <a:r>
              <a:rPr lang="en-GB" sz="1100" dirty="0">
                <a:effectLst/>
              </a:rPr>
              <a:t>. </a:t>
            </a:r>
            <a:r>
              <a:rPr lang="en-GB" sz="1100" i="1" dirty="0">
                <a:effectLst/>
              </a:rPr>
              <a:t>Agile Project Management Training</a:t>
            </a:r>
            <a:r>
              <a:rPr lang="en-GB" sz="1100" dirty="0">
                <a:effectLst/>
              </a:rPr>
              <a:t> [viewed 26 June 2023]. Available from: </a:t>
            </a:r>
            <a:r>
              <a:rPr lang="en-GB" sz="1100" dirty="0">
                <a:effectLst/>
                <a:hlinkClick r:id="rId7"/>
              </a:rPr>
              <a:t>https://managedagile.com/is-uml-still-relevant-today/</a:t>
            </a:r>
            <a:r>
              <a:rPr lang="en-GB" sz="1100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453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94E1AF-C178-BB10-340C-6F2486396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487" y="787352"/>
            <a:ext cx="9787025" cy="55575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4032F1-05EA-B879-0B2A-6E7C99C37098}"/>
              </a:ext>
            </a:extLst>
          </p:cNvPr>
          <p:cNvSpPr txBox="1"/>
          <p:nvPr/>
        </p:nvSpPr>
        <p:spPr>
          <a:xfrm>
            <a:off x="2350412" y="6519682"/>
            <a:ext cx="765916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effectLst/>
              </a:rPr>
              <a:t>BROWN, S., 2011</a:t>
            </a:r>
            <a:r>
              <a:rPr lang="en-GB" sz="1100" dirty="0">
                <a:effectLst/>
              </a:rPr>
              <a:t>. </a:t>
            </a:r>
            <a:r>
              <a:rPr lang="en-GB" sz="1100" i="1" dirty="0">
                <a:effectLst/>
              </a:rPr>
              <a:t>The C4 model for visualising software architecture</a:t>
            </a:r>
            <a:r>
              <a:rPr lang="en-GB" sz="1100" dirty="0">
                <a:effectLst/>
              </a:rPr>
              <a:t> [viewed 26 June 2023]. Available from: </a:t>
            </a:r>
            <a:r>
              <a:rPr lang="en-GB" sz="1100" dirty="0">
                <a:effectLst/>
                <a:hlinkClick r:id="rId3"/>
              </a:rPr>
              <a:t>https://c4model.com/</a:t>
            </a:r>
            <a:r>
              <a:rPr lang="en-GB" sz="1100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88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9A8CDA-82C4-5932-51A0-CA8B6B35F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92" y="0"/>
            <a:ext cx="10978415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B9F436-9DF7-B51C-813D-B822DD1AA9F3}"/>
              </a:ext>
            </a:extLst>
          </p:cNvPr>
          <p:cNvSpPr txBox="1"/>
          <p:nvPr/>
        </p:nvSpPr>
        <p:spPr>
          <a:xfrm>
            <a:off x="264920" y="6458643"/>
            <a:ext cx="11844471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b="1" dirty="0">
                <a:effectLst/>
              </a:rPr>
              <a:t>AGILE MODELING, 2023</a:t>
            </a:r>
            <a:r>
              <a:rPr lang="en-GB" sz="1100" dirty="0">
                <a:effectLst/>
              </a:rPr>
              <a:t>. </a:t>
            </a:r>
            <a:r>
              <a:rPr lang="en-GB" sz="1100" i="1" dirty="0">
                <a:effectLst/>
              </a:rPr>
              <a:t>Be Realistic About the UML: It’s Simply Not Sufficient – The Agile </a:t>
            </a:r>
            <a:r>
              <a:rPr lang="en-GB" sz="1100" i="1" dirty="0" err="1">
                <a:effectLst/>
              </a:rPr>
              <a:t>Modeling</a:t>
            </a:r>
            <a:r>
              <a:rPr lang="en-GB" sz="1100" i="1" dirty="0">
                <a:effectLst/>
              </a:rPr>
              <a:t> (AM) Method</a:t>
            </a:r>
            <a:r>
              <a:rPr lang="en-GB" sz="1100" dirty="0">
                <a:effectLst/>
              </a:rPr>
              <a:t> [viewed 26 June 2023]. Available from: </a:t>
            </a:r>
            <a:r>
              <a:rPr lang="en-GB" sz="1100" dirty="0">
                <a:effectLst/>
                <a:hlinkClick r:id="rId3"/>
              </a:rPr>
              <a:t>https://agilemodeling.com/essays/realisticuml.htm</a:t>
            </a:r>
            <a:r>
              <a:rPr lang="en-GB" sz="1100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498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17FD27A-3885-02B1-D0AC-4C3B5ADCD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7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06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61CBF2-52D6-674A-C422-AB836BA95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187"/>
            <a:ext cx="12192000" cy="63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57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D43633-7DA0-F2D2-64EE-0040E53770FB}"/>
              </a:ext>
            </a:extLst>
          </p:cNvPr>
          <p:cNvSpPr txBox="1"/>
          <p:nvPr/>
        </p:nvSpPr>
        <p:spPr>
          <a:xfrm>
            <a:off x="3920404" y="2465014"/>
            <a:ext cx="89024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7200" b="1" i="0" dirty="0">
                <a:solidFill>
                  <a:schemeClr val="bg1"/>
                </a:solidFill>
                <a:effectLst/>
                <a:latin typeface="Trebuchet MS" panose="020B0603020202020204" pitchFamily="34" charset="0"/>
              </a:rPr>
              <a:t>UML Types</a:t>
            </a:r>
          </a:p>
        </p:txBody>
      </p:sp>
    </p:spTree>
    <p:extLst>
      <p:ext uri="{BB962C8B-B14F-4D97-AF65-F5344CB8AC3E}">
        <p14:creationId xmlns:p14="http://schemas.microsoft.com/office/powerpoint/2010/main" val="1142890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22E8E55-E520-DA75-6BE8-4D5540604E2B}"/>
              </a:ext>
            </a:extLst>
          </p:cNvPr>
          <p:cNvSpPr txBox="1"/>
          <p:nvPr/>
        </p:nvSpPr>
        <p:spPr>
          <a:xfrm>
            <a:off x="615297" y="709561"/>
            <a:ext cx="6135881" cy="4747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800" b="1" i="0" dirty="0">
                <a:effectLst/>
              </a:rPr>
              <a:t>What is a Class?</a:t>
            </a:r>
            <a:br>
              <a:rPr lang="en-GB" sz="2400" b="0" i="0" dirty="0">
                <a:effectLst/>
              </a:rPr>
            </a:br>
            <a:br>
              <a:rPr lang="en-GB" sz="1050" b="0" i="0" dirty="0">
                <a:effectLst/>
              </a:rPr>
            </a:br>
            <a:r>
              <a:rPr lang="en-GB" sz="2400" b="0" i="0" dirty="0">
                <a:effectLst/>
              </a:rPr>
              <a:t>A Class serves as a design template for an object, and the relationship between objects and classes is closely intertwined. </a:t>
            </a:r>
          </a:p>
          <a:p>
            <a:pPr algn="l"/>
            <a:endParaRPr lang="en-GB" sz="2400" dirty="0"/>
          </a:p>
          <a:p>
            <a:r>
              <a:rPr lang="en-GB" sz="2400" b="0" i="0" dirty="0">
                <a:effectLst/>
                <a:hlinkClick r:id="rId2"/>
              </a:rPr>
              <a:t>Object-Oriented Design </a:t>
            </a:r>
            <a:r>
              <a:rPr lang="en-GB" sz="2400" b="0" i="0" dirty="0">
                <a:effectLst/>
              </a:rPr>
              <a:t>revolves around classes, rather than objects, we use classes to create objects. </a:t>
            </a:r>
            <a:br>
              <a:rPr lang="en-GB" sz="2400" b="0" i="0" dirty="0">
                <a:effectLst/>
              </a:rPr>
            </a:br>
            <a:br>
              <a:rPr lang="en-GB" sz="2400" b="0" i="0" dirty="0">
                <a:effectLst/>
              </a:rPr>
            </a:br>
            <a:r>
              <a:rPr lang="en-GB" sz="2400" dirty="0"/>
              <a:t>C</a:t>
            </a:r>
            <a:r>
              <a:rPr lang="en-GB" sz="2400" b="0" i="0" dirty="0">
                <a:effectLst/>
              </a:rPr>
              <a:t>lasses describe the type of objects, while objects are usable instances of classes. </a:t>
            </a:r>
          </a:p>
          <a:p>
            <a:pPr algn="l"/>
            <a:endParaRPr lang="en-GB" sz="2400" b="0" i="0" dirty="0">
              <a:effectLst/>
            </a:endParaRPr>
          </a:p>
        </p:txBody>
      </p:sp>
      <p:pic>
        <p:nvPicPr>
          <p:cNvPr id="14" name="Picture 13" descr="A picture containing text, diagram, screenshot, design&#10;&#10;Description automatically generated">
            <a:extLst>
              <a:ext uri="{FF2B5EF4-FFF2-40B4-BE49-F238E27FC236}">
                <a16:creationId xmlns:a16="http://schemas.microsoft.com/office/drawing/2014/main" id="{29C40FE2-12B6-790B-7296-F91528F2D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97" y="1222049"/>
            <a:ext cx="5974280" cy="389821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031A1F5-7295-E25B-737E-3B30267FCB74}"/>
              </a:ext>
            </a:extLst>
          </p:cNvPr>
          <p:cNvSpPr txBox="1"/>
          <p:nvPr/>
        </p:nvSpPr>
        <p:spPr>
          <a:xfrm>
            <a:off x="1132317" y="6148439"/>
            <a:ext cx="107377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effectLst/>
              </a:rPr>
              <a:t>FREECODECAMP.ORG, 2018</a:t>
            </a:r>
            <a:r>
              <a:rPr lang="en-GB" sz="1200" dirty="0">
                <a:effectLst/>
              </a:rPr>
              <a:t>. </a:t>
            </a:r>
            <a:r>
              <a:rPr lang="en-GB" sz="1200" i="1" dirty="0">
                <a:effectLst/>
              </a:rPr>
              <a:t>How to explain object-oriented programming concepts to a 6-year-old</a:t>
            </a:r>
            <a:r>
              <a:rPr lang="en-GB" sz="1200" dirty="0">
                <a:effectLst/>
              </a:rPr>
              <a:t> [viewed 26 June 2023]. Available from: </a:t>
            </a:r>
            <a:r>
              <a:rPr lang="en-GB" sz="1200" dirty="0">
                <a:effectLst/>
                <a:hlinkClick r:id="rId4"/>
              </a:rPr>
              <a:t>https://www.freecodecamp.org/news/object-oriented-programming-concepts-21bb035f7260/#:~:text=The%20four%20principles%20of%20object</a:t>
            </a:r>
            <a:r>
              <a:rPr lang="en-GB" sz="1200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4215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1272</Words>
  <Application>Microsoft Office PowerPoint</Application>
  <PresentationFormat>Widescreen</PresentationFormat>
  <Paragraphs>88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Consolas</vt:lpstr>
      <vt:lpstr>Open Sans</vt:lpstr>
      <vt:lpstr>system-ui</vt:lpstr>
      <vt:lpstr>Trebuchet MS</vt:lpstr>
      <vt:lpstr>Office Theme</vt:lpstr>
      <vt:lpstr>Systems Modelling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Solent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Reid</dc:creator>
  <cp:lastModifiedBy>Martin Reid</cp:lastModifiedBy>
  <cp:revision>2</cp:revision>
  <dcterms:created xsi:type="dcterms:W3CDTF">2023-06-26T14:54:23Z</dcterms:created>
  <dcterms:modified xsi:type="dcterms:W3CDTF">2023-06-26T20:17:43Z</dcterms:modified>
</cp:coreProperties>
</file>