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00" r:id="rId3"/>
    <p:sldId id="301" r:id="rId4"/>
    <p:sldId id="303" r:id="rId5"/>
    <p:sldId id="263" r:id="rId6"/>
    <p:sldId id="262" r:id="rId7"/>
    <p:sldId id="261" r:id="rId8"/>
    <p:sldId id="260" r:id="rId9"/>
    <p:sldId id="287" r:id="rId10"/>
    <p:sldId id="288" r:id="rId11"/>
    <p:sldId id="264" r:id="rId12"/>
    <p:sldId id="289" r:id="rId13"/>
    <p:sldId id="276" r:id="rId14"/>
    <p:sldId id="297" r:id="rId15"/>
    <p:sldId id="298" r:id="rId16"/>
    <p:sldId id="299" r:id="rId17"/>
    <p:sldId id="296" r:id="rId18"/>
    <p:sldId id="265" r:id="rId19"/>
    <p:sldId id="290" r:id="rId20"/>
    <p:sldId id="291" r:id="rId21"/>
    <p:sldId id="266" r:id="rId22"/>
    <p:sldId id="267" r:id="rId23"/>
    <p:sldId id="268" r:id="rId24"/>
    <p:sldId id="286" r:id="rId25"/>
    <p:sldId id="281" r:id="rId26"/>
    <p:sldId id="282" r:id="rId27"/>
    <p:sldId id="284" r:id="rId28"/>
    <p:sldId id="285" r:id="rId29"/>
    <p:sldId id="270" r:id="rId30"/>
    <p:sldId id="271" r:id="rId31"/>
    <p:sldId id="273" r:id="rId32"/>
    <p:sldId id="274" r:id="rId33"/>
    <p:sldId id="275" r:id="rId34"/>
    <p:sldId id="277" r:id="rId35"/>
    <p:sldId id="278" r:id="rId36"/>
    <p:sldId id="292" r:id="rId37"/>
    <p:sldId id="279" r:id="rId38"/>
    <p:sldId id="293" r:id="rId39"/>
    <p:sldId id="280" r:id="rId40"/>
    <p:sldId id="302" r:id="rId41"/>
    <p:sldId id="29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Brunt" initials="CB" lastIdx="1" clrIdx="0">
    <p:extLst>
      <p:ext uri="{19B8F6BF-5375-455C-9EA6-DF929625EA0E}">
        <p15:presenceInfo xmlns:p15="http://schemas.microsoft.com/office/powerpoint/2012/main" userId="4c6b77d5fca0cc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1C4E"/>
    <a:srgbClr val="C49100"/>
    <a:srgbClr val="DAA100"/>
    <a:srgbClr val="FFC11B"/>
    <a:srgbClr val="000000"/>
    <a:srgbClr val="286A2E"/>
    <a:srgbClr val="368F3F"/>
    <a:srgbClr val="4E8F00"/>
    <a:srgbClr val="FDF7E9"/>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4305E4-F0BB-4D54-B992-997D7FFCE80B}" v="1" dt="2023-07-12T20:13:03.6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02" autoAdjust="0"/>
    <p:restoredTop sz="96327"/>
  </p:normalViewPr>
  <p:slideViewPr>
    <p:cSldViewPr snapToGrid="0" showGuides="1">
      <p:cViewPr varScale="1">
        <p:scale>
          <a:sx n="90" d="100"/>
          <a:sy n="90" d="100"/>
        </p:scale>
        <p:origin x="240" y="10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Reid" userId="67ffab8d-f470-478f-897c-60fbd247a8c9" providerId="ADAL" clId="{944305E4-F0BB-4D54-B992-997D7FFCE80B}"/>
    <pc:docChg chg="custSel modSld">
      <pc:chgData name="Martin Reid" userId="67ffab8d-f470-478f-897c-60fbd247a8c9" providerId="ADAL" clId="{944305E4-F0BB-4D54-B992-997D7FFCE80B}" dt="2023-07-12T20:13:22.992" v="9" actId="14861"/>
      <pc:docMkLst>
        <pc:docMk/>
      </pc:docMkLst>
      <pc:sldChg chg="addSp delSp modSp mod">
        <pc:chgData name="Martin Reid" userId="67ffab8d-f470-478f-897c-60fbd247a8c9" providerId="ADAL" clId="{944305E4-F0BB-4D54-B992-997D7FFCE80B}" dt="2023-07-12T20:13:22.992" v="9" actId="14861"/>
        <pc:sldMkLst>
          <pc:docMk/>
          <pc:sldMk cId="2277935341" sldId="285"/>
        </pc:sldMkLst>
        <pc:picChg chg="del">
          <ac:chgData name="Martin Reid" userId="67ffab8d-f470-478f-897c-60fbd247a8c9" providerId="ADAL" clId="{944305E4-F0BB-4D54-B992-997D7FFCE80B}" dt="2023-07-12T20:12:58.645" v="0" actId="478"/>
          <ac:picMkLst>
            <pc:docMk/>
            <pc:sldMk cId="2277935341" sldId="285"/>
            <ac:picMk id="3" creationId="{D273D7DB-7334-07A5-DC95-57CEE9F54233}"/>
          </ac:picMkLst>
        </pc:picChg>
        <pc:picChg chg="add mod">
          <ac:chgData name="Martin Reid" userId="67ffab8d-f470-478f-897c-60fbd247a8c9" providerId="ADAL" clId="{944305E4-F0BB-4D54-B992-997D7FFCE80B}" dt="2023-07-12T20:13:22.992" v="9" actId="14861"/>
          <ac:picMkLst>
            <pc:docMk/>
            <pc:sldMk cId="2277935341" sldId="285"/>
            <ac:picMk id="4" creationId="{2802DA1F-F867-3AD2-6ECC-DF4930B9B9C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551E8-2591-D944-80FD-E935912783A2}" type="datetimeFigureOut">
              <a:rPr lang="en-GB" smtClean="0"/>
              <a:t>12/07/2023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36875-C869-DE4E-9C94-370E4490A255}" type="slidenum">
              <a:rPr lang="en-GB" smtClean="0"/>
              <a:t>‹#›</a:t>
            </a:fld>
            <a:endParaRPr lang="en-GB"/>
          </a:p>
        </p:txBody>
      </p:sp>
    </p:spTree>
    <p:extLst>
      <p:ext uri="{BB962C8B-B14F-4D97-AF65-F5344CB8AC3E}">
        <p14:creationId xmlns:p14="http://schemas.microsoft.com/office/powerpoint/2010/main" val="359507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B23D2-2F37-1850-E5A7-523D0DCB72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4" y="700899"/>
            <a:ext cx="6423025" cy="1422398"/>
          </a:xfrm>
        </p:spPr>
        <p:txBody>
          <a:bodyPr anchor="t" anchorCtr="0"/>
          <a:lstStyle>
            <a:lvl1pPr algn="l">
              <a:lnSpc>
                <a:spcPct val="75000"/>
              </a:lnSpc>
              <a:defRPr sz="6000" b="1">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292180"/>
            <a:ext cx="6423024" cy="770455"/>
          </a:xfrm>
          <a:prstGeom prst="rect">
            <a:avLst/>
          </a:prstGeom>
        </p:spPr>
        <p:txBody>
          <a:bodyPr/>
          <a:lstStyle>
            <a:lvl1pPr marL="0" indent="0" algn="l">
              <a:lnSpc>
                <a:spcPct val="75000"/>
              </a:lnSpc>
              <a:spcAft>
                <a:spcPts val="750"/>
              </a:spcAft>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CF4332E2-0C3F-5F66-789C-006FAD0F5C81}"/>
              </a:ext>
            </a:extLst>
          </p:cNvPr>
          <p:cNvPicPr>
            <a:picLocks noChangeAspect="1"/>
          </p:cNvPicPr>
          <p:nvPr userDrawn="1"/>
        </p:nvPicPr>
        <p:blipFill>
          <a:blip r:embed="rId3"/>
          <a:stretch>
            <a:fillRect/>
          </a:stretch>
        </p:blipFill>
        <p:spPr>
          <a:xfrm>
            <a:off x="10305500" y="5645150"/>
            <a:ext cx="1153076" cy="563867"/>
          </a:xfrm>
          <a:prstGeom prst="rect">
            <a:avLst/>
          </a:prstGeom>
        </p:spPr>
      </p:pic>
      <p:pic>
        <p:nvPicPr>
          <p:cNvPr id="8" name="Picture 7">
            <a:extLst>
              <a:ext uri="{FF2B5EF4-FFF2-40B4-BE49-F238E27FC236}">
                <a16:creationId xmlns:a16="http://schemas.microsoft.com/office/drawing/2014/main" id="{B5B4DBD8-386C-7747-C402-17F2A7108A9E}"/>
              </a:ext>
            </a:extLst>
          </p:cNvPr>
          <p:cNvPicPr>
            <a:picLocks noChangeAspect="1"/>
          </p:cNvPicPr>
          <p:nvPr userDrawn="1"/>
        </p:nvPicPr>
        <p:blipFill>
          <a:blip r:embed="rId4"/>
          <a:stretch>
            <a:fillRect/>
          </a:stretch>
        </p:blipFill>
        <p:spPr>
          <a:xfrm>
            <a:off x="10257531" y="442063"/>
            <a:ext cx="1347095" cy="1347095"/>
          </a:xfrm>
          <a:prstGeom prst="rect">
            <a:avLst/>
          </a:prstGeom>
        </p:spPr>
      </p:pic>
    </p:spTree>
    <p:extLst>
      <p:ext uri="{BB962C8B-B14F-4D97-AF65-F5344CB8AC3E}">
        <p14:creationId xmlns:p14="http://schemas.microsoft.com/office/powerpoint/2010/main" val="3339516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754187-86CA-470F-1BF1-8B10E82DED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43"/>
            <a:ext cx="6089650" cy="6857713"/>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tx1"/>
          </a:solidFill>
        </p:spPr>
        <p:txBody>
          <a:bodyPr anchor="ctr" anchorCtr="0"/>
          <a:lstStyle>
            <a:lvl1pPr algn="ctr">
              <a:defRPr>
                <a:solidFill>
                  <a:schemeClr val="bg1"/>
                </a:solidFill>
              </a:defRPr>
            </a:lvl1pPr>
          </a:lstStyle>
          <a:p>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5CB0982F-A5FE-9A99-5135-410A619B31D7}"/>
              </a:ext>
            </a:extLst>
          </p:cNvPr>
          <p:cNvPicPr>
            <a:picLocks noChangeAspect="1"/>
          </p:cNvPicPr>
          <p:nvPr userDrawn="1"/>
        </p:nvPicPr>
        <p:blipFill>
          <a:blip r:embed="rId3"/>
          <a:stretch>
            <a:fillRect/>
          </a:stretch>
        </p:blipFill>
        <p:spPr>
          <a:xfrm>
            <a:off x="10257530" y="4853680"/>
            <a:ext cx="1347095" cy="1347095"/>
          </a:xfrm>
          <a:prstGeom prst="rect">
            <a:avLst/>
          </a:prstGeom>
        </p:spPr>
      </p:pic>
    </p:spTree>
    <p:extLst>
      <p:ext uri="{BB962C8B-B14F-4D97-AF65-F5344CB8AC3E}">
        <p14:creationId xmlns:p14="http://schemas.microsoft.com/office/powerpoint/2010/main" val="395637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754187-86CA-470F-1BF1-8B10E82DED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43"/>
            <a:ext cx="6089650" cy="6857713"/>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tx1"/>
          </a:solidFill>
        </p:spPr>
        <p:txBody>
          <a:bodyPr anchor="ctr" anchorCtr="0"/>
          <a:lstStyle>
            <a:lvl1pPr algn="ctr">
              <a:defRPr>
                <a:solidFill>
                  <a:schemeClr val="bg1"/>
                </a:solidFill>
              </a:defRPr>
            </a:lvl1pPr>
          </a:lstStyle>
          <a:p>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F85E12C7-ACF7-7EF5-DF1A-30433E29302A}"/>
              </a:ext>
            </a:extLst>
          </p:cNvPr>
          <p:cNvPicPr>
            <a:picLocks noChangeAspect="1"/>
          </p:cNvPicPr>
          <p:nvPr userDrawn="1"/>
        </p:nvPicPr>
        <p:blipFill>
          <a:blip r:embed="rId3"/>
          <a:stretch>
            <a:fillRect/>
          </a:stretch>
        </p:blipFill>
        <p:spPr>
          <a:xfrm>
            <a:off x="10257531" y="442063"/>
            <a:ext cx="1347095" cy="1347095"/>
          </a:xfrm>
          <a:prstGeom prst="rect">
            <a:avLst/>
          </a:prstGeom>
        </p:spPr>
      </p:pic>
    </p:spTree>
    <p:extLst>
      <p:ext uri="{BB962C8B-B14F-4D97-AF65-F5344CB8AC3E}">
        <p14:creationId xmlns:p14="http://schemas.microsoft.com/office/powerpoint/2010/main" val="3265444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option 1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275389" y="643965"/>
            <a:ext cx="5329238" cy="5351589"/>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9193C751-D3D3-8744-BBE4-FB031A10FFFF}" type="datetime1">
              <a:rPr lang="en-GB" smtClean="0"/>
              <a:t>12/07/2023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7" name="Text Placeholder 7">
            <a:extLst>
              <a:ext uri="{FF2B5EF4-FFF2-40B4-BE49-F238E27FC236}">
                <a16:creationId xmlns:a16="http://schemas.microsoft.com/office/drawing/2014/main" id="{2834B86E-6ABB-D89A-3CED-2B69576CD923}"/>
              </a:ext>
            </a:extLst>
          </p:cNvPr>
          <p:cNvSpPr>
            <a:spLocks noGrp="1"/>
          </p:cNvSpPr>
          <p:nvPr>
            <p:ph type="body" sz="quarter" idx="14"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1777462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option 2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06553" y="2628900"/>
            <a:ext cx="2468324"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46CBC118-4A4F-0240-87CA-9A77E4E85DF6}" type="datetime1">
              <a:rPr lang="en-GB" smtClean="0"/>
              <a:t>12/07/2023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5" name="Content Placeholder 2">
            <a:extLst>
              <a:ext uri="{FF2B5EF4-FFF2-40B4-BE49-F238E27FC236}">
                <a16:creationId xmlns:a16="http://schemas.microsoft.com/office/drawing/2014/main" id="{A99E2969-2376-88AB-B6EF-B34972DBDF5F}"/>
              </a:ext>
            </a:extLst>
          </p:cNvPr>
          <p:cNvSpPr>
            <a:spLocks noGrp="1"/>
          </p:cNvSpPr>
          <p:nvPr>
            <p:ph idx="14" hasCustomPrompt="1"/>
          </p:nvPr>
        </p:nvSpPr>
        <p:spPr>
          <a:xfrm>
            <a:off x="342457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6" name="Content Placeholder 2">
            <a:extLst>
              <a:ext uri="{FF2B5EF4-FFF2-40B4-BE49-F238E27FC236}">
                <a16:creationId xmlns:a16="http://schemas.microsoft.com/office/drawing/2014/main" id="{4306F92E-6832-5121-DCBD-3E0CE1D9A3E9}"/>
              </a:ext>
            </a:extLst>
          </p:cNvPr>
          <p:cNvSpPr>
            <a:spLocks noGrp="1"/>
          </p:cNvSpPr>
          <p:nvPr>
            <p:ph idx="15" hasCustomPrompt="1"/>
          </p:nvPr>
        </p:nvSpPr>
        <p:spPr>
          <a:xfrm>
            <a:off x="6284466"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7" name="Content Placeholder 2">
            <a:extLst>
              <a:ext uri="{FF2B5EF4-FFF2-40B4-BE49-F238E27FC236}">
                <a16:creationId xmlns:a16="http://schemas.microsoft.com/office/drawing/2014/main" id="{23B3C8CC-87DB-09DD-B04D-AB27BC1E0586}"/>
              </a:ext>
            </a:extLst>
          </p:cNvPr>
          <p:cNvSpPr>
            <a:spLocks noGrp="1"/>
          </p:cNvSpPr>
          <p:nvPr>
            <p:ph idx="16" hasCustomPrompt="1"/>
          </p:nvPr>
        </p:nvSpPr>
        <p:spPr>
          <a:xfrm>
            <a:off x="912620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7" name="Text Placeholder 7">
            <a:extLst>
              <a:ext uri="{FF2B5EF4-FFF2-40B4-BE49-F238E27FC236}">
                <a16:creationId xmlns:a16="http://schemas.microsoft.com/office/drawing/2014/main" id="{D970BA7A-E886-D343-B167-2C166D3A216F}"/>
              </a:ext>
            </a:extLst>
          </p:cNvPr>
          <p:cNvSpPr>
            <a:spLocks noGrp="1"/>
          </p:cNvSpPr>
          <p:nvPr>
            <p:ph type="body" sz="quarter" idx="17"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1399584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image option 1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B4C74528-AE30-7E4F-9502-945829E63C4A}" type="datetime1">
              <a:rPr lang="en-GB" smtClean="0"/>
              <a:t>12/07/2023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5329237" cy="5351029"/>
          </a:xfrm>
        </p:spPr>
        <p:txBody>
          <a:bodyPr anchor="t" anchorCtr="0"/>
          <a:lstStyle>
            <a:lvl1pPr algn="ctr">
              <a:defRPr/>
            </a:lvl1pPr>
          </a:lstStyle>
          <a:p>
            <a:endParaRPr lang="en-GB"/>
          </a:p>
        </p:txBody>
      </p:sp>
      <p:sp>
        <p:nvSpPr>
          <p:cNvPr id="3" name="Text Placeholder 7">
            <a:extLst>
              <a:ext uri="{FF2B5EF4-FFF2-40B4-BE49-F238E27FC236}">
                <a16:creationId xmlns:a16="http://schemas.microsoft.com/office/drawing/2014/main" id="{545AEB1F-0086-F761-7ACA-FA0F8FC1A1D1}"/>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3155969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image option 2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B4C74528-AE30-7E4F-9502-945829E63C4A}" type="datetime1">
              <a:rPr lang="en-GB" smtClean="0"/>
              <a:t>12/07/2023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2570269" cy="2699234"/>
          </a:xfrm>
        </p:spPr>
        <p:txBody>
          <a:bodyPr anchor="t" anchorCtr="0"/>
          <a:lstStyle>
            <a:lvl1pPr algn="ctr">
              <a:defRPr/>
            </a:lvl1pPr>
          </a:lstStyle>
          <a:p>
            <a:endParaRPr lang="en-GB"/>
          </a:p>
        </p:txBody>
      </p:sp>
      <p:sp>
        <p:nvSpPr>
          <p:cNvPr id="9" name="Picture Placeholder 13">
            <a:extLst>
              <a:ext uri="{FF2B5EF4-FFF2-40B4-BE49-F238E27FC236}">
                <a16:creationId xmlns:a16="http://schemas.microsoft.com/office/drawing/2014/main" id="{ABA4E697-F251-CEC5-AF67-E9705351CB87}"/>
              </a:ext>
            </a:extLst>
          </p:cNvPr>
          <p:cNvSpPr>
            <a:spLocks noGrp="1"/>
          </p:cNvSpPr>
          <p:nvPr>
            <p:ph type="pic" sz="quarter" idx="16"/>
          </p:nvPr>
        </p:nvSpPr>
        <p:spPr>
          <a:xfrm>
            <a:off x="9034356" y="644525"/>
            <a:ext cx="2570269" cy="2021183"/>
          </a:xfrm>
        </p:spPr>
        <p:txBody>
          <a:bodyPr anchor="t" anchorCtr="0"/>
          <a:lstStyle>
            <a:lvl1pPr algn="ctr">
              <a:defRPr/>
            </a:lvl1pPr>
          </a:lstStyle>
          <a:p>
            <a:endParaRPr lang="en-GB"/>
          </a:p>
        </p:txBody>
      </p:sp>
      <p:sp>
        <p:nvSpPr>
          <p:cNvPr id="12" name="Picture Placeholder 13">
            <a:extLst>
              <a:ext uri="{FF2B5EF4-FFF2-40B4-BE49-F238E27FC236}">
                <a16:creationId xmlns:a16="http://schemas.microsoft.com/office/drawing/2014/main" id="{34F858D2-EAFD-03BC-4AD5-B2E2979A97A0}"/>
              </a:ext>
            </a:extLst>
          </p:cNvPr>
          <p:cNvSpPr>
            <a:spLocks noGrp="1"/>
          </p:cNvSpPr>
          <p:nvPr>
            <p:ph type="pic" sz="quarter" idx="17"/>
          </p:nvPr>
        </p:nvSpPr>
        <p:spPr>
          <a:xfrm>
            <a:off x="9034356" y="2836257"/>
            <a:ext cx="2570269" cy="3159297"/>
          </a:xfrm>
        </p:spPr>
        <p:txBody>
          <a:bodyPr anchor="t" anchorCtr="0"/>
          <a:lstStyle>
            <a:lvl1pPr algn="ctr">
              <a:defRPr/>
            </a:lvl1pPr>
          </a:lstStyle>
          <a:p>
            <a:endParaRPr lang="en-GB"/>
          </a:p>
        </p:txBody>
      </p:sp>
      <p:sp>
        <p:nvSpPr>
          <p:cNvPr id="13" name="Picture Placeholder 13">
            <a:extLst>
              <a:ext uri="{FF2B5EF4-FFF2-40B4-BE49-F238E27FC236}">
                <a16:creationId xmlns:a16="http://schemas.microsoft.com/office/drawing/2014/main" id="{E57DD1B6-33DD-0CD6-28EB-1B379163BE52}"/>
              </a:ext>
            </a:extLst>
          </p:cNvPr>
          <p:cNvSpPr>
            <a:spLocks noGrp="1"/>
          </p:cNvSpPr>
          <p:nvPr>
            <p:ph type="pic" sz="quarter" idx="18"/>
          </p:nvPr>
        </p:nvSpPr>
        <p:spPr>
          <a:xfrm>
            <a:off x="6275388" y="3514242"/>
            <a:ext cx="2570269" cy="2481312"/>
          </a:xfrm>
        </p:spPr>
        <p:txBody>
          <a:bodyPr anchor="t" anchorCtr="0"/>
          <a:lstStyle>
            <a:lvl1pPr algn="ctr">
              <a:defRPr/>
            </a:lvl1pPr>
          </a:lstStyle>
          <a:p>
            <a:endParaRPr lang="en-GB"/>
          </a:p>
        </p:txBody>
      </p:sp>
      <p:sp>
        <p:nvSpPr>
          <p:cNvPr id="3" name="Text Placeholder 7">
            <a:extLst>
              <a:ext uri="{FF2B5EF4-FFF2-40B4-BE49-F238E27FC236}">
                <a16:creationId xmlns:a16="http://schemas.microsoft.com/office/drawing/2014/main" id="{FACC5B44-4A75-8626-30B9-4F5637C67A31}"/>
              </a:ext>
            </a:extLst>
          </p:cNvPr>
          <p:cNvSpPr>
            <a:spLocks noGrp="1"/>
          </p:cNvSpPr>
          <p:nvPr>
            <p:ph type="body" sz="quarter" idx="19"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898661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image option 3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AA03E0A5-EAE5-4542-9F39-36B4F9D63FBA}" type="datetime1">
              <a:rPr lang="en-GB" smtClean="0"/>
              <a:t>12/07/2023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1"/>
            <a:ext cx="5916612" cy="6200774"/>
          </a:xfrm>
          <a:solidFill>
            <a:schemeClr val="tx1"/>
          </a:solidFill>
        </p:spPr>
        <p:txBody>
          <a:bodyPr anchor="ctr" anchorCtr="0"/>
          <a:lstStyle>
            <a:lvl1pPr algn="ctr">
              <a:defRPr>
                <a:solidFill>
                  <a:schemeClr val="bg1"/>
                </a:solidFill>
              </a:defRPr>
            </a:lvl1pPr>
          </a:lstStyle>
          <a:p>
            <a:endParaRPr lang="en-GB"/>
          </a:p>
        </p:txBody>
      </p:sp>
      <p:sp>
        <p:nvSpPr>
          <p:cNvPr id="3" name="Text Placeholder 7">
            <a:extLst>
              <a:ext uri="{FF2B5EF4-FFF2-40B4-BE49-F238E27FC236}">
                <a16:creationId xmlns:a16="http://schemas.microsoft.com/office/drawing/2014/main" id="{D3AC4C21-E6B8-8C88-856C-DE99691AD08C}"/>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3023690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only option 1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91DB3B-1FA0-25EA-5A02-5BC68124D03C}"/>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B5E9973-CE18-4BF3-0F7D-111DB3AABAE1}"/>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275389" y="643965"/>
            <a:ext cx="5329238" cy="5351589"/>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08221489-9F07-744E-8CD9-921C2C251C9C}" type="datetime1">
              <a:rPr lang="en-GB" smtClean="0"/>
              <a:t>12/07/2023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pic>
        <p:nvPicPr>
          <p:cNvPr id="13" name="Picture 12" descr="Background pattern&#10;&#10;Description automatically generated">
            <a:extLst>
              <a:ext uri="{FF2B5EF4-FFF2-40B4-BE49-F238E27FC236}">
                <a16:creationId xmlns:a16="http://schemas.microsoft.com/office/drawing/2014/main" id="{FA93BAD5-924D-165D-2FE0-08F3E6DF35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7" name="TextBox 6">
            <a:extLst>
              <a:ext uri="{FF2B5EF4-FFF2-40B4-BE49-F238E27FC236}">
                <a16:creationId xmlns:a16="http://schemas.microsoft.com/office/drawing/2014/main" id="{C7232A49-3370-20EE-4666-10F01D622E9B}"/>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11" name="Text Placeholder 7">
            <a:extLst>
              <a:ext uri="{FF2B5EF4-FFF2-40B4-BE49-F238E27FC236}">
                <a16:creationId xmlns:a16="http://schemas.microsoft.com/office/drawing/2014/main" id="{11244971-CEDE-D4D2-9C67-6E8C2710FFAD}"/>
              </a:ext>
            </a:extLst>
          </p:cNvPr>
          <p:cNvSpPr>
            <a:spLocks noGrp="1"/>
          </p:cNvSpPr>
          <p:nvPr>
            <p:ph type="body" sz="quarter" idx="14"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958871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only option 2 -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BC809C-14C9-7B5A-BD5C-F60B8DBDDBD2}"/>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2A4B709C-CED0-0678-2880-7A2C87D0FCA2}"/>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E6763B7B-9DD3-CF27-8FBA-2FD58308F8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06553" y="2628900"/>
            <a:ext cx="2468324"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FCEFDFD4-84BD-F44A-AE90-8F322F4BF773}" type="datetime1">
              <a:rPr lang="en-GB" smtClean="0"/>
              <a:t>12/07/2023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5" name="Content Placeholder 2">
            <a:extLst>
              <a:ext uri="{FF2B5EF4-FFF2-40B4-BE49-F238E27FC236}">
                <a16:creationId xmlns:a16="http://schemas.microsoft.com/office/drawing/2014/main" id="{A99E2969-2376-88AB-B6EF-B34972DBDF5F}"/>
              </a:ext>
            </a:extLst>
          </p:cNvPr>
          <p:cNvSpPr>
            <a:spLocks noGrp="1"/>
          </p:cNvSpPr>
          <p:nvPr>
            <p:ph idx="14" hasCustomPrompt="1"/>
          </p:nvPr>
        </p:nvSpPr>
        <p:spPr>
          <a:xfrm>
            <a:off x="342457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6" name="Content Placeholder 2">
            <a:extLst>
              <a:ext uri="{FF2B5EF4-FFF2-40B4-BE49-F238E27FC236}">
                <a16:creationId xmlns:a16="http://schemas.microsoft.com/office/drawing/2014/main" id="{4306F92E-6832-5121-DCBD-3E0CE1D9A3E9}"/>
              </a:ext>
            </a:extLst>
          </p:cNvPr>
          <p:cNvSpPr>
            <a:spLocks noGrp="1"/>
          </p:cNvSpPr>
          <p:nvPr>
            <p:ph idx="15" hasCustomPrompt="1"/>
          </p:nvPr>
        </p:nvSpPr>
        <p:spPr>
          <a:xfrm>
            <a:off x="6284466"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7" name="Content Placeholder 2">
            <a:extLst>
              <a:ext uri="{FF2B5EF4-FFF2-40B4-BE49-F238E27FC236}">
                <a16:creationId xmlns:a16="http://schemas.microsoft.com/office/drawing/2014/main" id="{23B3C8CC-87DB-09DD-B04D-AB27BC1E0586}"/>
              </a:ext>
            </a:extLst>
          </p:cNvPr>
          <p:cNvSpPr>
            <a:spLocks noGrp="1"/>
          </p:cNvSpPr>
          <p:nvPr>
            <p:ph idx="16" hasCustomPrompt="1"/>
          </p:nvPr>
        </p:nvSpPr>
        <p:spPr>
          <a:xfrm>
            <a:off x="912620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7" name="TextBox 6">
            <a:extLst>
              <a:ext uri="{FF2B5EF4-FFF2-40B4-BE49-F238E27FC236}">
                <a16:creationId xmlns:a16="http://schemas.microsoft.com/office/drawing/2014/main" id="{E9F6CBA5-7162-26DC-2789-DE7AB4327669}"/>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8" name="Text Placeholder 7">
            <a:extLst>
              <a:ext uri="{FF2B5EF4-FFF2-40B4-BE49-F238E27FC236}">
                <a16:creationId xmlns:a16="http://schemas.microsoft.com/office/drawing/2014/main" id="{D15C5C3A-8344-3B7A-BE4F-20587D42972D}"/>
              </a:ext>
            </a:extLst>
          </p:cNvPr>
          <p:cNvSpPr>
            <a:spLocks noGrp="1"/>
          </p:cNvSpPr>
          <p:nvPr>
            <p:ph type="body" sz="quarter" idx="17"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364090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amp; image option 1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87FE4-9E5B-9EA2-530B-E772CFFE39C7}"/>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E6DDF2B-65AC-B331-83F6-E65FECB8A55D}"/>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76857F1B-F648-24CD-1EA4-C2AC118A38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AD3354D4-14D5-A741-ADE4-9AD56A8E14B9}" type="datetime1">
              <a:rPr lang="en-GB" smtClean="0"/>
              <a:t>12/07/2023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5329237" cy="5351029"/>
          </a:xfrm>
        </p:spPr>
        <p:txBody>
          <a:bodyPr anchor="t" anchorCtr="0"/>
          <a:lstStyle>
            <a:lvl1pPr algn="ctr">
              <a:defRPr/>
            </a:lvl1pPr>
          </a:lstStyle>
          <a:p>
            <a:endParaRPr lang="en-GB"/>
          </a:p>
        </p:txBody>
      </p:sp>
      <p:sp>
        <p:nvSpPr>
          <p:cNvPr id="3" name="TextBox 2">
            <a:extLst>
              <a:ext uri="{FF2B5EF4-FFF2-40B4-BE49-F238E27FC236}">
                <a16:creationId xmlns:a16="http://schemas.microsoft.com/office/drawing/2014/main" id="{4E826645-B243-92FE-33E9-50F487C73859}"/>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7" name="Text Placeholder 7">
            <a:extLst>
              <a:ext uri="{FF2B5EF4-FFF2-40B4-BE49-F238E27FC236}">
                <a16:creationId xmlns:a16="http://schemas.microsoft.com/office/drawing/2014/main" id="{ED090F6A-2A0D-B829-542C-60372D852259}"/>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314197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No Brand RE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59231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amp; image option 2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CBBBD8D-8B01-3976-F381-B6E3D1F6D5AA}"/>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48032DCE-7DF5-9D1B-4FE8-1B78D79D53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43556921-25A7-DE49-B701-BD669C6E5AF0}" type="datetime1">
              <a:rPr lang="en-GB" smtClean="0"/>
              <a:t>12/07/2023</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1"/>
            <a:ext cx="5916612" cy="6200774"/>
          </a:xfrm>
          <a:solidFill>
            <a:schemeClr val="tx1"/>
          </a:solidFill>
        </p:spPr>
        <p:txBody>
          <a:bodyPr anchor="ctr" anchorCtr="0"/>
          <a:lstStyle>
            <a:lvl1pPr algn="ctr">
              <a:defRPr>
                <a:solidFill>
                  <a:schemeClr val="bg1"/>
                </a:solidFill>
              </a:defRPr>
            </a:lvl1pPr>
          </a:lstStyle>
          <a:p>
            <a:endParaRPr lang="en-GB"/>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7" name="Text Placeholder 7">
            <a:extLst>
              <a:ext uri="{FF2B5EF4-FFF2-40B4-BE49-F238E27FC236}">
                <a16:creationId xmlns:a16="http://schemas.microsoft.com/office/drawing/2014/main" id="{520B1E12-D10C-9AEC-A04C-3D6F61C49728}"/>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37184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o Brand Footer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92520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No Brand Footer - Red">
    <p:bg>
      <p:bgPr>
        <a:solidFill>
          <a:srgbClr val="C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1528433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No Brand Footer - Blue">
    <p:bg>
      <p:bgPr>
        <a:solidFill>
          <a:srgbClr val="0070C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205843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No Brand Footer - Green">
    <p:bg>
      <p:bgPr>
        <a:solidFill>
          <a:srgbClr val="368F3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250143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412889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No Brand Footer - Purple">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404831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No Brand Footer - Black">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cxnSp>
        <p:nvCxnSpPr>
          <p:cNvPr id="5" name="Straight Connector 4">
            <a:extLst>
              <a:ext uri="{FF2B5EF4-FFF2-40B4-BE49-F238E27FC236}">
                <a16:creationId xmlns:a16="http://schemas.microsoft.com/office/drawing/2014/main" id="{CCAB07FA-96AD-2713-E14A-84E2FCB1F8F2}"/>
              </a:ext>
            </a:extLst>
          </p:cNvPr>
          <p:cNvCxnSpPr/>
          <p:nvPr userDrawn="1"/>
        </p:nvCxnSpPr>
        <p:spPr>
          <a:xfrm>
            <a:off x="0" y="6181273"/>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890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_No Brand Footer - Grey">
    <p:bg>
      <p:bgPr>
        <a:solidFill>
          <a:schemeClr val="bg1">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3345026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y intro slide">
    <p:bg>
      <p:bgPr>
        <a:solidFill>
          <a:srgbClr val="C0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621441-7FAF-AAD7-6496-75A68396591B}"/>
              </a:ext>
            </a:extLst>
          </p:cNvPr>
          <p:cNvSpPr/>
          <p:nvPr userDrawn="1"/>
        </p:nvSpPr>
        <p:spPr>
          <a:xfrm>
            <a:off x="4897586" y="2669466"/>
            <a:ext cx="6479947" cy="1274195"/>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2400" dirty="0">
                <a:solidFill>
                  <a:schemeClr val="bg1"/>
                </a:solidFill>
                <a:latin typeface="Trebuchet MS" panose="020B0703020202090204" pitchFamily="34" charset="0"/>
              </a:rPr>
              <a:t>Course Leader </a:t>
            </a:r>
          </a:p>
          <a:p>
            <a:pPr algn="l">
              <a:lnSpc>
                <a:spcPct val="110000"/>
              </a:lnSpc>
            </a:pPr>
            <a:r>
              <a:rPr lang="en-GB" sz="2400" b="0" i="0" dirty="0">
                <a:solidFill>
                  <a:schemeClr val="bg1"/>
                </a:solidFill>
                <a:effectLst/>
                <a:latin typeface="Trebuchet MS" panose="020B0703020202090204" pitchFamily="34" charset="0"/>
              </a:rPr>
              <a:t>Computing -Science &amp; Engineering Dept</a:t>
            </a:r>
            <a:endParaRPr lang="en-US" sz="2400" b="0" i="0" dirty="0">
              <a:solidFill>
                <a:schemeClr val="bg1"/>
              </a:solidFill>
              <a:latin typeface="Trebuchet MS" panose="020B0703020202090204" pitchFamily="34" charset="0"/>
            </a:endParaRPr>
          </a:p>
          <a:p>
            <a:pPr algn="l"/>
            <a:r>
              <a:rPr lang="en-US" sz="2400" b="0" i="0" dirty="0" err="1">
                <a:solidFill>
                  <a:schemeClr val="bg1"/>
                </a:solidFill>
                <a:latin typeface="Trebuchet MS" panose="020B0703020202090204" pitchFamily="34" charset="0"/>
              </a:rPr>
              <a:t>Solent</a:t>
            </a:r>
            <a:r>
              <a:rPr lang="en-US" sz="2400" b="0" i="0" dirty="0">
                <a:solidFill>
                  <a:schemeClr val="bg1"/>
                </a:solidFill>
                <a:latin typeface="Trebuchet MS" panose="020B0703020202090204" pitchFamily="34" charset="0"/>
              </a:rPr>
              <a:t> University – Southampton UK</a:t>
            </a:r>
          </a:p>
        </p:txBody>
      </p:sp>
      <p:sp>
        <p:nvSpPr>
          <p:cNvPr id="5" name="Rectangle 4">
            <a:extLst>
              <a:ext uri="{FF2B5EF4-FFF2-40B4-BE49-F238E27FC236}">
                <a16:creationId xmlns:a16="http://schemas.microsoft.com/office/drawing/2014/main" id="{5794DBA4-D6B7-BADD-BD13-FEB8B42F745D}"/>
              </a:ext>
            </a:extLst>
          </p:cNvPr>
          <p:cNvSpPr/>
          <p:nvPr userDrawn="1"/>
        </p:nvSpPr>
        <p:spPr>
          <a:xfrm>
            <a:off x="4926527" y="1492412"/>
            <a:ext cx="4095288" cy="1015663"/>
          </a:xfrm>
          <a:prstGeom prst="rect">
            <a:avLst/>
          </a:prstGeom>
        </p:spPr>
        <p:txBody>
          <a:bodyPr wrap="none">
            <a:spAutoFit/>
          </a:bodyPr>
          <a:lstStyle/>
          <a:p>
            <a:r>
              <a:rPr lang="en-US" sz="6000" dirty="0">
                <a:solidFill>
                  <a:schemeClr val="bg1"/>
                </a:solidFill>
                <a:latin typeface="Trebuchet MS" panose="020B0703020202090204" pitchFamily="34" charset="0"/>
              </a:rPr>
              <a:t>Martin Reid</a:t>
            </a:r>
            <a:endParaRPr lang="en-US" sz="6000" dirty="0"/>
          </a:p>
        </p:txBody>
      </p:sp>
      <p:pic>
        <p:nvPicPr>
          <p:cNvPr id="6" name="Picture Placeholder 19">
            <a:extLst>
              <a:ext uri="{FF2B5EF4-FFF2-40B4-BE49-F238E27FC236}">
                <a16:creationId xmlns:a16="http://schemas.microsoft.com/office/drawing/2014/main" id="{9119F979-3B26-E307-2A4B-FE4DB9F09E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647067" y="1448173"/>
            <a:ext cx="2860686" cy="2832802"/>
          </a:xfrm>
          <a:prstGeom prst="ellipse">
            <a:avLst/>
          </a:prstGeom>
          <a:ln w="57150">
            <a:solidFill>
              <a:srgbClr val="FFFFFF"/>
            </a:solidFill>
          </a:ln>
        </p:spPr>
      </p:pic>
      <p:sp>
        <p:nvSpPr>
          <p:cNvPr id="7" name="TextBox 6">
            <a:extLst>
              <a:ext uri="{FF2B5EF4-FFF2-40B4-BE49-F238E27FC236}">
                <a16:creationId xmlns:a16="http://schemas.microsoft.com/office/drawing/2014/main" id="{D1AC5FC4-C8F0-CBD1-E5AA-931E8ED40614}"/>
              </a:ext>
            </a:extLst>
          </p:cNvPr>
          <p:cNvSpPr txBox="1"/>
          <p:nvPr userDrawn="1"/>
        </p:nvSpPr>
        <p:spPr>
          <a:xfrm>
            <a:off x="457348" y="6099348"/>
            <a:ext cx="4917847" cy="308546"/>
          </a:xfrm>
          <a:prstGeom prst="rect">
            <a:avLst/>
          </a:prstGeom>
          <a:noFill/>
        </p:spPr>
        <p:txBody>
          <a:bodyPr wrap="square" lIns="0" tIns="0" rIns="0" bIns="0" rtlCol="0">
            <a:spAutoFit/>
          </a:bodyPr>
          <a:lstStyle/>
          <a:p>
            <a:r>
              <a:rPr lang="en-US" sz="2005" dirty="0">
                <a:solidFill>
                  <a:schemeClr val="bg1"/>
                </a:solidFill>
              </a:rPr>
              <a:t>Twitter: @WebDevSolent</a:t>
            </a:r>
          </a:p>
        </p:txBody>
      </p:sp>
      <p:sp>
        <p:nvSpPr>
          <p:cNvPr id="10" name="TextBox 9">
            <a:extLst>
              <a:ext uri="{FF2B5EF4-FFF2-40B4-BE49-F238E27FC236}">
                <a16:creationId xmlns:a16="http://schemas.microsoft.com/office/drawing/2014/main" id="{F3C176B1-AB1E-C2FF-F937-1F5D7B010E8D}"/>
              </a:ext>
            </a:extLst>
          </p:cNvPr>
          <p:cNvSpPr txBox="1"/>
          <p:nvPr userDrawn="1"/>
        </p:nvSpPr>
        <p:spPr>
          <a:xfrm>
            <a:off x="8873966" y="6038562"/>
            <a:ext cx="2860686" cy="369332"/>
          </a:xfrm>
          <a:prstGeom prst="rect">
            <a:avLst/>
          </a:prstGeom>
          <a:noFill/>
        </p:spPr>
        <p:txBody>
          <a:bodyPr wrap="square">
            <a:spAutoFit/>
          </a:bodyPr>
          <a:lstStyle/>
          <a:p>
            <a:r>
              <a:rPr lang="en-GB" sz="1800" dirty="0" err="1">
                <a:solidFill>
                  <a:schemeClr val="bg1"/>
                </a:solidFill>
                <a:latin typeface="Trebuchet MS" panose="020B0703020202090204" pitchFamily="34" charset="0"/>
              </a:rPr>
              <a:t>martin.reid@solent.ac.uk</a:t>
            </a:r>
            <a:endParaRPr lang="en-GB" sz="18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21866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 No Brand BLUE">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964620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C88E99-F8EF-3013-E970-F58E43F7E7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1436766"/>
            <a:ext cx="8727484" cy="1199236"/>
          </a:xfrm>
        </p:spPr>
        <p:txBody>
          <a:bodyPr anchor="t" anchorCtr="0"/>
          <a:lstStyle>
            <a:lvl1pPr algn="l">
              <a:lnSpc>
                <a:spcPct val="75000"/>
              </a:lnSpc>
              <a:defRPr sz="5000" b="1">
                <a:solidFill>
                  <a:schemeClr val="bg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2756905"/>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 style</a:t>
            </a:r>
            <a:endParaRPr lang="en-GB" dirty="0"/>
          </a:p>
        </p:txBody>
      </p:sp>
      <p:sp>
        <p:nvSpPr>
          <p:cNvPr id="8" name="Text Placeholder 7">
            <a:extLst>
              <a:ext uri="{FF2B5EF4-FFF2-40B4-BE49-F238E27FC236}">
                <a16:creationId xmlns:a16="http://schemas.microsoft.com/office/drawing/2014/main" id="{F714B4D2-474F-F4AE-88C5-189E5B552E91}"/>
              </a:ext>
            </a:extLst>
          </p:cNvPr>
          <p:cNvSpPr>
            <a:spLocks noGrp="1"/>
          </p:cNvSpPr>
          <p:nvPr>
            <p:ph type="body" sz="quarter" idx="10" hasCustomPrompt="1"/>
          </p:nvPr>
        </p:nvSpPr>
        <p:spPr>
          <a:xfrm>
            <a:off x="8628041" y="5792732"/>
            <a:ext cx="2976584" cy="532143"/>
          </a:xfrm>
        </p:spPr>
        <p:txBody>
          <a:bodyPr/>
          <a:lstStyle>
            <a:lvl1pPr>
              <a:lnSpc>
                <a:spcPct val="100000"/>
              </a:lnSpc>
              <a:defRPr sz="1500" b="1">
                <a:solidFill>
                  <a:schemeClr val="bg1"/>
                </a:solidFill>
              </a:defRPr>
            </a:lvl1pPr>
          </a:lstStyle>
          <a:p>
            <a:pPr lvl="0"/>
            <a:r>
              <a:rPr lang="en-GB" dirty="0"/>
              <a:t>Extra information</a:t>
            </a:r>
          </a:p>
        </p:txBody>
      </p:sp>
    </p:spTree>
    <p:extLst>
      <p:ext uri="{BB962C8B-B14F-4D97-AF65-F5344CB8AC3E}">
        <p14:creationId xmlns:p14="http://schemas.microsoft.com/office/powerpoint/2010/main" val="361137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30A2B-DE2B-C879-4770-5B6D0B522A6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692048"/>
            <a:ext cx="8034880" cy="1199236"/>
          </a:xfrm>
        </p:spPr>
        <p:txBody>
          <a:bodyPr anchor="t" anchorCtr="0"/>
          <a:lstStyle>
            <a:lvl1pPr algn="l">
              <a:lnSpc>
                <a:spcPct val="75000"/>
              </a:lnSpc>
              <a:defRPr sz="5000" b="1">
                <a:solidFill>
                  <a:schemeClr val="tx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1974480"/>
            <a:ext cx="8034880" cy="979242"/>
          </a:xfrm>
          <a:prstGeom prst="rect">
            <a:avLst/>
          </a:prstGeom>
        </p:spPr>
        <p:txBody>
          <a:bodyPr/>
          <a:lstStyle>
            <a:lvl1pPr marL="0" indent="0" algn="l">
              <a:lnSpc>
                <a:spcPct val="75000"/>
              </a:lnSpc>
              <a:spcAft>
                <a:spcPts val="750"/>
              </a:spcAft>
              <a:buNone/>
              <a:defRPr sz="4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title style</a:t>
            </a:r>
            <a:endParaRPr lang="en-GB" dirty="0"/>
          </a:p>
        </p:txBody>
      </p:sp>
    </p:spTree>
    <p:extLst>
      <p:ext uri="{BB962C8B-B14F-4D97-AF65-F5344CB8AC3E}">
        <p14:creationId xmlns:p14="http://schemas.microsoft.com/office/powerpoint/2010/main" val="2107730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30A2B-DE2B-C879-4770-5B6D0B522A6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692048"/>
            <a:ext cx="6328847" cy="1199236"/>
          </a:xfrm>
        </p:spPr>
        <p:txBody>
          <a:bodyPr anchor="t" anchorCtr="0"/>
          <a:lstStyle>
            <a:lvl1pPr algn="l">
              <a:lnSpc>
                <a:spcPct val="75000"/>
              </a:lnSpc>
              <a:defRPr sz="5000" b="1">
                <a:solidFill>
                  <a:schemeClr val="bg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1974480"/>
            <a:ext cx="6328847" cy="979242"/>
          </a:xfrm>
          <a:prstGeom prst="rect">
            <a:avLst/>
          </a:prstGeom>
        </p:spPr>
        <p:txBody>
          <a:bodyPr/>
          <a:lstStyle>
            <a:lvl1pPr marL="0" indent="0" algn="l">
              <a:lnSpc>
                <a:spcPct val="75000"/>
              </a:lnSpc>
              <a:spcAft>
                <a:spcPts val="750"/>
              </a:spcAft>
              <a:buNone/>
              <a:defRPr sz="40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title style</a:t>
            </a:r>
            <a:endParaRPr lang="en-GB" dirty="0"/>
          </a:p>
        </p:txBody>
      </p:sp>
    </p:spTree>
    <p:extLst>
      <p:ext uri="{BB962C8B-B14F-4D97-AF65-F5344CB8AC3E}">
        <p14:creationId xmlns:p14="http://schemas.microsoft.com/office/powerpoint/2010/main" val="2082886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B23D2-2F37-1850-E5A7-523D0DCB72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87375" y="962212"/>
            <a:ext cx="6829425" cy="1422398"/>
          </a:xfrm>
        </p:spPr>
        <p:txBody>
          <a:bodyPr anchor="t" anchorCtr="0"/>
          <a:lstStyle>
            <a:lvl1pPr algn="l">
              <a:lnSpc>
                <a:spcPct val="75000"/>
              </a:lnSpc>
              <a:defRPr sz="6000" b="1">
                <a:solidFill>
                  <a:schemeClr val="bg1"/>
                </a:solidFill>
              </a:defRPr>
            </a:lvl1pPr>
          </a:lstStyle>
          <a:p>
            <a:r>
              <a:rPr lang="en-US" dirty="0"/>
              <a:t>Thank you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6284514" y="4661913"/>
            <a:ext cx="5329239" cy="353291"/>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Thank you subtitle style</a:t>
            </a:r>
            <a:endParaRPr lang="en-GB" dirty="0"/>
          </a:p>
        </p:txBody>
      </p:sp>
      <p:sp>
        <p:nvSpPr>
          <p:cNvPr id="7" name="Text Placeholder 4">
            <a:extLst>
              <a:ext uri="{FF2B5EF4-FFF2-40B4-BE49-F238E27FC236}">
                <a16:creationId xmlns:a16="http://schemas.microsoft.com/office/drawing/2014/main" id="{6A9AA5C3-C65F-1351-5CA8-19B996DA4147}"/>
              </a:ext>
            </a:extLst>
          </p:cNvPr>
          <p:cNvSpPr>
            <a:spLocks noGrp="1"/>
          </p:cNvSpPr>
          <p:nvPr>
            <p:ph type="body" sz="quarter" idx="12" hasCustomPrompt="1"/>
          </p:nvPr>
        </p:nvSpPr>
        <p:spPr>
          <a:xfrm>
            <a:off x="6275388" y="5015204"/>
            <a:ext cx="2487502" cy="257836"/>
          </a:xfrm>
        </p:spPr>
        <p:txBody>
          <a:bodyPr/>
          <a:lstStyle>
            <a:lvl1pPr>
              <a:defRPr b="1">
                <a:solidFill>
                  <a:schemeClr val="bg1"/>
                </a:solidFill>
              </a:defRPr>
            </a:lvl1pPr>
            <a:lvl2pPr marL="0" indent="0">
              <a:buNone/>
              <a:defRPr/>
            </a:lvl2pPr>
          </a:lstStyle>
          <a:p>
            <a:pPr lvl="0"/>
            <a:r>
              <a:rPr lang="en-GB" dirty="0"/>
              <a:t>Contact 1 Name</a:t>
            </a:r>
          </a:p>
        </p:txBody>
      </p:sp>
      <p:sp>
        <p:nvSpPr>
          <p:cNvPr id="10" name="Text Placeholder 4">
            <a:extLst>
              <a:ext uri="{FF2B5EF4-FFF2-40B4-BE49-F238E27FC236}">
                <a16:creationId xmlns:a16="http://schemas.microsoft.com/office/drawing/2014/main" id="{41703BA3-4425-FF33-1E2B-0EBBDF0EEF85}"/>
              </a:ext>
            </a:extLst>
          </p:cNvPr>
          <p:cNvSpPr>
            <a:spLocks noGrp="1"/>
          </p:cNvSpPr>
          <p:nvPr>
            <p:ph type="body" sz="quarter" idx="13" hasCustomPrompt="1"/>
          </p:nvPr>
        </p:nvSpPr>
        <p:spPr>
          <a:xfrm>
            <a:off x="6277436" y="5273040"/>
            <a:ext cx="2487502" cy="1048674"/>
          </a:xfrm>
        </p:spPr>
        <p:txBody>
          <a:bodyPr/>
          <a:lstStyle>
            <a:lvl1pPr>
              <a:defRPr>
                <a:solidFill>
                  <a:schemeClr val="bg1"/>
                </a:solidFill>
              </a:defRPr>
            </a:lvl1pPr>
            <a:lvl2pPr marL="0" indent="0">
              <a:buNone/>
              <a:defRPr/>
            </a:lvl2pPr>
          </a:lstStyle>
          <a:p>
            <a:pPr lvl="0"/>
            <a:r>
              <a:rPr lang="en-GB" dirty="0"/>
              <a:t>Contact 1</a:t>
            </a:r>
          </a:p>
        </p:txBody>
      </p:sp>
      <p:sp>
        <p:nvSpPr>
          <p:cNvPr id="14" name="Text Placeholder 4">
            <a:extLst>
              <a:ext uri="{FF2B5EF4-FFF2-40B4-BE49-F238E27FC236}">
                <a16:creationId xmlns:a16="http://schemas.microsoft.com/office/drawing/2014/main" id="{1997E1FF-22F9-6306-924F-AB87FCF2351C}"/>
              </a:ext>
            </a:extLst>
          </p:cNvPr>
          <p:cNvSpPr>
            <a:spLocks noGrp="1"/>
          </p:cNvSpPr>
          <p:nvPr>
            <p:ph type="body" sz="quarter" idx="14" hasCustomPrompt="1"/>
          </p:nvPr>
        </p:nvSpPr>
        <p:spPr>
          <a:xfrm>
            <a:off x="9124203" y="5015204"/>
            <a:ext cx="2487502" cy="257836"/>
          </a:xfrm>
        </p:spPr>
        <p:txBody>
          <a:bodyPr/>
          <a:lstStyle>
            <a:lvl1pPr>
              <a:defRPr b="1">
                <a:solidFill>
                  <a:schemeClr val="bg1"/>
                </a:solidFill>
              </a:defRPr>
            </a:lvl1pPr>
            <a:lvl2pPr marL="0" indent="0">
              <a:buNone/>
              <a:defRPr/>
            </a:lvl2pPr>
          </a:lstStyle>
          <a:p>
            <a:pPr lvl="0"/>
            <a:r>
              <a:rPr lang="en-GB" dirty="0"/>
              <a:t>Contact 2 Name</a:t>
            </a:r>
          </a:p>
        </p:txBody>
      </p:sp>
      <p:sp>
        <p:nvSpPr>
          <p:cNvPr id="15" name="Text Placeholder 4">
            <a:extLst>
              <a:ext uri="{FF2B5EF4-FFF2-40B4-BE49-F238E27FC236}">
                <a16:creationId xmlns:a16="http://schemas.microsoft.com/office/drawing/2014/main" id="{482A1E1D-281A-637F-2BF7-C4202A2DD9CD}"/>
              </a:ext>
            </a:extLst>
          </p:cNvPr>
          <p:cNvSpPr>
            <a:spLocks noGrp="1"/>
          </p:cNvSpPr>
          <p:nvPr>
            <p:ph type="body" sz="quarter" idx="15" hasCustomPrompt="1"/>
          </p:nvPr>
        </p:nvSpPr>
        <p:spPr>
          <a:xfrm>
            <a:off x="9126251" y="5273040"/>
            <a:ext cx="2487502" cy="1048674"/>
          </a:xfrm>
        </p:spPr>
        <p:txBody>
          <a:bodyPr/>
          <a:lstStyle>
            <a:lvl1pPr>
              <a:defRPr>
                <a:solidFill>
                  <a:schemeClr val="bg1"/>
                </a:solidFill>
              </a:defRPr>
            </a:lvl1pPr>
            <a:lvl2pPr marL="0" indent="0">
              <a:buNone/>
              <a:defRPr/>
            </a:lvl2pPr>
          </a:lstStyle>
          <a:p>
            <a:pPr lvl="0"/>
            <a:r>
              <a:rPr lang="en-GB" dirty="0"/>
              <a:t>Contact 2</a:t>
            </a:r>
          </a:p>
        </p:txBody>
      </p:sp>
      <p:pic>
        <p:nvPicPr>
          <p:cNvPr id="5" name="Picture 4">
            <a:extLst>
              <a:ext uri="{FF2B5EF4-FFF2-40B4-BE49-F238E27FC236}">
                <a16:creationId xmlns:a16="http://schemas.microsoft.com/office/drawing/2014/main" id="{BFFEFCB5-FE10-4C01-1061-7F1B1F519DB0}"/>
              </a:ext>
            </a:extLst>
          </p:cNvPr>
          <p:cNvPicPr>
            <a:picLocks noChangeAspect="1"/>
          </p:cNvPicPr>
          <p:nvPr userDrawn="1"/>
        </p:nvPicPr>
        <p:blipFill>
          <a:blip r:embed="rId3"/>
          <a:stretch>
            <a:fillRect/>
          </a:stretch>
        </p:blipFill>
        <p:spPr>
          <a:xfrm>
            <a:off x="10257530" y="949512"/>
            <a:ext cx="1347095" cy="1347095"/>
          </a:xfrm>
          <a:prstGeom prst="rect">
            <a:avLst/>
          </a:prstGeom>
        </p:spPr>
      </p:pic>
    </p:spTree>
    <p:extLst>
      <p:ext uri="{BB962C8B-B14F-4D97-AF65-F5344CB8AC3E}">
        <p14:creationId xmlns:p14="http://schemas.microsoft.com/office/powerpoint/2010/main" val="35966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No Brand En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2681287" y="2333812"/>
            <a:ext cx="6829425" cy="1422398"/>
          </a:xfrm>
        </p:spPr>
        <p:txBody>
          <a:bodyPr anchor="t" anchorCtr="0"/>
          <a:lstStyle>
            <a:lvl1pPr algn="ctr">
              <a:lnSpc>
                <a:spcPct val="75000"/>
              </a:lnSpc>
              <a:defRPr sz="6000" b="1" i="0">
                <a:solidFill>
                  <a:schemeClr val="bg1"/>
                </a:solidFill>
                <a:latin typeface="Trebuchet MS" panose="020B0703020202090204" pitchFamily="34" charset="0"/>
              </a:defRPr>
            </a:lvl1pPr>
          </a:lstStyle>
          <a:p>
            <a:r>
              <a:rPr lang="en-US" dirty="0"/>
              <a:t>Thank you</a:t>
            </a:r>
            <a:endParaRPr lang="en-GB" dirty="0"/>
          </a:p>
        </p:txBody>
      </p:sp>
      <p:sp>
        <p:nvSpPr>
          <p:cNvPr id="4" name="Rectangle 3">
            <a:extLst>
              <a:ext uri="{FF2B5EF4-FFF2-40B4-BE49-F238E27FC236}">
                <a16:creationId xmlns:a16="http://schemas.microsoft.com/office/drawing/2014/main" id="{9FFE1EB5-7222-26E3-54FE-AD16F259F969}"/>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DF91CA9-DBD4-D539-5DE6-B69F25404C0A}"/>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381778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Title Slide - No Brand GREEN">
    <p:bg>
      <p:bgPr>
        <a:solidFill>
          <a:srgbClr val="2E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487018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3_Title Slide - No Brand PURPLE">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112989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4_Title Slide - No Brand ORANGE">
    <p:bg>
      <p:bgPr>
        <a:solidFill>
          <a:srgbClr val="D04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62AB665-068C-0F5D-1E24-C82BB249E09B}"/>
              </a:ext>
            </a:extLst>
          </p:cNvPr>
          <p:cNvSpPr txBox="1"/>
          <p:nvPr userDrawn="1"/>
        </p:nvSpPr>
        <p:spPr>
          <a:xfrm>
            <a:off x="5827366" y="6414295"/>
            <a:ext cx="6049893"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Science and Engineering Department |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46128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descr="A black and white logo&#10;&#10;Description automatically generated with medium confidence">
            <a:extLst>
              <a:ext uri="{FF2B5EF4-FFF2-40B4-BE49-F238E27FC236}">
                <a16:creationId xmlns:a16="http://schemas.microsoft.com/office/drawing/2014/main" id="{80250102-394B-333B-E368-C6EA5955CB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7950" y="5611481"/>
            <a:ext cx="1231900" cy="630419"/>
          </a:xfrm>
          <a:prstGeom prst="rect">
            <a:avLst/>
          </a:prstGeom>
        </p:spPr>
      </p:pic>
      <p:pic>
        <p:nvPicPr>
          <p:cNvPr id="8" name="Picture 7">
            <a:extLst>
              <a:ext uri="{FF2B5EF4-FFF2-40B4-BE49-F238E27FC236}">
                <a16:creationId xmlns:a16="http://schemas.microsoft.com/office/drawing/2014/main" id="{890B8E8B-AC79-E913-BEEF-C8C8E3B60276}"/>
              </a:ext>
            </a:extLst>
          </p:cNvPr>
          <p:cNvPicPr>
            <a:picLocks noChangeAspect="1"/>
          </p:cNvPicPr>
          <p:nvPr userDrawn="1"/>
        </p:nvPicPr>
        <p:blipFill>
          <a:blip r:embed="rId4"/>
          <a:stretch>
            <a:fillRect/>
          </a:stretch>
        </p:blipFill>
        <p:spPr>
          <a:xfrm>
            <a:off x="10257530" y="441287"/>
            <a:ext cx="1347095" cy="1347095"/>
          </a:xfrm>
          <a:prstGeom prst="rect">
            <a:avLst/>
          </a:prstGeom>
        </p:spPr>
      </p:pic>
    </p:spTree>
    <p:extLst>
      <p:ext uri="{BB962C8B-B14F-4D97-AF65-F5344CB8AC3E}">
        <p14:creationId xmlns:p14="http://schemas.microsoft.com/office/powerpoint/2010/main" val="245739240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3">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5754187-86CA-470F-1BF1-8B10E82DED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9650" cy="6858000"/>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accent1"/>
          </a:solidFill>
        </p:spPr>
        <p:txBody>
          <a:bodyPr anchor="ctr" anchorCtr="0"/>
          <a:lstStyle>
            <a:lvl1pPr algn="ctr">
              <a:defRPr>
                <a:solidFill>
                  <a:schemeClr val="bg1"/>
                </a:solidFill>
              </a:defRPr>
            </a:lvl1pPr>
          </a:lstStyle>
          <a:p>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5CB0982F-A5FE-9A99-5135-410A619B31D7}"/>
              </a:ext>
            </a:extLst>
          </p:cNvPr>
          <p:cNvPicPr>
            <a:picLocks noChangeAspect="1"/>
          </p:cNvPicPr>
          <p:nvPr userDrawn="1"/>
        </p:nvPicPr>
        <p:blipFill>
          <a:blip r:embed="rId3"/>
          <a:stretch>
            <a:fillRect/>
          </a:stretch>
        </p:blipFill>
        <p:spPr>
          <a:xfrm>
            <a:off x="10257530" y="442063"/>
            <a:ext cx="1347095" cy="1347095"/>
          </a:xfrm>
          <a:prstGeom prst="rect">
            <a:avLst/>
          </a:prstGeom>
        </p:spPr>
      </p:pic>
    </p:spTree>
    <p:extLst>
      <p:ext uri="{BB962C8B-B14F-4D97-AF65-F5344CB8AC3E}">
        <p14:creationId xmlns:p14="http://schemas.microsoft.com/office/powerpoint/2010/main" val="3482073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accent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6" name="Picture 5">
            <a:extLst>
              <a:ext uri="{FF2B5EF4-FFF2-40B4-BE49-F238E27FC236}">
                <a16:creationId xmlns:a16="http://schemas.microsoft.com/office/drawing/2014/main" id="{BA5BF625-435A-706A-6F8C-A598B0B91C84}"/>
              </a:ext>
            </a:extLst>
          </p:cNvPr>
          <p:cNvPicPr>
            <a:picLocks noChangeAspect="1"/>
          </p:cNvPicPr>
          <p:nvPr userDrawn="1"/>
        </p:nvPicPr>
        <p:blipFill>
          <a:blip r:embed="rId3"/>
          <a:stretch>
            <a:fillRect/>
          </a:stretch>
        </p:blipFill>
        <p:spPr>
          <a:xfrm>
            <a:off x="10305500" y="5645150"/>
            <a:ext cx="1153076" cy="563867"/>
          </a:xfrm>
          <a:prstGeom prst="rect">
            <a:avLst/>
          </a:prstGeom>
        </p:spPr>
      </p:pic>
      <p:pic>
        <p:nvPicPr>
          <p:cNvPr id="7" name="Picture 6">
            <a:extLst>
              <a:ext uri="{FF2B5EF4-FFF2-40B4-BE49-F238E27FC236}">
                <a16:creationId xmlns:a16="http://schemas.microsoft.com/office/drawing/2014/main" id="{E32FA959-1A76-EFFD-0927-0ADFEE311A82}"/>
              </a:ext>
            </a:extLst>
          </p:cNvPr>
          <p:cNvPicPr>
            <a:picLocks noChangeAspect="1"/>
          </p:cNvPicPr>
          <p:nvPr userDrawn="1"/>
        </p:nvPicPr>
        <p:blipFill>
          <a:blip r:embed="rId4"/>
          <a:stretch>
            <a:fillRect/>
          </a:stretch>
        </p:blipFill>
        <p:spPr>
          <a:xfrm>
            <a:off x="10257531" y="442063"/>
            <a:ext cx="1347095" cy="1347095"/>
          </a:xfrm>
          <a:prstGeom prst="rect">
            <a:avLst/>
          </a:prstGeom>
        </p:spPr>
      </p:pic>
    </p:spTree>
    <p:extLst>
      <p:ext uri="{BB962C8B-B14F-4D97-AF65-F5344CB8AC3E}">
        <p14:creationId xmlns:p14="http://schemas.microsoft.com/office/powerpoint/2010/main" val="229053484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DD68B7-F2DB-01D3-F29D-6D42411279D1}"/>
              </a:ext>
            </a:extLst>
          </p:cNvPr>
          <p:cNvSpPr/>
          <p:nvPr userDrawn="1"/>
        </p:nvSpPr>
        <p:spPr>
          <a:xfrm>
            <a:off x="0" y="6200775"/>
            <a:ext cx="12192000" cy="657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85664ED8-AD21-7E85-7432-8AAED036637C}"/>
              </a:ext>
            </a:extLst>
          </p:cNvPr>
          <p:cNvSpPr>
            <a:spLocks noGrp="1"/>
          </p:cNvSpPr>
          <p:nvPr>
            <p:ph type="title"/>
          </p:nvPr>
        </p:nvSpPr>
        <p:spPr>
          <a:xfrm>
            <a:off x="606552" y="643966"/>
            <a:ext cx="5310061" cy="106406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BAD90EF4-9B4E-A23A-A98A-748E292D8DE3}"/>
              </a:ext>
            </a:extLst>
          </p:cNvPr>
          <p:cNvSpPr>
            <a:spLocks noGrp="1"/>
          </p:cNvSpPr>
          <p:nvPr>
            <p:ph type="dt" sz="half" idx="2"/>
          </p:nvPr>
        </p:nvSpPr>
        <p:spPr>
          <a:xfrm>
            <a:off x="4765675" y="6454630"/>
            <a:ext cx="726041" cy="190646"/>
          </a:xfrm>
          <a:prstGeom prst="rect">
            <a:avLst/>
          </a:prstGeom>
        </p:spPr>
        <p:txBody>
          <a:bodyPr vert="horz" lIns="0" tIns="0" rIns="0" bIns="0" rtlCol="0" anchor="t" anchorCtr="0"/>
          <a:lstStyle>
            <a:lvl1pPr algn="l">
              <a:defRPr sz="1000">
                <a:solidFill>
                  <a:schemeClr val="bg1"/>
                </a:solidFill>
              </a:defRPr>
            </a:lvl1pPr>
          </a:lstStyle>
          <a:p>
            <a:fld id="{F36E75EB-DC0B-7844-886B-D9E3565C673B}" type="datetime1">
              <a:rPr lang="en-GB" smtClean="0"/>
              <a:t>12/07/2023</a:t>
            </a:fld>
            <a:endParaRPr lang="en-GB" dirty="0"/>
          </a:p>
        </p:txBody>
      </p:sp>
      <p:sp>
        <p:nvSpPr>
          <p:cNvPr id="5" name="Footer Placeholder 4">
            <a:extLst>
              <a:ext uri="{FF2B5EF4-FFF2-40B4-BE49-F238E27FC236}">
                <a16:creationId xmlns:a16="http://schemas.microsoft.com/office/drawing/2014/main" id="{C7237F8B-67E1-5609-DF62-B61CBFF81A33}"/>
              </a:ext>
            </a:extLst>
          </p:cNvPr>
          <p:cNvSpPr>
            <a:spLocks noGrp="1"/>
          </p:cNvSpPr>
          <p:nvPr>
            <p:ph type="ftr" sz="quarter" idx="3"/>
          </p:nvPr>
        </p:nvSpPr>
        <p:spPr>
          <a:xfrm>
            <a:off x="599119" y="6454630"/>
            <a:ext cx="4114800" cy="190646"/>
          </a:xfrm>
          <a:prstGeom prst="rect">
            <a:avLst/>
          </a:prstGeom>
        </p:spPr>
        <p:txBody>
          <a:bodyPr vert="horz" lIns="0" tIns="0" rIns="0" bIns="0" rtlCol="0" anchor="t" anchorCtr="0"/>
          <a:lstStyle>
            <a:lvl1pPr algn="l">
              <a:defRPr sz="1000">
                <a:solidFill>
                  <a:schemeClr val="bg1"/>
                </a:solidFill>
              </a:defRPr>
            </a:lvl1pPr>
          </a:lstStyle>
          <a:p>
            <a:r>
              <a:rPr lang="en-GB"/>
              <a:t>Document title goes here</a:t>
            </a:r>
            <a:endParaRPr lang="en-GB" dirty="0"/>
          </a:p>
        </p:txBody>
      </p:sp>
      <p:sp>
        <p:nvSpPr>
          <p:cNvPr id="6" name="Slide Number Placeholder 5">
            <a:extLst>
              <a:ext uri="{FF2B5EF4-FFF2-40B4-BE49-F238E27FC236}">
                <a16:creationId xmlns:a16="http://schemas.microsoft.com/office/drawing/2014/main" id="{5458F138-CC2A-2D24-87CC-8F7C89C4FDE2}"/>
              </a:ext>
            </a:extLst>
          </p:cNvPr>
          <p:cNvSpPr>
            <a:spLocks noGrp="1"/>
          </p:cNvSpPr>
          <p:nvPr>
            <p:ph type="sldNum" sz="quarter" idx="4"/>
          </p:nvPr>
        </p:nvSpPr>
        <p:spPr>
          <a:xfrm>
            <a:off x="11486410" y="6354690"/>
            <a:ext cx="486070" cy="365125"/>
          </a:xfrm>
          <a:prstGeom prst="rect">
            <a:avLst/>
          </a:prstGeom>
        </p:spPr>
        <p:txBody>
          <a:bodyPr vert="horz" lIns="0" tIns="0" rIns="0" bIns="0" rtlCol="0" anchor="ctr">
            <a:normAutofit/>
          </a:bodyPr>
          <a:lstStyle>
            <a:lvl1pPr algn="ctr">
              <a:defRPr sz="1050">
                <a:solidFill>
                  <a:schemeClr val="bg1"/>
                </a:solidFill>
              </a:defRPr>
            </a:lvl1pPr>
          </a:lstStyle>
          <a:p>
            <a:fld id="{4740549F-F38D-43A2-B780-492AA5F1A2EE}" type="slidenum">
              <a:rPr lang="en-GB" smtClean="0"/>
              <a:pPr/>
              <a:t>‹#›</a:t>
            </a:fld>
            <a:endParaRPr lang="en-GB" dirty="0"/>
          </a:p>
        </p:txBody>
      </p:sp>
      <p:sp>
        <p:nvSpPr>
          <p:cNvPr id="7" name="TextBox 6">
            <a:extLst>
              <a:ext uri="{FF2B5EF4-FFF2-40B4-BE49-F238E27FC236}">
                <a16:creationId xmlns:a16="http://schemas.microsoft.com/office/drawing/2014/main" id="{59FE6141-AFD7-14C4-04DB-D24BFF931FAA}"/>
              </a:ext>
            </a:extLst>
          </p:cNvPr>
          <p:cNvSpPr txBox="1"/>
          <p:nvPr userDrawn="1"/>
        </p:nvSpPr>
        <p:spPr>
          <a:xfrm>
            <a:off x="6275388" y="6454630"/>
            <a:ext cx="1483242" cy="369332"/>
          </a:xfrm>
          <a:prstGeom prst="rect">
            <a:avLst/>
          </a:prstGeom>
          <a:noFill/>
        </p:spPr>
        <p:txBody>
          <a:bodyPr wrap="square" lIns="0" tIns="0" rIns="0" bIns="0" rtlCol="0">
            <a:noAutofit/>
          </a:bodyPr>
          <a:lstStyle/>
          <a:p>
            <a:r>
              <a:rPr lang="en-GB" sz="950" dirty="0">
                <a:solidFill>
                  <a:schemeClr val="bg1"/>
                </a:solidFill>
              </a:rPr>
              <a:t>Solent </a:t>
            </a:r>
            <a:r>
              <a:rPr lang="en-GB" sz="1000" baseline="0" dirty="0">
                <a:solidFill>
                  <a:schemeClr val="bg1"/>
                </a:solidFill>
              </a:rPr>
              <a:t>University</a:t>
            </a:r>
          </a:p>
        </p:txBody>
      </p:sp>
      <p:sp>
        <p:nvSpPr>
          <p:cNvPr id="9" name="Oval 8">
            <a:extLst>
              <a:ext uri="{FF2B5EF4-FFF2-40B4-BE49-F238E27FC236}">
                <a16:creationId xmlns:a16="http://schemas.microsoft.com/office/drawing/2014/main" id="{05F7460A-588B-F446-EF96-0505179EABF0}"/>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FD5E2B48-D8E1-AB0D-234A-E0CD5599E316}"/>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8734063" y="6210300"/>
            <a:ext cx="2406650" cy="647700"/>
          </a:xfrm>
          <a:prstGeom prst="rect">
            <a:avLst/>
          </a:prstGeom>
        </p:spPr>
      </p:pic>
      <p:sp>
        <p:nvSpPr>
          <p:cNvPr id="8" name="Text Placeholder 7">
            <a:extLst>
              <a:ext uri="{FF2B5EF4-FFF2-40B4-BE49-F238E27FC236}">
                <a16:creationId xmlns:a16="http://schemas.microsoft.com/office/drawing/2014/main" id="{08A10A05-21A0-B473-2CD6-648DED8E5FC8}"/>
              </a:ext>
            </a:extLst>
          </p:cNvPr>
          <p:cNvSpPr>
            <a:spLocks noGrp="1"/>
          </p:cNvSpPr>
          <p:nvPr>
            <p:ph type="body" idx="1"/>
          </p:nvPr>
        </p:nvSpPr>
        <p:spPr>
          <a:xfrm>
            <a:off x="587375" y="1886008"/>
            <a:ext cx="5329238" cy="4057723"/>
          </a:xfrm>
          <a:prstGeom prst="rect">
            <a:avLst/>
          </a:prstGeom>
        </p:spPr>
        <p:txBody>
          <a:bodyPr vert="horz" lIns="0" tIns="0" rIns="0" bIns="0" rtlCol="0">
            <a:noAutofit/>
          </a:bodyPr>
          <a:lstStyle/>
          <a:p>
            <a:pPr lvl="0"/>
            <a:r>
              <a:rPr lang="en-GB" dirty="0"/>
              <a:t>Click to edit body copy style</a:t>
            </a:r>
          </a:p>
          <a:p>
            <a:pPr lvl="1"/>
            <a:r>
              <a:rPr lang="en-GB" dirty="0"/>
              <a:t>Bullet level 1</a:t>
            </a:r>
          </a:p>
          <a:p>
            <a:pPr lvl="2"/>
            <a:r>
              <a:rPr lang="en-GB" dirty="0"/>
              <a:t>Bullet level 2</a:t>
            </a:r>
          </a:p>
          <a:p>
            <a:pPr lvl="3"/>
            <a:r>
              <a:rPr lang="en-GB" dirty="0"/>
              <a:t>Bullet level 3</a:t>
            </a:r>
          </a:p>
          <a:p>
            <a:pPr lvl="4"/>
            <a:r>
              <a:rPr lang="en-GB" dirty="0"/>
              <a:t>Click to edit subhead level 1</a:t>
            </a:r>
          </a:p>
        </p:txBody>
      </p:sp>
    </p:spTree>
    <p:extLst>
      <p:ext uri="{BB962C8B-B14F-4D97-AF65-F5344CB8AC3E}">
        <p14:creationId xmlns:p14="http://schemas.microsoft.com/office/powerpoint/2010/main" val="3561467932"/>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8" r:id="rId3"/>
    <p:sldLayoutId id="2147483689" r:id="rId4"/>
    <p:sldLayoutId id="2147483690" r:id="rId5"/>
    <p:sldLayoutId id="2147483691" r:id="rId6"/>
    <p:sldLayoutId id="2147483661" r:id="rId7"/>
    <p:sldLayoutId id="2147483660" r:id="rId8"/>
    <p:sldLayoutId id="2147483677" r:id="rId9"/>
    <p:sldLayoutId id="2147483675" r:id="rId10"/>
    <p:sldLayoutId id="2147483676" r:id="rId11"/>
    <p:sldLayoutId id="2147483650" r:id="rId12"/>
    <p:sldLayoutId id="2147483663" r:id="rId13"/>
    <p:sldLayoutId id="2147483664" r:id="rId14"/>
    <p:sldLayoutId id="2147483674" r:id="rId15"/>
    <p:sldLayoutId id="2147483665" r:id="rId16"/>
    <p:sldLayoutId id="2147483666" r:id="rId17"/>
    <p:sldLayoutId id="2147483667" r:id="rId18"/>
    <p:sldLayoutId id="2147483668" r:id="rId19"/>
    <p:sldLayoutId id="2147483669" r:id="rId20"/>
    <p:sldLayoutId id="2147483678" r:id="rId21"/>
    <p:sldLayoutId id="2147483682" r:id="rId22"/>
    <p:sldLayoutId id="2147483683" r:id="rId23"/>
    <p:sldLayoutId id="2147483684" r:id="rId24"/>
    <p:sldLayoutId id="2147483692" r:id="rId25"/>
    <p:sldLayoutId id="2147483685" r:id="rId26"/>
    <p:sldLayoutId id="2147483686" r:id="rId27"/>
    <p:sldLayoutId id="2147483687" r:id="rId28"/>
    <p:sldLayoutId id="2147483681" r:id="rId29"/>
    <p:sldLayoutId id="2147483670" r:id="rId30"/>
    <p:sldLayoutId id="2147483671" r:id="rId31"/>
    <p:sldLayoutId id="2147483672" r:id="rId32"/>
    <p:sldLayoutId id="2147483673" r:id="rId33"/>
    <p:sldLayoutId id="2147483680" r:id="rId34"/>
  </p:sldLayoutIdLst>
  <p:hf hdr="0" dt="0"/>
  <p:txStyles>
    <p:titleStyle>
      <a:lvl1pPr algn="l" defTabSz="914400" rtl="0" eaLnBrk="1" latinLnBrk="0" hangingPunct="1">
        <a:lnSpc>
          <a:spcPct val="85000"/>
        </a:lnSpc>
        <a:spcBef>
          <a:spcPct val="0"/>
        </a:spcBef>
        <a:buNone/>
        <a:defRPr sz="4000" b="0" kern="1200" spc="-5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1400"/>
        </a:spcAft>
        <a:buFontTx/>
        <a:buNone/>
        <a:defRPr lang="en-GB" sz="1800" kern="1200" spc="-20" baseline="0" noProof="0" dirty="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lang="en-GB" sz="1800" kern="1200" spc="-20" noProof="0" dirty="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sz="1800" kern="1200" spc="-2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sz="1800" kern="1200" spc="-20">
          <a:solidFill>
            <a:schemeClr val="tx1"/>
          </a:solidFill>
          <a:latin typeface="+mn-lt"/>
          <a:ea typeface="+mn-ea"/>
          <a:cs typeface="+mn-cs"/>
        </a:defRPr>
      </a:lvl4pPr>
      <a:lvl5pPr marL="0" indent="0" algn="l" defTabSz="914400" rtl="0" eaLnBrk="1" latinLnBrk="0" hangingPunct="1">
        <a:lnSpc>
          <a:spcPct val="90000"/>
        </a:lnSpc>
        <a:spcBef>
          <a:spcPts val="0"/>
        </a:spcBef>
        <a:spcAft>
          <a:spcPts val="1400"/>
        </a:spcAft>
        <a:buFontTx/>
        <a:buNone/>
        <a:defRPr sz="2400" b="1" kern="1200" spc="-2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06" userDrawn="1">
          <p15:clr>
            <a:srgbClr val="F26B43"/>
          </p15:clr>
        </p15:guide>
        <p15:guide id="2" pos="3840" userDrawn="1">
          <p15:clr>
            <a:srgbClr val="F26B43"/>
          </p15:clr>
        </p15:guide>
        <p15:guide id="3" pos="370" userDrawn="1">
          <p15:clr>
            <a:srgbClr val="F26B43"/>
          </p15:clr>
        </p15:guide>
        <p15:guide id="4" pos="3727" userDrawn="1">
          <p15:clr>
            <a:srgbClr val="F26B43"/>
          </p15:clr>
        </p15:guide>
        <p15:guide id="5" pos="3953" userDrawn="1">
          <p15:clr>
            <a:srgbClr val="F26B43"/>
          </p15:clr>
        </p15:guide>
        <p15:guide id="6" pos="731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hyperlink" Target="https://asq.org/quality-resources/six-sigma" TargetMode="External"/><Relationship Id="rId2" Type="http://schemas.openxmlformats.org/officeDocument/2006/relationships/hyperlink" Target="https://plato.stanford.edu/entries/scientific-method/" TargetMode="External"/><Relationship Id="rId1" Type="http://schemas.openxmlformats.org/officeDocument/2006/relationships/slideLayout" Target="../slideLayouts/slideLayout25.xml"/><Relationship Id="rId5" Type="http://schemas.openxmlformats.org/officeDocument/2006/relationships/hyperlink" Target="https://asq.org/quality-resources/root-cause-analysis" TargetMode="External"/><Relationship Id="rId4" Type="http://schemas.openxmlformats.org/officeDocument/2006/relationships/hyperlink" Target="https://www.ibm.com/topics/decision-tree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hyperlink" Target="https://academicguides.waldenu.edu/library/healthevidence/evidencepyramid" TargetMode="External"/><Relationship Id="rId2" Type="http://schemas.openxmlformats.org/officeDocument/2006/relationships/image" Target="../media/image31.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hyperlink" Target="https://www.sciencedirect.com/search/advanced" TargetMode="External"/><Relationship Id="rId2" Type="http://schemas.openxmlformats.org/officeDocument/2006/relationships/hyperlink" Target="https://libguides.solent.ac.uk/az.php?s=125080" TargetMode="External"/><Relationship Id="rId1" Type="http://schemas.openxmlformats.org/officeDocument/2006/relationships/slideLayout" Target="../slideLayouts/slideLayout25.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https://www.sciencedirect.com/search?qs=ChatBot%2C%20ChatBots%2C%20Chat%20Bot%2C%20ChatBot%2C%20Higher%20Education%2C%20University%2C%20Learning%2C%20Adult%20Education%2C%20Adults&amp;articleTypes=FLA&amp;lastSelectedFacet=years&amp;years=2021%2C2022%2C2023" TargetMode="External"/><Relationship Id="rId2" Type="http://schemas.openxmlformats.org/officeDocument/2006/relationships/hyperlink" Target="https://libguides.mit.edu/c.php?g=175963&amp;p=1158594" TargetMode="Externa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keydifferences.com/difference-between-research-method-and-research-methodology.html#ComparisonChart" TargetMode="External"/><Relationship Id="rId1" Type="http://schemas.openxmlformats.org/officeDocument/2006/relationships/slideLayout" Target="../slideLayouts/slideLayout23.xml"/><Relationship Id="rId4" Type="http://schemas.openxmlformats.org/officeDocument/2006/relationships/image" Target="../media/image21.svg"/></Relationships>
</file>

<file path=ppt/slides/_rels/slide30.xml.rels><?xml version="1.0" encoding="UTF-8" standalone="yes"?>
<Relationships xmlns="http://schemas.openxmlformats.org/package/2006/relationships"><Relationship Id="rId2" Type="http://schemas.openxmlformats.org/officeDocument/2006/relationships/hyperlink" Target="https://learn.solent.ac.uk/mod/book/view.php?id=386475&amp;chapterid=62704" TargetMode="Externa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hyperlink" Target="https://catalogue.solent.ac.uk/permalink/44SSU_INST/qgclbo/cdi_askewsholts_vlebooks_9780335263080" TargetMode="Externa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hyperlink" Target="https://catalogue.solent.ac.uk/permalink/44SSU_INST/qgclbo/cdi_askewsholts_vlebooks_9780335263080" TargetMode="External"/><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oi.org/10.1016/j.ifacol.2018.09.244" TargetMode="Externa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016/j.strusafe.2017.12.001" TargetMode="External"/><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keydifferences.com/difference-between-research-method-and-research-methodology.html#ComparisonChart" TargetMode="External"/><Relationship Id="rId1" Type="http://schemas.openxmlformats.org/officeDocument/2006/relationships/slideLayout" Target="../slideLayouts/slideLayout23.xml"/><Relationship Id="rId4" Type="http://schemas.openxmlformats.org/officeDocument/2006/relationships/image" Target="../media/image21.svg"/></Relationships>
</file>

<file path=ppt/slides/_rels/slide40.xml.rels><?xml version="1.0" encoding="UTF-8" standalone="yes"?>
<Relationships xmlns="http://schemas.openxmlformats.org/package/2006/relationships"><Relationship Id="rId3" Type="http://schemas.openxmlformats.org/officeDocument/2006/relationships/hyperlink" Target="http://scholarcommons.usf.edu/oa_textbooks/3/?utm_source=scholarcommons.usf.edu/oa_textbooks/3&amp;utm_medium=PDF&amp;utm_campaign=PDFCoverPages" TargetMode="External"/><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B821B-08D7-3C9A-B742-A174D9468BDC}"/>
              </a:ext>
            </a:extLst>
          </p:cNvPr>
          <p:cNvSpPr>
            <a:spLocks noGrp="1"/>
          </p:cNvSpPr>
          <p:nvPr>
            <p:ph type="ctrTitle" idx="4294967295"/>
          </p:nvPr>
        </p:nvSpPr>
        <p:spPr>
          <a:xfrm>
            <a:off x="779994" y="1546258"/>
            <a:ext cx="10632011" cy="2814637"/>
          </a:xfrm>
        </p:spPr>
        <p:txBody>
          <a:bodyPr/>
          <a:lstStyle/>
          <a:p>
            <a:pPr algn="l"/>
            <a:r>
              <a:rPr lang="en-GB" sz="8800" b="1" i="0" dirty="0">
                <a:solidFill>
                  <a:schemeClr val="bg1"/>
                </a:solidFill>
                <a:effectLst/>
                <a:latin typeface="+mn-lt"/>
              </a:rPr>
              <a:t>Literature Surveys &amp; Frameworks</a:t>
            </a:r>
          </a:p>
        </p:txBody>
      </p:sp>
    </p:spTree>
    <p:extLst>
      <p:ext uri="{BB962C8B-B14F-4D97-AF65-F5344CB8AC3E}">
        <p14:creationId xmlns:p14="http://schemas.microsoft.com/office/powerpoint/2010/main" val="4288893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6BA54A-5684-51D7-F8AD-D3D70C7208A6}"/>
              </a:ext>
            </a:extLst>
          </p:cNvPr>
          <p:cNvSpPr txBox="1"/>
          <p:nvPr/>
        </p:nvSpPr>
        <p:spPr>
          <a:xfrm>
            <a:off x="587375" y="276076"/>
            <a:ext cx="11017250" cy="5924699"/>
          </a:xfrm>
          <a:prstGeom prst="rect">
            <a:avLst/>
          </a:prstGeom>
          <a:noFill/>
        </p:spPr>
        <p:txBody>
          <a:bodyPr wrap="square">
            <a:spAutoFit/>
          </a:bodyPr>
          <a:lstStyle/>
          <a:p>
            <a:pPr algn="l"/>
            <a:endParaRPr lang="en-GB" b="0" i="0" dirty="0">
              <a:solidFill>
                <a:srgbClr val="000000"/>
              </a:solidFill>
              <a:effectLst/>
            </a:endParaRPr>
          </a:p>
          <a:p>
            <a:pPr algn="l"/>
            <a:r>
              <a:rPr lang="en-GB" sz="2800" b="1" i="0" dirty="0">
                <a:solidFill>
                  <a:srgbClr val="000000"/>
                </a:solidFill>
                <a:effectLst/>
              </a:rPr>
              <a:t>These methods often involve the following key elements:</a:t>
            </a:r>
          </a:p>
          <a:p>
            <a:pPr algn="l"/>
            <a:endParaRPr lang="en-GB" b="0" i="0" dirty="0">
              <a:solidFill>
                <a:srgbClr val="000000"/>
              </a:solidFill>
              <a:effectLst/>
            </a:endParaRPr>
          </a:p>
          <a:p>
            <a:pPr marL="342900" indent="-342900" algn="l">
              <a:lnSpc>
                <a:spcPts val="3000"/>
              </a:lnSpc>
              <a:buFont typeface="+mj-lt"/>
              <a:buAutoNum type="arabicPeriod"/>
            </a:pPr>
            <a:r>
              <a:rPr lang="en-GB" sz="2000" b="1" i="0" dirty="0">
                <a:solidFill>
                  <a:srgbClr val="000000"/>
                </a:solidFill>
                <a:effectLst/>
              </a:rPr>
              <a:t>Problem identification: </a:t>
            </a:r>
            <a:r>
              <a:rPr lang="en-GB" sz="2000" b="0" i="0" dirty="0">
                <a:solidFill>
                  <a:srgbClr val="000000"/>
                </a:solidFill>
                <a:effectLst/>
              </a:rPr>
              <a:t>Clearly defining the problem or objective to be addressed.</a:t>
            </a:r>
          </a:p>
          <a:p>
            <a:pPr marL="342900" indent="-342900" algn="l">
              <a:lnSpc>
                <a:spcPts val="3000"/>
              </a:lnSpc>
              <a:buFont typeface="+mj-lt"/>
              <a:buAutoNum type="arabicPeriod"/>
            </a:pPr>
            <a:r>
              <a:rPr lang="en-GB" sz="2000" b="1" i="0" dirty="0">
                <a:solidFill>
                  <a:srgbClr val="000000"/>
                </a:solidFill>
                <a:effectLst/>
              </a:rPr>
              <a:t>Information gathering: </a:t>
            </a:r>
            <a:r>
              <a:rPr lang="en-GB" sz="2000" b="0" i="0" dirty="0">
                <a:solidFill>
                  <a:srgbClr val="000000"/>
                </a:solidFill>
                <a:effectLst/>
              </a:rPr>
              <a:t>Collecting relevant data and information related to the problem.</a:t>
            </a:r>
          </a:p>
          <a:p>
            <a:pPr marL="342900" indent="-342900" algn="l">
              <a:lnSpc>
                <a:spcPts val="3000"/>
              </a:lnSpc>
              <a:buFont typeface="+mj-lt"/>
              <a:buAutoNum type="arabicPeriod"/>
            </a:pPr>
            <a:r>
              <a:rPr lang="en-GB" sz="2000" b="1" i="0" dirty="0">
                <a:solidFill>
                  <a:srgbClr val="000000"/>
                </a:solidFill>
                <a:effectLst/>
              </a:rPr>
              <a:t>Analysis: </a:t>
            </a:r>
            <a:r>
              <a:rPr lang="en-GB" sz="2000" b="0" i="0" dirty="0">
                <a:solidFill>
                  <a:srgbClr val="000000"/>
                </a:solidFill>
                <a:effectLst/>
              </a:rPr>
              <a:t>Systematically examining and interpreting the gathered information to gain insights and identify patterns or relationships.</a:t>
            </a:r>
          </a:p>
          <a:p>
            <a:pPr marL="342900" indent="-342900" algn="l">
              <a:lnSpc>
                <a:spcPts val="3000"/>
              </a:lnSpc>
              <a:buFont typeface="+mj-lt"/>
              <a:buAutoNum type="arabicPeriod"/>
            </a:pPr>
            <a:r>
              <a:rPr lang="en-GB" sz="2000" b="1" i="0" dirty="0">
                <a:solidFill>
                  <a:srgbClr val="000000"/>
                </a:solidFill>
                <a:effectLst/>
              </a:rPr>
              <a:t>Solution generation: </a:t>
            </a:r>
            <a:r>
              <a:rPr lang="en-GB" sz="2000" b="0" i="0" dirty="0">
                <a:solidFill>
                  <a:srgbClr val="000000"/>
                </a:solidFill>
                <a:effectLst/>
              </a:rPr>
              <a:t>Generating potential solutions or alternatives to address the problem.</a:t>
            </a:r>
          </a:p>
          <a:p>
            <a:pPr marL="342900" indent="-342900" algn="l">
              <a:lnSpc>
                <a:spcPts val="3000"/>
              </a:lnSpc>
              <a:buFont typeface="+mj-lt"/>
              <a:buAutoNum type="arabicPeriod"/>
            </a:pPr>
            <a:r>
              <a:rPr lang="en-GB" sz="2000" b="1" i="0" dirty="0">
                <a:solidFill>
                  <a:srgbClr val="000000"/>
                </a:solidFill>
                <a:effectLst/>
              </a:rPr>
              <a:t>Evaluation and selection: </a:t>
            </a:r>
            <a:r>
              <a:rPr lang="en-GB" sz="2000" b="0" i="0" dirty="0">
                <a:solidFill>
                  <a:srgbClr val="000000"/>
                </a:solidFill>
                <a:effectLst/>
              </a:rPr>
              <a:t>Assessing and comparing the potential solutions based on predetermined criteria to select the most appropriate one.</a:t>
            </a:r>
          </a:p>
          <a:p>
            <a:pPr marL="342900" indent="-342900" algn="l">
              <a:lnSpc>
                <a:spcPts val="3000"/>
              </a:lnSpc>
              <a:buFont typeface="+mj-lt"/>
              <a:buAutoNum type="arabicPeriod"/>
            </a:pPr>
            <a:r>
              <a:rPr lang="en-GB" sz="2000" b="1" i="0" dirty="0">
                <a:solidFill>
                  <a:srgbClr val="000000"/>
                </a:solidFill>
                <a:effectLst/>
              </a:rPr>
              <a:t>Implementation: </a:t>
            </a:r>
            <a:r>
              <a:rPr lang="en-GB" sz="2000" b="0" i="0" dirty="0">
                <a:solidFill>
                  <a:srgbClr val="000000"/>
                </a:solidFill>
                <a:effectLst/>
              </a:rPr>
              <a:t>Putting the selected solution into action and monitoring its effectiveness.</a:t>
            </a:r>
          </a:p>
          <a:p>
            <a:pPr marL="342900" indent="-342900" algn="l">
              <a:lnSpc>
                <a:spcPts val="3000"/>
              </a:lnSpc>
              <a:buFont typeface="+mj-lt"/>
              <a:buAutoNum type="arabicPeriod"/>
            </a:pPr>
            <a:r>
              <a:rPr lang="en-GB" sz="2000" b="1" i="0" dirty="0">
                <a:solidFill>
                  <a:srgbClr val="000000"/>
                </a:solidFill>
                <a:effectLst/>
              </a:rPr>
              <a:t>Iteration: </a:t>
            </a:r>
            <a:r>
              <a:rPr lang="en-GB" sz="2000" b="0" i="0" dirty="0">
                <a:solidFill>
                  <a:srgbClr val="000000"/>
                </a:solidFill>
                <a:effectLst/>
              </a:rPr>
              <a:t>Revisiting and refining the process based on feedback and new information.</a:t>
            </a:r>
          </a:p>
          <a:p>
            <a:pPr algn="l"/>
            <a:endParaRPr lang="en-GB" dirty="0">
              <a:solidFill>
                <a:srgbClr val="000000"/>
              </a:solidFill>
            </a:endParaRPr>
          </a:p>
          <a:p>
            <a:pPr algn="l"/>
            <a:endParaRPr lang="en-GB" b="0" i="0" dirty="0">
              <a:solidFill>
                <a:srgbClr val="000000"/>
              </a:solidFill>
              <a:effectLst/>
            </a:endParaRPr>
          </a:p>
          <a:p>
            <a:pPr algn="l"/>
            <a:r>
              <a:rPr lang="en-GB" b="0" i="0" dirty="0">
                <a:solidFill>
                  <a:srgbClr val="000000"/>
                </a:solidFill>
                <a:effectLst/>
              </a:rPr>
              <a:t>These methods promote consistency, efficiency, and effectiveness in problem-solving processes. Examples of systematic methods include the </a:t>
            </a:r>
            <a:r>
              <a:rPr lang="en-GB" b="0" i="0" dirty="0">
                <a:solidFill>
                  <a:srgbClr val="000000"/>
                </a:solidFill>
                <a:effectLst/>
                <a:hlinkClick r:id="rId2"/>
              </a:rPr>
              <a:t>scientific method</a:t>
            </a:r>
            <a:r>
              <a:rPr lang="en-GB" b="0" i="0" dirty="0">
                <a:solidFill>
                  <a:srgbClr val="000000"/>
                </a:solidFill>
                <a:effectLst/>
              </a:rPr>
              <a:t>, </a:t>
            </a:r>
            <a:r>
              <a:rPr lang="en-GB" b="0" i="0" dirty="0">
                <a:solidFill>
                  <a:srgbClr val="000000"/>
                </a:solidFill>
                <a:effectLst/>
                <a:hlinkClick r:id="rId3"/>
              </a:rPr>
              <a:t>Six Sigma</a:t>
            </a:r>
            <a:r>
              <a:rPr lang="en-GB" b="0" i="0" dirty="0">
                <a:solidFill>
                  <a:srgbClr val="000000"/>
                </a:solidFill>
                <a:effectLst/>
              </a:rPr>
              <a:t>, project management methodologies, </a:t>
            </a:r>
            <a:r>
              <a:rPr lang="en-GB" b="0" i="0" dirty="0">
                <a:solidFill>
                  <a:srgbClr val="000000"/>
                </a:solidFill>
                <a:effectLst/>
                <a:hlinkClick r:id="rId4"/>
              </a:rPr>
              <a:t>decision trees</a:t>
            </a:r>
            <a:r>
              <a:rPr lang="en-GB" b="0" i="0" dirty="0">
                <a:solidFill>
                  <a:srgbClr val="000000"/>
                </a:solidFill>
                <a:effectLst/>
              </a:rPr>
              <a:t>, and </a:t>
            </a:r>
            <a:r>
              <a:rPr lang="en-GB" b="0" i="0" dirty="0">
                <a:solidFill>
                  <a:srgbClr val="000000"/>
                </a:solidFill>
                <a:effectLst/>
                <a:hlinkClick r:id="rId5"/>
              </a:rPr>
              <a:t>root cause analysis</a:t>
            </a:r>
            <a:r>
              <a:rPr lang="en-GB" b="0" i="0" dirty="0">
                <a:solidFill>
                  <a:srgbClr val="000000"/>
                </a:solidFill>
                <a:effectLst/>
              </a:rPr>
              <a:t>, among others.</a:t>
            </a:r>
          </a:p>
        </p:txBody>
      </p:sp>
    </p:spTree>
    <p:extLst>
      <p:ext uri="{BB962C8B-B14F-4D97-AF65-F5344CB8AC3E}">
        <p14:creationId xmlns:p14="http://schemas.microsoft.com/office/powerpoint/2010/main" val="309470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144D0F-CE73-B827-576F-DBA538FD44A2}"/>
              </a:ext>
            </a:extLst>
          </p:cNvPr>
          <p:cNvSpPr txBox="1"/>
          <p:nvPr/>
        </p:nvSpPr>
        <p:spPr>
          <a:xfrm>
            <a:off x="587375" y="493098"/>
            <a:ext cx="11017250" cy="1200329"/>
          </a:xfrm>
          <a:prstGeom prst="rect">
            <a:avLst/>
          </a:prstGeom>
          <a:noFill/>
        </p:spPr>
        <p:txBody>
          <a:bodyPr wrap="square">
            <a:spAutoFit/>
          </a:bodyPr>
          <a:lstStyle/>
          <a:p>
            <a:pPr algn="l"/>
            <a:r>
              <a:rPr lang="en-GB" b="1" i="0" dirty="0">
                <a:effectLst/>
              </a:rPr>
              <a:t>How to conduct a literature review</a:t>
            </a:r>
          </a:p>
          <a:p>
            <a:pPr algn="l"/>
            <a:r>
              <a:rPr lang="en-GB" b="0" i="0" dirty="0">
                <a:effectLst/>
              </a:rPr>
              <a:t>A literature review is the process of searching, critically appraising and interpreting the literature that relates to your research topic. Although there are many different types of reviews, within this unit and for your final year project we are going to be following a, somewhat, systematic approach.</a:t>
            </a:r>
          </a:p>
        </p:txBody>
      </p:sp>
      <p:sp>
        <p:nvSpPr>
          <p:cNvPr id="5" name="TextBox 4">
            <a:extLst>
              <a:ext uri="{FF2B5EF4-FFF2-40B4-BE49-F238E27FC236}">
                <a16:creationId xmlns:a16="http://schemas.microsoft.com/office/drawing/2014/main" id="{3FFD4413-4735-7191-FB5E-86E691B1BFBE}"/>
              </a:ext>
            </a:extLst>
          </p:cNvPr>
          <p:cNvSpPr txBox="1"/>
          <p:nvPr/>
        </p:nvSpPr>
        <p:spPr>
          <a:xfrm>
            <a:off x="587375" y="2405926"/>
            <a:ext cx="11017250" cy="923330"/>
          </a:xfrm>
          <a:prstGeom prst="rect">
            <a:avLst/>
          </a:prstGeom>
          <a:noFill/>
        </p:spPr>
        <p:txBody>
          <a:bodyPr wrap="square">
            <a:spAutoFit/>
          </a:bodyPr>
          <a:lstStyle/>
          <a:p>
            <a:r>
              <a:rPr lang="en-GB" b="0" i="0" dirty="0">
                <a:effectLst/>
              </a:rPr>
              <a:t>A systematic literature review is one that follows a series of repeatable steps known as a 'protocol'. In this context a protocol is useful as it allows us to provide you with a recipe detailing how to conduct a literature review.</a:t>
            </a:r>
            <a:endParaRPr lang="en-GB" dirty="0"/>
          </a:p>
        </p:txBody>
      </p:sp>
      <p:pic>
        <p:nvPicPr>
          <p:cNvPr id="7" name="Picture 6" descr="A screen shot of a computer">
            <a:extLst>
              <a:ext uri="{FF2B5EF4-FFF2-40B4-BE49-F238E27FC236}">
                <a16:creationId xmlns:a16="http://schemas.microsoft.com/office/drawing/2014/main" id="{5513ED68-5FE9-7A60-7D46-577E69B23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3329256"/>
            <a:ext cx="9877425" cy="3057525"/>
          </a:xfrm>
          <a:prstGeom prst="rect">
            <a:avLst/>
          </a:prstGeom>
        </p:spPr>
      </p:pic>
    </p:spTree>
    <p:extLst>
      <p:ext uri="{BB962C8B-B14F-4D97-AF65-F5344CB8AC3E}">
        <p14:creationId xmlns:p14="http://schemas.microsoft.com/office/powerpoint/2010/main" val="3783317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8CE50A-C914-5D56-452E-668E96EA00FA}"/>
              </a:ext>
            </a:extLst>
          </p:cNvPr>
          <p:cNvSpPr txBox="1"/>
          <p:nvPr/>
        </p:nvSpPr>
        <p:spPr>
          <a:xfrm>
            <a:off x="587375" y="1465712"/>
            <a:ext cx="5000625" cy="3416320"/>
          </a:xfrm>
          <a:prstGeom prst="rect">
            <a:avLst/>
          </a:prstGeom>
          <a:noFill/>
        </p:spPr>
        <p:txBody>
          <a:bodyPr wrap="square">
            <a:spAutoFit/>
          </a:bodyPr>
          <a:lstStyle/>
          <a:p>
            <a:r>
              <a:rPr lang="en-GB" b="0" i="0" dirty="0">
                <a:solidFill>
                  <a:srgbClr val="333333"/>
                </a:solidFill>
                <a:effectLst/>
                <a:latin typeface="Arial" panose="020B0604020202020204" pitchFamily="34" charset="0"/>
              </a:rPr>
              <a:t>The levels of evidence pyramid provides a way to visualise both the quality of evidence and the amount of evidence available.</a:t>
            </a:r>
          </a:p>
          <a:p>
            <a:endParaRPr lang="en-GB" dirty="0">
              <a:solidFill>
                <a:srgbClr val="333333"/>
              </a:solidFill>
              <a:latin typeface="Arial" panose="020B0604020202020204" pitchFamily="34" charset="0"/>
            </a:endParaRPr>
          </a:p>
          <a:p>
            <a:r>
              <a:rPr lang="en-GB" b="0" i="0" dirty="0">
                <a:solidFill>
                  <a:srgbClr val="333333"/>
                </a:solidFill>
                <a:effectLst/>
                <a:latin typeface="Arial" panose="020B0604020202020204" pitchFamily="34" charset="0"/>
              </a:rPr>
              <a:t>For example, </a:t>
            </a:r>
            <a:r>
              <a:rPr lang="en-GB" b="1" i="0" dirty="0">
                <a:solidFill>
                  <a:srgbClr val="333333"/>
                </a:solidFill>
                <a:effectLst/>
                <a:latin typeface="Arial" panose="020B0604020202020204" pitchFamily="34" charset="0"/>
              </a:rPr>
              <a:t>systematic reviews </a:t>
            </a:r>
            <a:r>
              <a:rPr lang="en-GB" b="0" i="0" dirty="0">
                <a:solidFill>
                  <a:srgbClr val="333333"/>
                </a:solidFill>
                <a:effectLst/>
                <a:latin typeface="Arial" panose="020B0604020202020204" pitchFamily="34" charset="0"/>
              </a:rPr>
              <a:t>are at the top of the pyramid, meaning they are both the highest level of evidence and the least common. </a:t>
            </a:r>
          </a:p>
          <a:p>
            <a:endParaRPr lang="en-GB" dirty="0">
              <a:solidFill>
                <a:srgbClr val="333333"/>
              </a:solidFill>
              <a:latin typeface="Arial" panose="020B0604020202020204" pitchFamily="34" charset="0"/>
            </a:endParaRPr>
          </a:p>
          <a:p>
            <a:r>
              <a:rPr lang="en-GB" b="0" i="0" dirty="0">
                <a:solidFill>
                  <a:srgbClr val="333333"/>
                </a:solidFill>
                <a:effectLst/>
                <a:latin typeface="Arial" panose="020B0604020202020204" pitchFamily="34" charset="0"/>
              </a:rPr>
              <a:t>As you go down the pyramid, the amount of evidence will increase as the quality of the evidence decreases.</a:t>
            </a:r>
            <a:endParaRPr lang="en-GB" dirty="0"/>
          </a:p>
        </p:txBody>
      </p:sp>
      <p:pic>
        <p:nvPicPr>
          <p:cNvPr id="6" name="Picture 5" descr="A diagram of a pyramid">
            <a:extLst>
              <a:ext uri="{FF2B5EF4-FFF2-40B4-BE49-F238E27FC236}">
                <a16:creationId xmlns:a16="http://schemas.microsoft.com/office/drawing/2014/main" id="{AE22D436-5234-DE5D-2DB7-A66AD4C60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4342" y="493787"/>
            <a:ext cx="6386487" cy="4898501"/>
          </a:xfrm>
          <a:prstGeom prst="rect">
            <a:avLst/>
          </a:prstGeom>
        </p:spPr>
      </p:pic>
      <p:sp>
        <p:nvSpPr>
          <p:cNvPr id="9" name="TextBox 8">
            <a:extLst>
              <a:ext uri="{FF2B5EF4-FFF2-40B4-BE49-F238E27FC236}">
                <a16:creationId xmlns:a16="http://schemas.microsoft.com/office/drawing/2014/main" id="{A133EBA1-3679-B639-270B-B059A7380955}"/>
              </a:ext>
            </a:extLst>
          </p:cNvPr>
          <p:cNvSpPr txBox="1"/>
          <p:nvPr/>
        </p:nvSpPr>
        <p:spPr>
          <a:xfrm>
            <a:off x="587375" y="413140"/>
            <a:ext cx="6096000" cy="707886"/>
          </a:xfrm>
          <a:prstGeom prst="rect">
            <a:avLst/>
          </a:prstGeom>
          <a:noFill/>
        </p:spPr>
        <p:txBody>
          <a:bodyPr wrap="square">
            <a:spAutoFit/>
          </a:bodyPr>
          <a:lstStyle/>
          <a:p>
            <a:r>
              <a:rPr lang="en-GB" sz="4000" dirty="0">
                <a:solidFill>
                  <a:srgbClr val="333333"/>
                </a:solidFill>
              </a:rPr>
              <a:t>E</a:t>
            </a:r>
            <a:r>
              <a:rPr lang="en-GB" sz="4000" b="0" i="0" dirty="0">
                <a:solidFill>
                  <a:srgbClr val="333333"/>
                </a:solidFill>
                <a:effectLst/>
              </a:rPr>
              <a:t>vidence </a:t>
            </a:r>
            <a:r>
              <a:rPr lang="en-GB" sz="4000" dirty="0">
                <a:solidFill>
                  <a:srgbClr val="333333"/>
                </a:solidFill>
              </a:rPr>
              <a:t>P</a:t>
            </a:r>
            <a:r>
              <a:rPr lang="en-GB" sz="4000" b="0" i="0" dirty="0">
                <a:solidFill>
                  <a:srgbClr val="333333"/>
                </a:solidFill>
                <a:effectLst/>
              </a:rPr>
              <a:t>yramid </a:t>
            </a:r>
            <a:endParaRPr lang="en-GB" sz="4000" dirty="0"/>
          </a:p>
        </p:txBody>
      </p:sp>
      <p:sp>
        <p:nvSpPr>
          <p:cNvPr id="11" name="TextBox 10">
            <a:extLst>
              <a:ext uri="{FF2B5EF4-FFF2-40B4-BE49-F238E27FC236}">
                <a16:creationId xmlns:a16="http://schemas.microsoft.com/office/drawing/2014/main" id="{4F7CA7B8-B99F-0147-50AE-B2961E11004B}"/>
              </a:ext>
            </a:extLst>
          </p:cNvPr>
          <p:cNvSpPr txBox="1"/>
          <p:nvPr/>
        </p:nvSpPr>
        <p:spPr>
          <a:xfrm>
            <a:off x="1128312" y="6000332"/>
            <a:ext cx="9576601" cy="461665"/>
          </a:xfrm>
          <a:prstGeom prst="rect">
            <a:avLst/>
          </a:prstGeom>
          <a:noFill/>
        </p:spPr>
        <p:txBody>
          <a:bodyPr wrap="square">
            <a:spAutoFit/>
          </a:bodyPr>
          <a:lstStyle/>
          <a:p>
            <a:r>
              <a:rPr lang="en-GB" sz="1200" b="1" dirty="0">
                <a:effectLst/>
              </a:rPr>
              <a:t>WALDEN UNIVERSITY, 2020. </a:t>
            </a:r>
            <a:r>
              <a:rPr lang="en-GB" sz="1200" i="1" dirty="0">
                <a:effectLst/>
              </a:rPr>
              <a:t>Academic Guides: Evidence-Based Practice Research: Levels of Evidence Pyramid</a:t>
            </a:r>
            <a:r>
              <a:rPr lang="en-GB" sz="1200" dirty="0">
                <a:effectLst/>
              </a:rPr>
              <a:t> [viewed 10 July 2023]. Available from: </a:t>
            </a:r>
            <a:r>
              <a:rPr lang="en-GB" sz="1200" dirty="0">
                <a:effectLst/>
                <a:hlinkClick r:id="rId3"/>
              </a:rPr>
              <a:t>https://academicguides.waldenu.edu/library/healthevidence/evidencepyramid</a:t>
            </a:r>
            <a:r>
              <a:rPr lang="en-GB" sz="1200" dirty="0">
                <a:effectLst/>
              </a:rPr>
              <a:t> </a:t>
            </a:r>
          </a:p>
        </p:txBody>
      </p:sp>
    </p:spTree>
    <p:extLst>
      <p:ext uri="{BB962C8B-B14F-4D97-AF65-F5344CB8AC3E}">
        <p14:creationId xmlns:p14="http://schemas.microsoft.com/office/powerpoint/2010/main" val="4096229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riangle with red text&#10;&#10;Description automatically generated">
            <a:extLst>
              <a:ext uri="{FF2B5EF4-FFF2-40B4-BE49-F238E27FC236}">
                <a16:creationId xmlns:a16="http://schemas.microsoft.com/office/drawing/2014/main" id="{E68BFF76-181A-62A5-008D-DFC5EA7F9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09" y="351895"/>
            <a:ext cx="10008907" cy="5602595"/>
          </a:xfrm>
          <a:prstGeom prst="rect">
            <a:avLst/>
          </a:prstGeom>
        </p:spPr>
      </p:pic>
    </p:spTree>
    <p:extLst>
      <p:ext uri="{BB962C8B-B14F-4D97-AF65-F5344CB8AC3E}">
        <p14:creationId xmlns:p14="http://schemas.microsoft.com/office/powerpoint/2010/main" val="1983842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90000"/>
            <a:lumOff val="1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88434-C591-4915-ADF4-EEC65495FB6B}"/>
              </a:ext>
            </a:extLst>
          </p:cNvPr>
          <p:cNvSpPr txBox="1"/>
          <p:nvPr/>
        </p:nvSpPr>
        <p:spPr>
          <a:xfrm>
            <a:off x="587375" y="657201"/>
            <a:ext cx="6304744" cy="4832092"/>
          </a:xfrm>
          <a:prstGeom prst="rect">
            <a:avLst/>
          </a:prstGeom>
          <a:noFill/>
        </p:spPr>
        <p:txBody>
          <a:bodyPr wrap="square">
            <a:spAutoFit/>
          </a:bodyPr>
          <a:lstStyle/>
          <a:p>
            <a:pPr algn="l"/>
            <a:r>
              <a:rPr lang="en-GB" sz="2800" b="0" i="0" dirty="0">
                <a:solidFill>
                  <a:schemeClr val="bg1"/>
                </a:solidFill>
                <a:effectLst/>
              </a:rPr>
              <a:t>A literature survey can be either a key component of a larger paper such as a report or dissertation, or you may be asked to write one for its own sake.</a:t>
            </a:r>
            <a:br>
              <a:rPr lang="en-GB" sz="2800" b="0" i="0" dirty="0">
                <a:solidFill>
                  <a:schemeClr val="bg1"/>
                </a:solidFill>
                <a:effectLst/>
              </a:rPr>
            </a:br>
            <a:endParaRPr lang="en-GB" sz="2800" b="0" i="0" dirty="0">
              <a:solidFill>
                <a:schemeClr val="bg1"/>
              </a:solidFill>
              <a:effectLst/>
            </a:endParaRPr>
          </a:p>
          <a:p>
            <a:pPr algn="l"/>
            <a:r>
              <a:rPr lang="en-GB" sz="2800" b="0" i="0" dirty="0">
                <a:solidFill>
                  <a:schemeClr val="bg1"/>
                </a:solidFill>
                <a:effectLst/>
              </a:rPr>
              <a:t>A literature survey describes the existing and established theory and research in your report area. You are providing a context for your work.</a:t>
            </a:r>
            <a:br>
              <a:rPr lang="en-GB" sz="2800" b="0" i="0" dirty="0">
                <a:solidFill>
                  <a:schemeClr val="bg1"/>
                </a:solidFill>
                <a:effectLst/>
              </a:rPr>
            </a:br>
            <a:endParaRPr lang="en-GB" sz="2800" b="0" i="0" dirty="0">
              <a:solidFill>
                <a:schemeClr val="bg1"/>
              </a:solidFill>
              <a:effectLst/>
            </a:endParaRPr>
          </a:p>
        </p:txBody>
      </p:sp>
      <p:pic>
        <p:nvPicPr>
          <p:cNvPr id="5" name="Picture 4" descr="A large white shelf with many books on it&#10;&#10;Description automatically generated">
            <a:extLst>
              <a:ext uri="{FF2B5EF4-FFF2-40B4-BE49-F238E27FC236}">
                <a16:creationId xmlns:a16="http://schemas.microsoft.com/office/drawing/2014/main" id="{7D901043-4B83-CA82-5244-BA438B6A9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97770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21C4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88434-C591-4915-ADF4-EEC65495FB6B}"/>
              </a:ext>
            </a:extLst>
          </p:cNvPr>
          <p:cNvSpPr txBox="1"/>
          <p:nvPr/>
        </p:nvSpPr>
        <p:spPr>
          <a:xfrm>
            <a:off x="5077488" y="684330"/>
            <a:ext cx="6304744" cy="5693866"/>
          </a:xfrm>
          <a:prstGeom prst="rect">
            <a:avLst/>
          </a:prstGeom>
          <a:noFill/>
        </p:spPr>
        <p:txBody>
          <a:bodyPr wrap="square">
            <a:spAutoFit/>
          </a:bodyPr>
          <a:lstStyle/>
          <a:p>
            <a:pPr algn="l"/>
            <a:r>
              <a:rPr lang="en-GB" sz="2800" b="0" i="0" dirty="0">
                <a:solidFill>
                  <a:schemeClr val="bg1"/>
                </a:solidFill>
                <a:effectLst/>
              </a:rPr>
              <a:t>A literature survey can also show where you are filling a perceived gap in the existing theory or knowledge, or you are proposing something that goes against existing ideas.</a:t>
            </a:r>
          </a:p>
          <a:p>
            <a:pPr algn="l"/>
            <a:endParaRPr lang="en-GB" sz="2800" dirty="0">
              <a:solidFill>
                <a:schemeClr val="bg1"/>
              </a:solidFill>
            </a:endParaRPr>
          </a:p>
          <a:p>
            <a:pPr algn="l"/>
            <a:r>
              <a:rPr lang="en-GB" sz="2800" b="0" i="0" dirty="0">
                <a:solidFill>
                  <a:schemeClr val="bg1"/>
                </a:solidFill>
                <a:effectLst/>
              </a:rPr>
              <a:t>A literature review/survey can help the reader of your report get up-to-speed with where the thinking/developments are within your topic area/field of study.</a:t>
            </a:r>
          </a:p>
          <a:p>
            <a:pPr algn="l"/>
            <a:endParaRPr lang="en-GB" sz="2800" b="0" i="0" dirty="0">
              <a:solidFill>
                <a:srgbClr val="333333"/>
              </a:solidFill>
              <a:effectLst/>
            </a:endParaRPr>
          </a:p>
          <a:p>
            <a:pPr algn="l"/>
            <a:endParaRPr lang="en-GB" sz="2800" b="0" i="0" dirty="0">
              <a:solidFill>
                <a:srgbClr val="333333"/>
              </a:solidFill>
              <a:effectLst/>
            </a:endParaRPr>
          </a:p>
        </p:txBody>
      </p:sp>
      <p:pic>
        <p:nvPicPr>
          <p:cNvPr id="4" name="Picture 3" descr="A library with many books on shelves&#10;&#10;Description automatically generated">
            <a:extLst>
              <a:ext uri="{FF2B5EF4-FFF2-40B4-BE49-F238E27FC236}">
                <a16:creationId xmlns:a16="http://schemas.microsoft.com/office/drawing/2014/main" id="{19A646CE-8EB6-1625-13BC-15F161CBE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25112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88434-C591-4915-ADF4-EEC65495FB6B}"/>
              </a:ext>
            </a:extLst>
          </p:cNvPr>
          <p:cNvSpPr txBox="1"/>
          <p:nvPr/>
        </p:nvSpPr>
        <p:spPr>
          <a:xfrm>
            <a:off x="605572" y="1011876"/>
            <a:ext cx="5490428" cy="2677656"/>
          </a:xfrm>
          <a:prstGeom prst="rect">
            <a:avLst/>
          </a:prstGeom>
          <a:noFill/>
        </p:spPr>
        <p:txBody>
          <a:bodyPr wrap="square">
            <a:spAutoFit/>
          </a:bodyPr>
          <a:lstStyle/>
          <a:p>
            <a:pPr algn="l"/>
            <a:r>
              <a:rPr lang="en-GB" sz="2800" b="0" i="0" dirty="0">
                <a:solidFill>
                  <a:schemeClr val="bg1"/>
                </a:solidFill>
                <a:effectLst/>
              </a:rPr>
              <a:t>It is also an opportunity to compare viewpoints/arguments and help you establish/ validate your approach.</a:t>
            </a:r>
          </a:p>
          <a:p>
            <a:pPr algn="l"/>
            <a:endParaRPr lang="en-GB" sz="2800" b="0" i="0" dirty="0">
              <a:solidFill>
                <a:srgbClr val="333333"/>
              </a:solidFill>
              <a:effectLst/>
            </a:endParaRPr>
          </a:p>
          <a:p>
            <a:pPr algn="l"/>
            <a:endParaRPr lang="en-GB" sz="2800" b="0" i="0" dirty="0">
              <a:solidFill>
                <a:srgbClr val="333333"/>
              </a:solidFill>
              <a:effectLst/>
            </a:endParaRPr>
          </a:p>
        </p:txBody>
      </p:sp>
      <p:pic>
        <p:nvPicPr>
          <p:cNvPr id="7" name="Picture 6" descr="A person sitting at a desk using a computer&#10;&#10;Description automatically generated">
            <a:extLst>
              <a:ext uri="{FF2B5EF4-FFF2-40B4-BE49-F238E27FC236}">
                <a16:creationId xmlns:a16="http://schemas.microsoft.com/office/drawing/2014/main" id="{6D523212-FABD-5A7F-6103-51916DC1C89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550925" y="-1"/>
            <a:ext cx="5641075" cy="6887163"/>
          </a:xfrm>
          <a:prstGeom prst="rect">
            <a:avLst/>
          </a:prstGeom>
        </p:spPr>
      </p:pic>
    </p:spTree>
    <p:extLst>
      <p:ext uri="{BB962C8B-B14F-4D97-AF65-F5344CB8AC3E}">
        <p14:creationId xmlns:p14="http://schemas.microsoft.com/office/powerpoint/2010/main" val="315109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CEBA6-93CF-4C7B-CC92-0D8B9D5BDF6F}"/>
              </a:ext>
            </a:extLst>
          </p:cNvPr>
          <p:cNvSpPr txBox="1"/>
          <p:nvPr/>
        </p:nvSpPr>
        <p:spPr>
          <a:xfrm>
            <a:off x="587375" y="166568"/>
            <a:ext cx="7696816" cy="6124754"/>
          </a:xfrm>
          <a:prstGeom prst="rect">
            <a:avLst/>
          </a:prstGeom>
          <a:noFill/>
        </p:spPr>
        <p:txBody>
          <a:bodyPr wrap="square">
            <a:spAutoFit/>
          </a:bodyPr>
          <a:lstStyle/>
          <a:p>
            <a:pPr algn="l"/>
            <a:r>
              <a:rPr lang="en-GB" sz="3600" b="1" i="0" dirty="0">
                <a:solidFill>
                  <a:schemeClr val="bg1"/>
                </a:solidFill>
                <a:effectLst/>
              </a:rPr>
              <a:t>Primary vs Secondary Sources</a:t>
            </a:r>
          </a:p>
          <a:p>
            <a:pPr algn="l"/>
            <a:br>
              <a:rPr lang="en-GB" sz="1100" b="0" i="0" dirty="0">
                <a:solidFill>
                  <a:schemeClr val="bg1"/>
                </a:solidFill>
                <a:effectLst/>
              </a:rPr>
            </a:br>
            <a:r>
              <a:rPr lang="en-GB" sz="2400" b="1" i="0" dirty="0">
                <a:solidFill>
                  <a:schemeClr val="bg1"/>
                </a:solidFill>
                <a:effectLst/>
              </a:rPr>
              <a:t>Primary sources </a:t>
            </a:r>
            <a:r>
              <a:rPr lang="en-GB" sz="2400" b="0" i="0" dirty="0">
                <a:solidFill>
                  <a:schemeClr val="bg1"/>
                </a:solidFill>
                <a:effectLst/>
              </a:rPr>
              <a:t>are original first-hand accounts of an event that are written close to that event or time period.</a:t>
            </a:r>
            <a:br>
              <a:rPr lang="en-GB" sz="2400" b="0" i="0" dirty="0">
                <a:solidFill>
                  <a:schemeClr val="bg1"/>
                </a:solidFill>
                <a:effectLst/>
              </a:rPr>
            </a:br>
            <a:endParaRPr lang="en-GB" sz="1100" b="0" i="0" dirty="0">
              <a:solidFill>
                <a:schemeClr val="bg1"/>
              </a:solidFill>
              <a:effectLst/>
            </a:endParaRPr>
          </a:p>
          <a:p>
            <a:pPr marL="742950" lvl="1" indent="-285750" algn="l">
              <a:buFont typeface="Arial" panose="020B0604020202020204" pitchFamily="34" charset="0"/>
              <a:buChar char="•"/>
            </a:pPr>
            <a:r>
              <a:rPr lang="en-GB" sz="2400" b="0" i="0" dirty="0">
                <a:solidFill>
                  <a:schemeClr val="bg1"/>
                </a:solidFill>
                <a:effectLst/>
              </a:rPr>
              <a:t>Journal article reporting on new funding</a:t>
            </a:r>
          </a:p>
          <a:p>
            <a:pPr marL="742950" lvl="1" indent="-285750" algn="l">
              <a:buFont typeface="Arial" panose="020B0604020202020204" pitchFamily="34" charset="0"/>
              <a:buChar char="•"/>
            </a:pPr>
            <a:r>
              <a:rPr lang="en-GB" sz="2400" b="0" i="0" dirty="0">
                <a:solidFill>
                  <a:schemeClr val="bg1"/>
                </a:solidFill>
                <a:effectLst/>
              </a:rPr>
              <a:t>Interviews</a:t>
            </a:r>
          </a:p>
          <a:p>
            <a:pPr marL="742950" lvl="1" indent="-285750" algn="l">
              <a:buFont typeface="Arial" panose="020B0604020202020204" pitchFamily="34" charset="0"/>
              <a:buChar char="•"/>
            </a:pPr>
            <a:r>
              <a:rPr lang="en-GB" sz="2400" b="0" i="0" dirty="0">
                <a:solidFill>
                  <a:schemeClr val="bg1"/>
                </a:solidFill>
                <a:effectLst/>
              </a:rPr>
              <a:t>Data from a research study or government census</a:t>
            </a:r>
          </a:p>
          <a:p>
            <a:pPr algn="l"/>
            <a:br>
              <a:rPr lang="en-GB" sz="1100" b="0" i="0" dirty="0">
                <a:solidFill>
                  <a:schemeClr val="bg1"/>
                </a:solidFill>
                <a:effectLst/>
              </a:rPr>
            </a:br>
            <a:r>
              <a:rPr lang="en-GB" sz="2400" b="1" i="0" dirty="0">
                <a:solidFill>
                  <a:schemeClr val="bg1"/>
                </a:solidFill>
                <a:effectLst/>
              </a:rPr>
              <a:t>Secondary Sources </a:t>
            </a:r>
            <a:r>
              <a:rPr lang="en-GB" sz="2400" b="0" i="0" dirty="0">
                <a:solidFill>
                  <a:schemeClr val="bg1"/>
                </a:solidFill>
                <a:effectLst/>
              </a:rPr>
              <a:t>are second-hand interpretations of primary sources. They draw on primary sources and come to conclusions based on work written by others.</a:t>
            </a:r>
            <a:br>
              <a:rPr lang="en-GB" sz="2400" b="0" i="0" dirty="0">
                <a:solidFill>
                  <a:schemeClr val="bg1"/>
                </a:solidFill>
                <a:effectLst/>
              </a:rPr>
            </a:br>
            <a:endParaRPr lang="en-GB" sz="1100" b="0" i="0" dirty="0">
              <a:solidFill>
                <a:schemeClr val="bg1"/>
              </a:solidFill>
              <a:effectLst/>
            </a:endParaRPr>
          </a:p>
          <a:p>
            <a:pPr marL="742950" lvl="1" indent="-285750" algn="l">
              <a:buFont typeface="Arial" panose="020B0604020202020204" pitchFamily="34" charset="0"/>
              <a:buChar char="•"/>
            </a:pPr>
            <a:r>
              <a:rPr lang="en-GB" sz="2400" b="0" i="0" dirty="0">
                <a:solidFill>
                  <a:schemeClr val="bg1"/>
                </a:solidFill>
                <a:effectLst/>
              </a:rPr>
              <a:t>Wikipedia</a:t>
            </a:r>
          </a:p>
          <a:p>
            <a:pPr marL="742950" lvl="1" indent="-285750" algn="l">
              <a:buFont typeface="Arial" panose="020B0604020202020204" pitchFamily="34" charset="0"/>
              <a:buChar char="•"/>
            </a:pPr>
            <a:r>
              <a:rPr lang="en-GB" sz="2400" b="0" i="0" dirty="0">
                <a:solidFill>
                  <a:schemeClr val="bg1"/>
                </a:solidFill>
                <a:effectLst/>
              </a:rPr>
              <a:t>Literature reviews and meta-analyses</a:t>
            </a:r>
          </a:p>
          <a:p>
            <a:pPr marL="742950" lvl="1" indent="-285750" algn="l">
              <a:buFont typeface="Arial" panose="020B0604020202020204" pitchFamily="34" charset="0"/>
              <a:buChar char="•"/>
            </a:pPr>
            <a:r>
              <a:rPr lang="en-GB" sz="2400" b="0" i="0" dirty="0">
                <a:solidFill>
                  <a:schemeClr val="bg1"/>
                </a:solidFill>
                <a:effectLst/>
              </a:rPr>
              <a:t>Newspaper/magazine articles</a:t>
            </a:r>
          </a:p>
        </p:txBody>
      </p:sp>
      <p:pic>
        <p:nvPicPr>
          <p:cNvPr id="5" name="Picture 4" descr="A bottle of hot sauce on a napkin&#10;&#10;Description automatically generated">
            <a:extLst>
              <a:ext uri="{FF2B5EF4-FFF2-40B4-BE49-F238E27FC236}">
                <a16:creationId xmlns:a16="http://schemas.microsoft.com/office/drawing/2014/main" id="{8ADF2CB3-3825-A276-1598-5AD10BE3514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407542" y="0"/>
            <a:ext cx="3784458" cy="6858000"/>
          </a:xfrm>
          <a:prstGeom prst="rect">
            <a:avLst/>
          </a:prstGeom>
        </p:spPr>
      </p:pic>
    </p:spTree>
    <p:extLst>
      <p:ext uri="{BB962C8B-B14F-4D97-AF65-F5344CB8AC3E}">
        <p14:creationId xmlns:p14="http://schemas.microsoft.com/office/powerpoint/2010/main" val="4206230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E9"/>
        </a:solidFill>
        <a:effectLst/>
      </p:bgPr>
    </p:bg>
    <p:spTree>
      <p:nvGrpSpPr>
        <p:cNvPr id="1" name=""/>
        <p:cNvGrpSpPr/>
        <p:nvPr/>
      </p:nvGrpSpPr>
      <p:grpSpPr>
        <a:xfrm>
          <a:off x="0" y="0"/>
          <a:ext cx="0" cy="0"/>
          <a:chOff x="0" y="0"/>
          <a:chExt cx="0" cy="0"/>
        </a:xfrm>
      </p:grpSpPr>
      <p:pic>
        <p:nvPicPr>
          <p:cNvPr id="7" name="Picture 6" descr="A close-up of a toy&#10;&#10;Description automatically generated">
            <a:extLst>
              <a:ext uri="{FF2B5EF4-FFF2-40B4-BE49-F238E27FC236}">
                <a16:creationId xmlns:a16="http://schemas.microsoft.com/office/drawing/2014/main" id="{1E76F900-8251-A9A1-D4E5-DC67DDEF62C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940446" y="0"/>
            <a:ext cx="5251554" cy="6858000"/>
          </a:xfrm>
          <a:prstGeom prst="rect">
            <a:avLst/>
          </a:prstGeom>
        </p:spPr>
      </p:pic>
      <p:sp>
        <p:nvSpPr>
          <p:cNvPr id="3" name="TextBox 2">
            <a:extLst>
              <a:ext uri="{FF2B5EF4-FFF2-40B4-BE49-F238E27FC236}">
                <a16:creationId xmlns:a16="http://schemas.microsoft.com/office/drawing/2014/main" id="{D464CC1F-4BA3-4E40-88E6-B28E5C9E2CCA}"/>
              </a:ext>
            </a:extLst>
          </p:cNvPr>
          <p:cNvSpPr txBox="1"/>
          <p:nvPr/>
        </p:nvSpPr>
        <p:spPr>
          <a:xfrm>
            <a:off x="587375" y="336471"/>
            <a:ext cx="6097904" cy="646331"/>
          </a:xfrm>
          <a:prstGeom prst="rect">
            <a:avLst/>
          </a:prstGeom>
          <a:noFill/>
        </p:spPr>
        <p:txBody>
          <a:bodyPr wrap="square">
            <a:spAutoFit/>
          </a:bodyPr>
          <a:lstStyle/>
          <a:p>
            <a:pPr algn="l"/>
            <a:r>
              <a:rPr lang="en-GB" sz="3600" b="1" i="0" dirty="0">
                <a:effectLst/>
              </a:rPr>
              <a:t>The Review </a:t>
            </a:r>
            <a:r>
              <a:rPr lang="en-GB" sz="3600" b="1" dirty="0"/>
              <a:t>P</a:t>
            </a:r>
            <a:r>
              <a:rPr lang="en-GB" sz="3600" b="1" i="0" dirty="0">
                <a:effectLst/>
              </a:rPr>
              <a:t>rotocol</a:t>
            </a:r>
          </a:p>
        </p:txBody>
      </p:sp>
      <p:sp>
        <p:nvSpPr>
          <p:cNvPr id="5" name="TextBox 4">
            <a:extLst>
              <a:ext uri="{FF2B5EF4-FFF2-40B4-BE49-F238E27FC236}">
                <a16:creationId xmlns:a16="http://schemas.microsoft.com/office/drawing/2014/main" id="{01AF6351-7A93-6F0A-42AC-51C16C053B68}"/>
              </a:ext>
            </a:extLst>
          </p:cNvPr>
          <p:cNvSpPr txBox="1"/>
          <p:nvPr/>
        </p:nvSpPr>
        <p:spPr>
          <a:xfrm>
            <a:off x="587375" y="1431688"/>
            <a:ext cx="7548096" cy="3108543"/>
          </a:xfrm>
          <a:prstGeom prst="rect">
            <a:avLst/>
          </a:prstGeom>
          <a:noFill/>
        </p:spPr>
        <p:txBody>
          <a:bodyPr wrap="square">
            <a:spAutoFit/>
          </a:bodyPr>
          <a:lstStyle/>
          <a:p>
            <a:pPr algn="l"/>
            <a:r>
              <a:rPr lang="en-GB" sz="2800" b="1" i="0" dirty="0">
                <a:effectLst/>
              </a:rPr>
              <a:t>1. Develop inclusion and exclusion criteria</a:t>
            </a:r>
          </a:p>
          <a:p>
            <a:pPr algn="l"/>
            <a:br>
              <a:rPr lang="en-GB" sz="2800" b="0" i="0" dirty="0">
                <a:effectLst/>
              </a:rPr>
            </a:br>
            <a:r>
              <a:rPr lang="en-GB" sz="2800" b="0" i="0" dirty="0">
                <a:effectLst/>
              </a:rPr>
              <a:t>Inclusion and exclusion criteria help you identify what you need to search for when conducting your literature review. We will look an example of what the given criteria may look like for our chat bot application</a:t>
            </a:r>
            <a:r>
              <a:rPr lang="en-GB" sz="2800" dirty="0"/>
              <a:t>.</a:t>
            </a:r>
            <a:endParaRPr lang="en-GB" sz="2800" b="0" i="0" dirty="0">
              <a:effectLst/>
            </a:endParaRPr>
          </a:p>
        </p:txBody>
      </p:sp>
    </p:spTree>
    <p:extLst>
      <p:ext uri="{BB962C8B-B14F-4D97-AF65-F5344CB8AC3E}">
        <p14:creationId xmlns:p14="http://schemas.microsoft.com/office/powerpoint/2010/main" val="1081975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35E5CD-4BD3-CF8B-6B18-E37B41753F93}"/>
              </a:ext>
            </a:extLst>
          </p:cNvPr>
          <p:cNvSpPr txBox="1"/>
          <p:nvPr/>
        </p:nvSpPr>
        <p:spPr>
          <a:xfrm>
            <a:off x="3939988" y="1443841"/>
            <a:ext cx="7947212" cy="3970318"/>
          </a:xfrm>
          <a:prstGeom prst="rect">
            <a:avLst/>
          </a:prstGeom>
          <a:noFill/>
        </p:spPr>
        <p:txBody>
          <a:bodyPr wrap="square">
            <a:spAutoFit/>
          </a:bodyPr>
          <a:lstStyle/>
          <a:p>
            <a:pPr marL="457200" indent="-457200" algn="l">
              <a:buFont typeface="Arial" panose="020B0604020202020204" pitchFamily="34" charset="0"/>
              <a:buChar char="•"/>
            </a:pPr>
            <a:r>
              <a:rPr lang="en-GB" sz="2800" b="0" i="0" dirty="0">
                <a:effectLst/>
              </a:rPr>
              <a:t>Primary sources relating to chat bots </a:t>
            </a:r>
            <a:br>
              <a:rPr lang="en-GB" sz="2800" b="0" i="0" dirty="0">
                <a:effectLst/>
              </a:rPr>
            </a:br>
            <a:r>
              <a:rPr lang="en-GB" sz="2800" b="0" i="0" dirty="0">
                <a:effectLst/>
              </a:rPr>
              <a:t>used for education or learning purposes</a:t>
            </a:r>
          </a:p>
          <a:p>
            <a:pPr marL="457200" indent="-457200" algn="l">
              <a:buFont typeface="Arial" panose="020B0604020202020204" pitchFamily="34" charset="0"/>
              <a:buChar char="•"/>
            </a:pPr>
            <a:r>
              <a:rPr lang="en-GB" sz="2800" b="0" i="0" dirty="0">
                <a:effectLst/>
              </a:rPr>
              <a:t>English language only</a:t>
            </a:r>
          </a:p>
          <a:p>
            <a:pPr marL="457200" indent="-457200" algn="l">
              <a:buFont typeface="Arial" panose="020B0604020202020204" pitchFamily="34" charset="0"/>
              <a:buChar char="•"/>
            </a:pPr>
            <a:r>
              <a:rPr lang="en-GB" sz="2800" b="0" i="0" dirty="0">
                <a:effectLst/>
              </a:rPr>
              <a:t>Published in peer reviewed journals</a:t>
            </a:r>
          </a:p>
          <a:p>
            <a:pPr marL="457200" indent="-457200" algn="l">
              <a:buFont typeface="Arial" panose="020B0604020202020204" pitchFamily="34" charset="0"/>
              <a:buChar char="•"/>
            </a:pPr>
            <a:r>
              <a:rPr lang="en-GB" sz="2800" b="0" i="0" dirty="0">
                <a:effectLst/>
              </a:rPr>
              <a:t>Study took place in the last 10 years</a:t>
            </a:r>
          </a:p>
          <a:p>
            <a:pPr marL="457200" indent="-457200" algn="l">
              <a:buFont typeface="Arial" panose="020B0604020202020204" pitchFamily="34" charset="0"/>
              <a:buChar char="•"/>
            </a:pPr>
            <a:r>
              <a:rPr lang="en-GB" sz="2800" b="0" i="0" dirty="0">
                <a:effectLst/>
              </a:rPr>
              <a:t>Empirical studies that took places in a higher education setting</a:t>
            </a:r>
          </a:p>
          <a:p>
            <a:pPr marL="457200" indent="-457200" algn="l">
              <a:buFont typeface="Arial" panose="020B0604020202020204" pitchFamily="34" charset="0"/>
              <a:buChar char="•"/>
            </a:pPr>
            <a:r>
              <a:rPr lang="en-GB" sz="2800" b="0" i="0" dirty="0">
                <a:effectLst/>
              </a:rPr>
              <a:t>The Study reported research methods and results</a:t>
            </a:r>
          </a:p>
        </p:txBody>
      </p:sp>
      <p:pic>
        <p:nvPicPr>
          <p:cNvPr id="7" name="Picture 6" descr="A traffic light with green light&#10;&#10;Description automatically generated">
            <a:extLst>
              <a:ext uri="{FF2B5EF4-FFF2-40B4-BE49-F238E27FC236}">
                <a16:creationId xmlns:a16="http://schemas.microsoft.com/office/drawing/2014/main" id="{31B0CCD5-7C7A-BA77-C3DB-51F72C2CD27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414" y="0"/>
            <a:ext cx="3688974" cy="6858000"/>
          </a:xfrm>
          <a:prstGeom prst="rect">
            <a:avLst/>
          </a:prstGeom>
        </p:spPr>
      </p:pic>
      <p:sp>
        <p:nvSpPr>
          <p:cNvPr id="9" name="TextBox 8">
            <a:extLst>
              <a:ext uri="{FF2B5EF4-FFF2-40B4-BE49-F238E27FC236}">
                <a16:creationId xmlns:a16="http://schemas.microsoft.com/office/drawing/2014/main" id="{1D190E87-37DE-EAA0-58E9-32FAC9D31830}"/>
              </a:ext>
            </a:extLst>
          </p:cNvPr>
          <p:cNvSpPr txBox="1"/>
          <p:nvPr/>
        </p:nvSpPr>
        <p:spPr>
          <a:xfrm>
            <a:off x="4232462" y="581816"/>
            <a:ext cx="6098240" cy="646331"/>
          </a:xfrm>
          <a:prstGeom prst="rect">
            <a:avLst/>
          </a:prstGeom>
          <a:noFill/>
        </p:spPr>
        <p:txBody>
          <a:bodyPr wrap="square">
            <a:spAutoFit/>
          </a:bodyPr>
          <a:lstStyle/>
          <a:p>
            <a:r>
              <a:rPr lang="en-GB" sz="3600" b="1" dirty="0"/>
              <a:t>In</a:t>
            </a:r>
            <a:r>
              <a:rPr lang="en-GB" sz="3600" b="1" i="0" dirty="0">
                <a:effectLst/>
              </a:rPr>
              <a:t>clusion </a:t>
            </a:r>
            <a:r>
              <a:rPr lang="en-GB" sz="3600" b="1" dirty="0"/>
              <a:t>C</a:t>
            </a:r>
            <a:r>
              <a:rPr lang="en-GB" sz="3600" b="1" i="0" dirty="0">
                <a:effectLst/>
              </a:rPr>
              <a:t>riteria</a:t>
            </a:r>
            <a:endParaRPr lang="en-GB" sz="3600" dirty="0"/>
          </a:p>
        </p:txBody>
      </p:sp>
    </p:spTree>
    <p:extLst>
      <p:ext uri="{BB962C8B-B14F-4D97-AF65-F5344CB8AC3E}">
        <p14:creationId xmlns:p14="http://schemas.microsoft.com/office/powerpoint/2010/main" val="1502617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217669-1352-0BCE-9426-E0826EDE744C}"/>
              </a:ext>
            </a:extLst>
          </p:cNvPr>
          <p:cNvSpPr txBox="1"/>
          <p:nvPr/>
        </p:nvSpPr>
        <p:spPr>
          <a:xfrm>
            <a:off x="587375" y="849279"/>
            <a:ext cx="6018141" cy="3539430"/>
          </a:xfrm>
          <a:prstGeom prst="rect">
            <a:avLst/>
          </a:prstGeom>
          <a:noFill/>
        </p:spPr>
        <p:txBody>
          <a:bodyPr wrap="square">
            <a:spAutoFit/>
          </a:bodyPr>
          <a:lstStyle/>
          <a:p>
            <a:r>
              <a:rPr lang="en-US" sz="2800" dirty="0">
                <a:solidFill>
                  <a:schemeClr val="bg1"/>
                </a:solidFill>
                <a:latin typeface="Trebuchet MS" charset="0"/>
                <a:ea typeface="Trebuchet MS" charset="0"/>
                <a:cs typeface="Trebuchet MS" charset="0"/>
              </a:rPr>
              <a:t>The </a:t>
            </a:r>
            <a:r>
              <a:rPr lang="en-US" sz="2800" b="1" dirty="0">
                <a:solidFill>
                  <a:schemeClr val="bg1"/>
                </a:solidFill>
                <a:latin typeface="Trebuchet MS" charset="0"/>
                <a:ea typeface="Trebuchet MS" charset="0"/>
                <a:cs typeface="Trebuchet MS" charset="0"/>
              </a:rPr>
              <a:t>methodology/framework</a:t>
            </a:r>
            <a:r>
              <a:rPr lang="en-US" sz="2800" dirty="0">
                <a:solidFill>
                  <a:schemeClr val="bg1"/>
                </a:solidFill>
                <a:latin typeface="Trebuchet MS" charset="0"/>
                <a:ea typeface="Trebuchet MS" charset="0"/>
                <a:cs typeface="Trebuchet MS" charset="0"/>
              </a:rPr>
              <a:t> is like a Tool Kit that details the whole approach/strategy for evaluating/testing your project’s aim/research question/hypothesis.</a:t>
            </a:r>
          </a:p>
          <a:p>
            <a:endParaRPr lang="en-US" sz="2800" dirty="0">
              <a:solidFill>
                <a:schemeClr val="bg1"/>
              </a:solidFill>
              <a:latin typeface="Trebuchet MS" charset="0"/>
              <a:ea typeface="Trebuchet MS" charset="0"/>
              <a:cs typeface="Trebuchet MS" charset="0"/>
            </a:endParaRPr>
          </a:p>
          <a:p>
            <a:r>
              <a:rPr lang="en-US" sz="2800" dirty="0">
                <a:solidFill>
                  <a:schemeClr val="bg1"/>
                </a:solidFill>
                <a:latin typeface="Trebuchet MS" charset="0"/>
                <a:ea typeface="Trebuchet MS" charset="0"/>
                <a:cs typeface="Trebuchet MS" charset="0"/>
              </a:rPr>
              <a:t>A </a:t>
            </a:r>
            <a:r>
              <a:rPr lang="en-US" sz="2800" b="1" dirty="0">
                <a:solidFill>
                  <a:schemeClr val="bg1"/>
                </a:solidFill>
                <a:latin typeface="Trebuchet MS" charset="0"/>
                <a:ea typeface="Trebuchet MS" charset="0"/>
                <a:cs typeface="Trebuchet MS" charset="0"/>
              </a:rPr>
              <a:t>method/s </a:t>
            </a:r>
            <a:r>
              <a:rPr lang="en-US" sz="2800" dirty="0">
                <a:solidFill>
                  <a:schemeClr val="bg1"/>
                </a:solidFill>
                <a:latin typeface="Trebuchet MS" charset="0"/>
                <a:ea typeface="Trebuchet MS" charset="0"/>
                <a:cs typeface="Trebuchet MS" charset="0"/>
              </a:rPr>
              <a:t>are the tool/s in that tool kit used to evaluate</a:t>
            </a:r>
          </a:p>
        </p:txBody>
      </p:sp>
      <p:pic>
        <p:nvPicPr>
          <p:cNvPr id="5" name="Picture 4" descr="A red tool box with many tools in it&#10;&#10;Description automatically generated">
            <a:extLst>
              <a:ext uri="{FF2B5EF4-FFF2-40B4-BE49-F238E27FC236}">
                <a16:creationId xmlns:a16="http://schemas.microsoft.com/office/drawing/2014/main" id="{376D35DA-C484-4786-49E7-9A83D7E16F1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16200000">
            <a:off x="6458651" y="467425"/>
            <a:ext cx="6200775" cy="5265923"/>
          </a:xfrm>
          <a:prstGeom prst="rect">
            <a:avLst/>
          </a:prstGeom>
        </p:spPr>
      </p:pic>
    </p:spTree>
    <p:extLst>
      <p:ext uri="{BB962C8B-B14F-4D97-AF65-F5344CB8AC3E}">
        <p14:creationId xmlns:p14="http://schemas.microsoft.com/office/powerpoint/2010/main" val="1577247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121881-102E-04DD-ECFC-D9AAAC92D720}"/>
              </a:ext>
            </a:extLst>
          </p:cNvPr>
          <p:cNvSpPr txBox="1"/>
          <p:nvPr/>
        </p:nvSpPr>
        <p:spPr>
          <a:xfrm>
            <a:off x="587375" y="447399"/>
            <a:ext cx="7719730" cy="5816977"/>
          </a:xfrm>
          <a:prstGeom prst="rect">
            <a:avLst/>
          </a:prstGeom>
          <a:noFill/>
        </p:spPr>
        <p:txBody>
          <a:bodyPr wrap="square">
            <a:spAutoFit/>
          </a:bodyPr>
          <a:lstStyle/>
          <a:p>
            <a:pPr algn="l"/>
            <a:r>
              <a:rPr lang="en-GB" sz="3600" b="1" i="0" dirty="0">
                <a:effectLst/>
              </a:rPr>
              <a:t>Exclusion </a:t>
            </a:r>
            <a:r>
              <a:rPr lang="en-GB" sz="3600" b="1" dirty="0"/>
              <a:t>C</a:t>
            </a:r>
            <a:r>
              <a:rPr lang="en-GB" sz="3600" b="1" i="0" dirty="0">
                <a:effectLst/>
              </a:rPr>
              <a:t>riteria</a:t>
            </a:r>
            <a:br>
              <a:rPr lang="en-GB" b="1" i="0" dirty="0">
                <a:effectLst/>
                <a:latin typeface="Roboto" panose="02000000000000000000" pitchFamily="2" charset="0"/>
              </a:rPr>
            </a:br>
            <a:endParaRPr lang="en-GB" sz="2800" b="1" i="0" dirty="0">
              <a:effectLst/>
            </a:endParaRPr>
          </a:p>
          <a:p>
            <a:pPr marL="285750" indent="-285750" algn="l">
              <a:buFont typeface="Arial" panose="020B0604020202020204" pitchFamily="34" charset="0"/>
              <a:buChar char="•"/>
            </a:pPr>
            <a:r>
              <a:rPr lang="en-GB" sz="2800" b="0" i="0" dirty="0">
                <a:effectLst/>
              </a:rPr>
              <a:t>Sources that are related to chat bots not used in an educational or learning setting</a:t>
            </a:r>
          </a:p>
          <a:p>
            <a:pPr marL="285750" indent="-285750" algn="l">
              <a:buFont typeface="Arial" panose="020B0604020202020204" pitchFamily="34" charset="0"/>
              <a:buChar char="•"/>
            </a:pPr>
            <a:r>
              <a:rPr lang="en-GB" sz="2800" b="0" i="0" dirty="0">
                <a:effectLst/>
              </a:rPr>
              <a:t>Non-English language</a:t>
            </a:r>
          </a:p>
          <a:p>
            <a:pPr marL="285750" indent="-285750" algn="l">
              <a:buFont typeface="Arial" panose="020B0604020202020204" pitchFamily="34" charset="0"/>
              <a:buChar char="•"/>
            </a:pPr>
            <a:r>
              <a:rPr lang="en-GB" sz="2800" b="0" i="0" dirty="0">
                <a:effectLst/>
              </a:rPr>
              <a:t>Non peer reviewed sources</a:t>
            </a:r>
          </a:p>
          <a:p>
            <a:pPr marL="285750" indent="-285750" algn="l">
              <a:buFont typeface="Arial" panose="020B0604020202020204" pitchFamily="34" charset="0"/>
              <a:buChar char="•"/>
            </a:pPr>
            <a:r>
              <a:rPr lang="en-GB" sz="2800" b="0" i="0" dirty="0">
                <a:effectLst/>
              </a:rPr>
              <a:t>Study took place over 10 years ago</a:t>
            </a:r>
          </a:p>
          <a:p>
            <a:pPr marL="285750" indent="-285750" algn="l">
              <a:buFont typeface="Arial" panose="020B0604020202020204" pitchFamily="34" charset="0"/>
              <a:buChar char="•"/>
            </a:pPr>
            <a:r>
              <a:rPr lang="en-GB" sz="2800" b="0" i="0" dirty="0">
                <a:effectLst/>
              </a:rPr>
              <a:t>Study did not take place in a higher education setting</a:t>
            </a:r>
          </a:p>
          <a:p>
            <a:pPr marL="285750" indent="-285750" algn="l">
              <a:buFont typeface="Arial" panose="020B0604020202020204" pitchFamily="34" charset="0"/>
              <a:buChar char="•"/>
            </a:pPr>
            <a:endParaRPr lang="en-GB" sz="2800" b="0" i="0" dirty="0">
              <a:effectLst/>
            </a:endParaRPr>
          </a:p>
          <a:p>
            <a:pPr algn="l"/>
            <a:r>
              <a:rPr lang="en-GB" sz="2800" b="0" i="0" dirty="0">
                <a:effectLst/>
              </a:rPr>
              <a:t>It is important to refer to and review your inclusion and exclusion criteria while you are searching. </a:t>
            </a:r>
          </a:p>
        </p:txBody>
      </p:sp>
      <p:pic>
        <p:nvPicPr>
          <p:cNvPr id="4" name="Picture 3" descr="A traffic light with red light&#10;&#10;Description automatically generated">
            <a:extLst>
              <a:ext uri="{FF2B5EF4-FFF2-40B4-BE49-F238E27FC236}">
                <a16:creationId xmlns:a16="http://schemas.microsoft.com/office/drawing/2014/main" id="{E2B27D94-D0E7-98F1-4AEC-066BB9B1E55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8565776" y="0"/>
            <a:ext cx="3626224" cy="6858000"/>
          </a:xfrm>
          <a:prstGeom prst="rect">
            <a:avLst/>
          </a:prstGeom>
        </p:spPr>
      </p:pic>
    </p:spTree>
    <p:extLst>
      <p:ext uri="{BB962C8B-B14F-4D97-AF65-F5344CB8AC3E}">
        <p14:creationId xmlns:p14="http://schemas.microsoft.com/office/powerpoint/2010/main" val="1023297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6778AE-298D-5D13-0745-721C27AC36B0}"/>
              </a:ext>
            </a:extLst>
          </p:cNvPr>
          <p:cNvSpPr txBox="1"/>
          <p:nvPr/>
        </p:nvSpPr>
        <p:spPr>
          <a:xfrm>
            <a:off x="587375" y="383798"/>
            <a:ext cx="6848849" cy="5816977"/>
          </a:xfrm>
          <a:prstGeom prst="rect">
            <a:avLst/>
          </a:prstGeom>
          <a:noFill/>
        </p:spPr>
        <p:txBody>
          <a:bodyPr wrap="square">
            <a:spAutoFit/>
          </a:bodyPr>
          <a:lstStyle/>
          <a:p>
            <a:pPr algn="l"/>
            <a:r>
              <a:rPr lang="en-GB" sz="3600" b="1" i="0" dirty="0">
                <a:effectLst/>
              </a:rPr>
              <a:t>2. Identify Databases</a:t>
            </a:r>
          </a:p>
          <a:p>
            <a:pPr algn="l"/>
            <a:br>
              <a:rPr lang="en-GB" sz="2800" b="0" i="0" dirty="0">
                <a:effectLst/>
              </a:rPr>
            </a:br>
            <a:r>
              <a:rPr lang="en-GB" sz="2800" b="0" i="0" dirty="0">
                <a:effectLst/>
              </a:rPr>
              <a:t>Once you know what type of literature you need to address your research idea and have developed your inclusion and exclusion criteria, you are ready to begin searching for literature. We recommend using online academic databases to conduct your search.</a:t>
            </a:r>
            <a:br>
              <a:rPr lang="en-GB" sz="2800" b="0" i="0" dirty="0">
                <a:effectLst/>
              </a:rPr>
            </a:br>
            <a:endParaRPr lang="en-GB" sz="2800" b="0" i="0" dirty="0">
              <a:effectLst/>
            </a:endParaRPr>
          </a:p>
          <a:p>
            <a:pPr algn="l"/>
            <a:r>
              <a:rPr lang="en-GB" sz="2800" b="0" i="0" dirty="0">
                <a:effectLst/>
              </a:rPr>
              <a:t>While the library has subscriptions to a </a:t>
            </a:r>
            <a:r>
              <a:rPr lang="en-GB" sz="2800" b="0" i="0" dirty="0">
                <a:effectLst/>
                <a:hlinkClick r:id="rId2"/>
              </a:rPr>
              <a:t>range of databases</a:t>
            </a:r>
            <a:r>
              <a:rPr lang="en-GB" sz="2800" b="0" i="0" dirty="0">
                <a:effectLst/>
              </a:rPr>
              <a:t>, </a:t>
            </a:r>
            <a:r>
              <a:rPr lang="en-GB" sz="2800" b="0" i="0" dirty="0">
                <a:effectLst/>
                <a:hlinkClick r:id="rId3"/>
              </a:rPr>
              <a:t>ScienceDirect</a:t>
            </a:r>
            <a:r>
              <a:rPr lang="en-GB" sz="2800" dirty="0"/>
              <a:t> is good.</a:t>
            </a:r>
            <a:endParaRPr lang="en-GB" sz="2800" b="0" i="0" dirty="0">
              <a:effectLst/>
            </a:endParaRPr>
          </a:p>
        </p:txBody>
      </p:sp>
      <p:pic>
        <p:nvPicPr>
          <p:cNvPr id="5" name="Picture 4" descr="A book in a room&#10;&#10;Description automatically generated">
            <a:extLst>
              <a:ext uri="{FF2B5EF4-FFF2-40B4-BE49-F238E27FC236}">
                <a16:creationId xmlns:a16="http://schemas.microsoft.com/office/drawing/2014/main" id="{C3A010E0-FB47-C15B-13BC-4EE979AAF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1126201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keys">
            <a:extLst>
              <a:ext uri="{FF2B5EF4-FFF2-40B4-BE49-F238E27FC236}">
                <a16:creationId xmlns:a16="http://schemas.microsoft.com/office/drawing/2014/main" id="{B6068824-D47C-D20E-DC80-83552E23515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96000" y="0"/>
            <a:ext cx="6096000" cy="5878046"/>
          </a:xfrm>
          <a:prstGeom prst="rect">
            <a:avLst/>
          </a:prstGeom>
        </p:spPr>
      </p:pic>
      <p:sp>
        <p:nvSpPr>
          <p:cNvPr id="3" name="TextBox 2">
            <a:extLst>
              <a:ext uri="{FF2B5EF4-FFF2-40B4-BE49-F238E27FC236}">
                <a16:creationId xmlns:a16="http://schemas.microsoft.com/office/drawing/2014/main" id="{AD5F43C5-DFBF-BC4B-A46C-00B0CF7BAF9C}"/>
              </a:ext>
            </a:extLst>
          </p:cNvPr>
          <p:cNvSpPr txBox="1"/>
          <p:nvPr/>
        </p:nvSpPr>
        <p:spPr>
          <a:xfrm>
            <a:off x="587374" y="849450"/>
            <a:ext cx="10837863" cy="4955203"/>
          </a:xfrm>
          <a:prstGeom prst="rect">
            <a:avLst/>
          </a:prstGeom>
          <a:noFill/>
        </p:spPr>
        <p:txBody>
          <a:bodyPr wrap="square">
            <a:spAutoFit/>
          </a:bodyPr>
          <a:lstStyle/>
          <a:p>
            <a:pPr algn="l"/>
            <a:r>
              <a:rPr lang="en-GB" sz="3600" b="1" i="0" dirty="0">
                <a:effectLst/>
              </a:rPr>
              <a:t>3. Identify Keywords</a:t>
            </a:r>
          </a:p>
          <a:p>
            <a:pPr algn="l"/>
            <a:r>
              <a:rPr lang="en-GB" sz="2800" b="0" i="0" dirty="0">
                <a:effectLst/>
              </a:rPr>
              <a:t>You should identify the keywords </a:t>
            </a:r>
            <a:br>
              <a:rPr lang="en-GB" sz="2800" b="0" i="0" dirty="0">
                <a:effectLst/>
              </a:rPr>
            </a:br>
            <a:r>
              <a:rPr lang="en-GB" sz="2800" b="0" i="0" dirty="0">
                <a:effectLst/>
              </a:rPr>
              <a:t>that capture the essence of your </a:t>
            </a:r>
            <a:br>
              <a:rPr lang="en-GB" sz="2800" b="0" i="0" dirty="0">
                <a:effectLst/>
              </a:rPr>
            </a:br>
            <a:r>
              <a:rPr lang="en-GB" sz="2800" b="0" i="0" dirty="0">
                <a:effectLst/>
              </a:rPr>
              <a:t>research topic. The rationale </a:t>
            </a:r>
            <a:br>
              <a:rPr lang="en-GB" sz="2800" b="0" i="0" dirty="0">
                <a:effectLst/>
              </a:rPr>
            </a:br>
            <a:r>
              <a:rPr lang="en-GB" sz="2800" b="0" i="0" dirty="0">
                <a:effectLst/>
              </a:rPr>
              <a:t>behind this is that journal articles </a:t>
            </a:r>
            <a:br>
              <a:rPr lang="en-GB" sz="2800" b="0" i="0" dirty="0">
                <a:effectLst/>
              </a:rPr>
            </a:br>
            <a:r>
              <a:rPr lang="en-GB" sz="2800" b="0" i="0" dirty="0">
                <a:effectLst/>
              </a:rPr>
              <a:t>are indexed on databases using keywords.</a:t>
            </a:r>
          </a:p>
          <a:p>
            <a:pPr algn="l"/>
            <a:br>
              <a:rPr lang="en-GB" sz="2800" b="1" i="0" dirty="0">
                <a:effectLst/>
              </a:rPr>
            </a:br>
            <a:r>
              <a:rPr lang="en-GB" sz="2800" b="1" i="0" dirty="0">
                <a:effectLst/>
              </a:rPr>
              <a:t>Keywords</a:t>
            </a:r>
          </a:p>
          <a:p>
            <a:pPr algn="l"/>
            <a:r>
              <a:rPr lang="en-GB" sz="2800" b="0" i="0" dirty="0">
                <a:effectLst/>
              </a:rPr>
              <a:t>The keywords for are chat bot study could be as follows:</a:t>
            </a:r>
          </a:p>
          <a:p>
            <a:pPr algn="l"/>
            <a:r>
              <a:rPr lang="en-GB" sz="2800" b="1" i="0" dirty="0" err="1">
                <a:effectLst/>
              </a:rPr>
              <a:t>ChatBot</a:t>
            </a:r>
            <a:r>
              <a:rPr lang="en-GB" sz="2800" b="1" i="0" dirty="0">
                <a:effectLst/>
              </a:rPr>
              <a:t>, </a:t>
            </a:r>
            <a:r>
              <a:rPr lang="en-GB" sz="2800" b="1" i="0" dirty="0" err="1">
                <a:effectLst/>
              </a:rPr>
              <a:t>ChatBots</a:t>
            </a:r>
            <a:r>
              <a:rPr lang="en-GB" sz="2800" b="1" i="0" dirty="0">
                <a:effectLst/>
              </a:rPr>
              <a:t>, Chat Bot, </a:t>
            </a:r>
            <a:r>
              <a:rPr lang="en-GB" sz="2800" b="1" i="0" dirty="0" err="1">
                <a:effectLst/>
              </a:rPr>
              <a:t>ChatBot</a:t>
            </a:r>
            <a:r>
              <a:rPr lang="en-GB" sz="2800" b="1" i="0" dirty="0">
                <a:effectLst/>
              </a:rPr>
              <a:t>, Higher Education, University, Learning, Adult Education, Adults</a:t>
            </a:r>
            <a:endParaRPr lang="en-GB" sz="2800" b="0" i="0" dirty="0">
              <a:effectLst/>
            </a:endParaRPr>
          </a:p>
        </p:txBody>
      </p:sp>
    </p:spTree>
    <p:extLst>
      <p:ext uri="{BB962C8B-B14F-4D97-AF65-F5344CB8AC3E}">
        <p14:creationId xmlns:p14="http://schemas.microsoft.com/office/powerpoint/2010/main" val="19957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83CA50-928A-FAA0-7429-FDC6C85B5D56}"/>
              </a:ext>
            </a:extLst>
          </p:cNvPr>
          <p:cNvSpPr txBox="1"/>
          <p:nvPr/>
        </p:nvSpPr>
        <p:spPr>
          <a:xfrm>
            <a:off x="587375" y="478274"/>
            <a:ext cx="6097904" cy="646331"/>
          </a:xfrm>
          <a:prstGeom prst="rect">
            <a:avLst/>
          </a:prstGeom>
          <a:noFill/>
        </p:spPr>
        <p:txBody>
          <a:bodyPr wrap="square">
            <a:spAutoFit/>
          </a:bodyPr>
          <a:lstStyle/>
          <a:p>
            <a:pPr algn="l"/>
            <a:r>
              <a:rPr lang="en-GB" sz="3600" b="1" i="0" dirty="0">
                <a:effectLst/>
              </a:rPr>
              <a:t>4. Conduct searches</a:t>
            </a:r>
          </a:p>
        </p:txBody>
      </p:sp>
      <p:sp>
        <p:nvSpPr>
          <p:cNvPr id="5" name="TextBox 4">
            <a:extLst>
              <a:ext uri="{FF2B5EF4-FFF2-40B4-BE49-F238E27FC236}">
                <a16:creationId xmlns:a16="http://schemas.microsoft.com/office/drawing/2014/main" id="{0733D1D6-3E63-2599-1068-82DE0954C61D}"/>
              </a:ext>
            </a:extLst>
          </p:cNvPr>
          <p:cNvSpPr txBox="1"/>
          <p:nvPr/>
        </p:nvSpPr>
        <p:spPr>
          <a:xfrm>
            <a:off x="587375" y="1443841"/>
            <a:ext cx="11017250" cy="4247317"/>
          </a:xfrm>
          <a:prstGeom prst="rect">
            <a:avLst/>
          </a:prstGeom>
          <a:noFill/>
        </p:spPr>
        <p:txBody>
          <a:bodyPr wrap="square">
            <a:spAutoFit/>
          </a:bodyPr>
          <a:lstStyle/>
          <a:p>
            <a:pPr algn="l"/>
            <a:r>
              <a:rPr lang="en-GB" sz="2800" b="0" i="0" dirty="0">
                <a:effectLst/>
              </a:rPr>
              <a:t>We are now ready to conduct our searches. When conducting your search you should make use of Boolean operators - AND/OR/NOT. These commands use the principles of </a:t>
            </a:r>
            <a:r>
              <a:rPr lang="en-GB" sz="2800" b="0" i="0" dirty="0">
                <a:effectLst/>
                <a:hlinkClick r:id="rId2"/>
              </a:rPr>
              <a:t>Boolean logic</a:t>
            </a:r>
            <a:r>
              <a:rPr lang="en-GB" sz="2800" b="0" i="0" dirty="0">
                <a:effectLst/>
              </a:rPr>
              <a:t>, a concept that as a computing student you should be familiar with.</a:t>
            </a:r>
          </a:p>
          <a:p>
            <a:pPr algn="l"/>
            <a:endParaRPr lang="en-GB" sz="2800" b="0" i="0" dirty="0">
              <a:effectLst/>
            </a:endParaRPr>
          </a:p>
          <a:p>
            <a:pPr algn="l"/>
            <a:r>
              <a:rPr lang="en-GB" sz="2800" b="0" i="0" dirty="0">
                <a:effectLst/>
              </a:rPr>
              <a:t>Using the above principles this is what our chat bot study search string might look like:</a:t>
            </a:r>
          </a:p>
          <a:p>
            <a:pPr algn="l"/>
            <a:r>
              <a:rPr lang="en-GB" sz="2800" b="1" i="0" dirty="0">
                <a:effectLst/>
              </a:rPr>
              <a:t>(Chatbot OR </a:t>
            </a:r>
            <a:r>
              <a:rPr lang="en-GB" sz="2800" b="1" i="0" dirty="0" err="1">
                <a:effectLst/>
              </a:rPr>
              <a:t>ChatBots</a:t>
            </a:r>
            <a:r>
              <a:rPr lang="en-GB" sz="2800" b="1" i="0" dirty="0">
                <a:effectLst/>
              </a:rPr>
              <a:t> OR Chat Bot OR Chat Bots) AND Learning AND (Higher Education OR Adult Education OR Adults)</a:t>
            </a:r>
          </a:p>
          <a:p>
            <a:pPr algn="l"/>
            <a:endParaRPr lang="en-GB" b="0" i="0" dirty="0">
              <a:effectLst/>
            </a:endParaRPr>
          </a:p>
        </p:txBody>
      </p:sp>
      <p:sp>
        <p:nvSpPr>
          <p:cNvPr id="9" name="TextBox 8">
            <a:extLst>
              <a:ext uri="{FF2B5EF4-FFF2-40B4-BE49-F238E27FC236}">
                <a16:creationId xmlns:a16="http://schemas.microsoft.com/office/drawing/2014/main" id="{DB565D34-FB70-71E9-83E3-40B9677CFDB7}"/>
              </a:ext>
            </a:extLst>
          </p:cNvPr>
          <p:cNvSpPr txBox="1"/>
          <p:nvPr/>
        </p:nvSpPr>
        <p:spPr>
          <a:xfrm>
            <a:off x="587375" y="6200775"/>
            <a:ext cx="11017250" cy="369332"/>
          </a:xfrm>
          <a:prstGeom prst="rect">
            <a:avLst/>
          </a:prstGeom>
          <a:noFill/>
        </p:spPr>
        <p:txBody>
          <a:bodyPr wrap="square">
            <a:spAutoFit/>
          </a:bodyPr>
          <a:lstStyle/>
          <a:p>
            <a:r>
              <a:rPr lang="en-GB" sz="900" dirty="0">
                <a:hlinkClick r:id="rId3"/>
              </a:rPr>
              <a:t>https://www.sciencedirect.com/search?qs=ChatBot%2C%20ChatBots%2C%20Chat%20Bot%2C%20ChatBot%2C%20Higher%20Education%2C%20University%2C%20Learning%2C%20Adult%20Education%2C%20Adults&amp;articleTypes=FLA&amp;lastSelectedFacet=years&amp;years=2021%2C2022%2C2023</a:t>
            </a:r>
            <a:r>
              <a:rPr lang="en-GB" sz="900" dirty="0"/>
              <a:t> </a:t>
            </a:r>
          </a:p>
        </p:txBody>
      </p:sp>
    </p:spTree>
    <p:extLst>
      <p:ext uri="{BB962C8B-B14F-4D97-AF65-F5344CB8AC3E}">
        <p14:creationId xmlns:p14="http://schemas.microsoft.com/office/powerpoint/2010/main" val="4146119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CF8645-E2F6-FBF6-A60D-C312F41F5A63}"/>
              </a:ext>
            </a:extLst>
          </p:cNvPr>
          <p:cNvSpPr txBox="1"/>
          <p:nvPr/>
        </p:nvSpPr>
        <p:spPr>
          <a:xfrm>
            <a:off x="9604465" y="657957"/>
            <a:ext cx="2383218" cy="5632311"/>
          </a:xfrm>
          <a:prstGeom prst="rect">
            <a:avLst/>
          </a:prstGeom>
          <a:noFill/>
        </p:spPr>
        <p:txBody>
          <a:bodyPr wrap="square">
            <a:spAutoFit/>
          </a:bodyPr>
          <a:lstStyle/>
          <a:p>
            <a:pPr algn="l"/>
            <a:r>
              <a:rPr lang="en-GB" b="0" i="0" dirty="0">
                <a:effectLst/>
              </a:rPr>
              <a:t>After conducting our search, we start applying our inclusion criteria. </a:t>
            </a:r>
            <a:endParaRPr lang="en-GB" dirty="0"/>
          </a:p>
          <a:p>
            <a:pPr algn="l"/>
            <a:endParaRPr lang="en-GB" b="0" i="0" dirty="0">
              <a:effectLst/>
            </a:endParaRPr>
          </a:p>
          <a:p>
            <a:pPr algn="l"/>
            <a:r>
              <a:rPr lang="en-GB" b="0" i="0" dirty="0">
                <a:effectLst/>
              </a:rPr>
              <a:t>We have filtered by date and just to include research articles. </a:t>
            </a:r>
          </a:p>
          <a:p>
            <a:pPr algn="l"/>
            <a:endParaRPr lang="en-GB" dirty="0"/>
          </a:p>
          <a:p>
            <a:pPr algn="l"/>
            <a:r>
              <a:rPr lang="en-GB" b="0" i="0" dirty="0">
                <a:effectLst/>
              </a:rPr>
              <a:t>After applying our criteria, you can see that we have 98 remaining articles. </a:t>
            </a:r>
            <a:br>
              <a:rPr lang="en-GB" b="0" i="0" dirty="0">
                <a:effectLst/>
              </a:rPr>
            </a:br>
            <a:br>
              <a:rPr lang="en-GB" b="0" i="0" dirty="0">
                <a:effectLst/>
              </a:rPr>
            </a:br>
            <a:r>
              <a:rPr lang="en-GB" b="0" i="0" dirty="0">
                <a:effectLst/>
              </a:rPr>
              <a:t>We now need to get the literature into a format that lends itself to more in-depth analysis.</a:t>
            </a:r>
          </a:p>
        </p:txBody>
      </p:sp>
      <p:pic>
        <p:nvPicPr>
          <p:cNvPr id="4" name="Picture 3" descr="A screenshot of a computer">
            <a:extLst>
              <a:ext uri="{FF2B5EF4-FFF2-40B4-BE49-F238E27FC236}">
                <a16:creationId xmlns:a16="http://schemas.microsoft.com/office/drawing/2014/main" id="{60B14005-8BA7-BC60-C4E2-BC2205135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3614"/>
            <a:ext cx="9457579" cy="6136654"/>
          </a:xfrm>
          <a:prstGeom prst="rect">
            <a:avLst/>
          </a:prstGeom>
        </p:spPr>
      </p:pic>
    </p:spTree>
    <p:extLst>
      <p:ext uri="{BB962C8B-B14F-4D97-AF65-F5344CB8AC3E}">
        <p14:creationId xmlns:p14="http://schemas.microsoft.com/office/powerpoint/2010/main" val="3334911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15D235-0260-B5CB-0890-90378B080943}"/>
              </a:ext>
            </a:extLst>
          </p:cNvPr>
          <p:cNvPicPr>
            <a:picLocks noChangeAspect="1"/>
          </p:cNvPicPr>
          <p:nvPr/>
        </p:nvPicPr>
        <p:blipFill rotWithShape="1">
          <a:blip r:embed="rId2"/>
          <a:srcRect l="4856" t="7768" r="16918" b="12523"/>
          <a:stretch/>
        </p:blipFill>
        <p:spPr>
          <a:xfrm>
            <a:off x="5394960" y="2897504"/>
            <a:ext cx="6423660" cy="3257551"/>
          </a:xfrm>
          <a:prstGeom prst="rect">
            <a:avLst/>
          </a:prstGeom>
          <a:ln w="3175">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5B2FCD0-8AAC-829C-1E3C-96D81823A1FD}"/>
              </a:ext>
            </a:extLst>
          </p:cNvPr>
          <p:cNvPicPr>
            <a:picLocks noChangeAspect="1"/>
          </p:cNvPicPr>
          <p:nvPr/>
        </p:nvPicPr>
        <p:blipFill rotWithShape="1">
          <a:blip r:embed="rId3"/>
          <a:srcRect l="24911" t="5208" r="32581" b="75625"/>
          <a:stretch/>
        </p:blipFill>
        <p:spPr>
          <a:xfrm>
            <a:off x="5853748" y="500063"/>
            <a:ext cx="5523668" cy="1485899"/>
          </a:xfrm>
          <a:prstGeom prst="rect">
            <a:avLst/>
          </a:prstGeom>
          <a:ln w="3175">
            <a:solidFill>
              <a:schemeClr val="tx1"/>
            </a:solidFill>
          </a:ln>
        </p:spPr>
      </p:pic>
      <p:sp>
        <p:nvSpPr>
          <p:cNvPr id="8" name="TextBox 7">
            <a:extLst>
              <a:ext uri="{FF2B5EF4-FFF2-40B4-BE49-F238E27FC236}">
                <a16:creationId xmlns:a16="http://schemas.microsoft.com/office/drawing/2014/main" id="{10F0B878-F23F-F914-22C5-655B33375595}"/>
              </a:ext>
            </a:extLst>
          </p:cNvPr>
          <p:cNvSpPr txBox="1"/>
          <p:nvPr/>
        </p:nvSpPr>
        <p:spPr>
          <a:xfrm>
            <a:off x="587375" y="289679"/>
            <a:ext cx="5116195" cy="1938992"/>
          </a:xfrm>
          <a:prstGeom prst="rect">
            <a:avLst/>
          </a:prstGeom>
          <a:noFill/>
        </p:spPr>
        <p:txBody>
          <a:bodyPr wrap="square">
            <a:spAutoFit/>
          </a:bodyPr>
          <a:lstStyle/>
          <a:p>
            <a:pPr algn="l"/>
            <a:r>
              <a:rPr lang="en-GB" sz="2000" b="1" i="0" dirty="0">
                <a:effectLst/>
              </a:rPr>
              <a:t>Exporting the search results to excel</a:t>
            </a:r>
          </a:p>
          <a:p>
            <a:pPr algn="l"/>
            <a:r>
              <a:rPr lang="en-GB" sz="2000" b="0" i="0" dirty="0">
                <a:effectLst/>
              </a:rPr>
              <a:t>ScienceDirect does not allow export to Excel. </a:t>
            </a:r>
          </a:p>
          <a:p>
            <a:pPr algn="l"/>
            <a:endParaRPr lang="en-GB" sz="2000" dirty="0"/>
          </a:p>
          <a:p>
            <a:pPr algn="l"/>
            <a:r>
              <a:rPr lang="en-GB" sz="2000" dirty="0"/>
              <a:t>S</a:t>
            </a:r>
            <a:r>
              <a:rPr lang="en-GB" sz="2000" b="0" i="0" dirty="0">
                <a:effectLst/>
              </a:rPr>
              <a:t>elect all our sources </a:t>
            </a:r>
            <a:r>
              <a:rPr lang="en-GB" sz="2000" dirty="0"/>
              <a:t>&amp;</a:t>
            </a:r>
            <a:r>
              <a:rPr lang="en-GB" sz="2000" b="0" i="0" dirty="0">
                <a:effectLst/>
              </a:rPr>
              <a:t> click export &amp; 'Save to </a:t>
            </a:r>
            <a:r>
              <a:rPr lang="en-GB" sz="2000" b="0" i="0" dirty="0" err="1">
                <a:effectLst/>
              </a:rPr>
              <a:t>Refworks</a:t>
            </a:r>
            <a:r>
              <a:rPr lang="en-GB" sz="2000" b="0" i="0" dirty="0">
                <a:effectLst/>
              </a:rPr>
              <a:t>’ &amp; create a new folder</a:t>
            </a:r>
            <a:endParaRPr lang="en-GB" sz="2000" b="0" i="0" dirty="0">
              <a:solidFill>
                <a:srgbClr val="000000"/>
              </a:solidFill>
              <a:effectLst/>
            </a:endParaRPr>
          </a:p>
        </p:txBody>
      </p:sp>
      <p:pic>
        <p:nvPicPr>
          <p:cNvPr id="9" name="Picture 8" descr="A screenshot of a screen&#10;&#10;Description automatically generated">
            <a:extLst>
              <a:ext uri="{FF2B5EF4-FFF2-40B4-BE49-F238E27FC236}">
                <a16:creationId xmlns:a16="http://schemas.microsoft.com/office/drawing/2014/main" id="{6ED41BC8-C219-15EE-190C-B0DF4125DCB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35664" y="2643219"/>
            <a:ext cx="3125621" cy="3108873"/>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8228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055F05-D966-F81C-9C55-D6327DF02232}"/>
              </a:ext>
            </a:extLst>
          </p:cNvPr>
          <p:cNvPicPr>
            <a:picLocks noChangeAspect="1"/>
          </p:cNvPicPr>
          <p:nvPr/>
        </p:nvPicPr>
        <p:blipFill>
          <a:blip r:embed="rId2"/>
          <a:stretch>
            <a:fillRect/>
          </a:stretch>
        </p:blipFill>
        <p:spPr>
          <a:xfrm>
            <a:off x="2071126" y="855003"/>
            <a:ext cx="8049748" cy="4896533"/>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9245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DEB65-B734-7CC8-6C41-49EF4677F85E}"/>
              </a:ext>
            </a:extLst>
          </p:cNvPr>
          <p:cNvPicPr>
            <a:picLocks noChangeAspect="1"/>
          </p:cNvPicPr>
          <p:nvPr/>
        </p:nvPicPr>
        <p:blipFill rotWithShape="1">
          <a:blip r:embed="rId2"/>
          <a:srcRect b="13573"/>
          <a:stretch/>
        </p:blipFill>
        <p:spPr>
          <a:xfrm>
            <a:off x="0" y="1179691"/>
            <a:ext cx="12192000" cy="5678309"/>
          </a:xfrm>
          <a:prstGeom prst="rect">
            <a:avLst/>
          </a:prstGeom>
        </p:spPr>
      </p:pic>
      <p:sp>
        <p:nvSpPr>
          <p:cNvPr id="4" name="Arrow: Left 3">
            <a:extLst>
              <a:ext uri="{FF2B5EF4-FFF2-40B4-BE49-F238E27FC236}">
                <a16:creationId xmlns:a16="http://schemas.microsoft.com/office/drawing/2014/main" id="{A579FEE6-EB39-5F9D-FB2E-1476191929EA}"/>
              </a:ext>
            </a:extLst>
          </p:cNvPr>
          <p:cNvSpPr/>
          <p:nvPr/>
        </p:nvSpPr>
        <p:spPr>
          <a:xfrm rot="8677376">
            <a:off x="884555" y="2583179"/>
            <a:ext cx="807085" cy="53149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Left 4">
            <a:extLst>
              <a:ext uri="{FF2B5EF4-FFF2-40B4-BE49-F238E27FC236}">
                <a16:creationId xmlns:a16="http://schemas.microsoft.com/office/drawing/2014/main" id="{08770A4D-26D7-CE3F-02A8-EF7496BCB45A}"/>
              </a:ext>
            </a:extLst>
          </p:cNvPr>
          <p:cNvSpPr/>
          <p:nvPr/>
        </p:nvSpPr>
        <p:spPr>
          <a:xfrm rot="18141691">
            <a:off x="3162937" y="1084151"/>
            <a:ext cx="807085" cy="53149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D09F2A8-1FE7-7BB5-69A8-4B3EA7121EB0}"/>
              </a:ext>
            </a:extLst>
          </p:cNvPr>
          <p:cNvSpPr txBox="1"/>
          <p:nvPr/>
        </p:nvSpPr>
        <p:spPr>
          <a:xfrm>
            <a:off x="587375" y="330742"/>
            <a:ext cx="11448415" cy="461665"/>
          </a:xfrm>
          <a:prstGeom prst="rect">
            <a:avLst/>
          </a:prstGeom>
          <a:noFill/>
        </p:spPr>
        <p:txBody>
          <a:bodyPr wrap="square">
            <a:spAutoFit/>
          </a:bodyPr>
          <a:lstStyle/>
          <a:p>
            <a:pPr algn="l"/>
            <a:r>
              <a:rPr lang="en-GB" sz="2400" b="0" i="0" dirty="0">
                <a:effectLst/>
              </a:rPr>
              <a:t>In RefWorks select your articles and click</a:t>
            </a:r>
            <a:r>
              <a:rPr lang="en-GB" sz="2400" dirty="0"/>
              <a:t> </a:t>
            </a:r>
            <a:r>
              <a:rPr lang="en-GB" sz="2400" b="1" i="0" dirty="0">
                <a:solidFill>
                  <a:srgbClr val="000000"/>
                </a:solidFill>
                <a:effectLst/>
              </a:rPr>
              <a:t>Share</a:t>
            </a:r>
            <a:endParaRPr lang="en-GB" sz="2400" b="0" i="0" dirty="0">
              <a:solidFill>
                <a:srgbClr val="000000"/>
              </a:solidFill>
              <a:effectLst/>
            </a:endParaRPr>
          </a:p>
        </p:txBody>
      </p:sp>
    </p:spTree>
    <p:extLst>
      <p:ext uri="{BB962C8B-B14F-4D97-AF65-F5344CB8AC3E}">
        <p14:creationId xmlns:p14="http://schemas.microsoft.com/office/powerpoint/2010/main" val="56235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21403A-76FF-6665-A562-E6E3DEFF293A}"/>
              </a:ext>
            </a:extLst>
          </p:cNvPr>
          <p:cNvSpPr txBox="1"/>
          <p:nvPr/>
        </p:nvSpPr>
        <p:spPr>
          <a:xfrm>
            <a:off x="587375" y="368260"/>
            <a:ext cx="9905047" cy="461665"/>
          </a:xfrm>
          <a:prstGeom prst="rect">
            <a:avLst/>
          </a:prstGeom>
          <a:noFill/>
        </p:spPr>
        <p:txBody>
          <a:bodyPr wrap="square">
            <a:spAutoFit/>
          </a:bodyPr>
          <a:lstStyle/>
          <a:p>
            <a:pPr algn="l"/>
            <a:r>
              <a:rPr lang="en-GB" sz="2400" b="1" dirty="0">
                <a:solidFill>
                  <a:srgbClr val="000000"/>
                </a:solidFill>
              </a:rPr>
              <a:t>E</a:t>
            </a:r>
            <a:r>
              <a:rPr lang="en-GB" sz="2400" b="1" i="0" dirty="0">
                <a:solidFill>
                  <a:srgbClr val="000000"/>
                </a:solidFill>
                <a:effectLst/>
              </a:rPr>
              <a:t>xport references -&gt; XML or </a:t>
            </a:r>
            <a:r>
              <a:rPr lang="en-GB" sz="2400" b="1" i="0" dirty="0" err="1">
                <a:solidFill>
                  <a:srgbClr val="000000"/>
                </a:solidFill>
                <a:effectLst/>
              </a:rPr>
              <a:t>tsv</a:t>
            </a:r>
            <a:endParaRPr lang="en-GB" sz="2400" b="1" i="0" dirty="0">
              <a:solidFill>
                <a:srgbClr val="000000"/>
              </a:solidFill>
              <a:effectLst/>
            </a:endParaRPr>
          </a:p>
        </p:txBody>
      </p:sp>
      <p:pic>
        <p:nvPicPr>
          <p:cNvPr id="4" name="Picture 3" descr="A screenshot of a computer">
            <a:extLst>
              <a:ext uri="{FF2B5EF4-FFF2-40B4-BE49-F238E27FC236}">
                <a16:creationId xmlns:a16="http://schemas.microsoft.com/office/drawing/2014/main" id="{2802DA1F-F867-3AD2-6ECC-DF4930B9B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906" y="1235210"/>
            <a:ext cx="8030963" cy="4878510"/>
          </a:xfrm>
          <a:prstGeom prst="rect">
            <a:avLst/>
          </a:prstGeom>
          <a:ln w="3175">
            <a:solidFill>
              <a:schemeClr val="tx1"/>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DAA40D86-AB25-E20E-FC7C-428DD18849E8}"/>
              </a:ext>
            </a:extLst>
          </p:cNvPr>
          <p:cNvSpPr/>
          <p:nvPr/>
        </p:nvSpPr>
        <p:spPr>
          <a:xfrm>
            <a:off x="5118538" y="2490952"/>
            <a:ext cx="378372" cy="241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7935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83AD55-446B-C5CA-0ACF-28B55757BB90}"/>
              </a:ext>
            </a:extLst>
          </p:cNvPr>
          <p:cNvSpPr txBox="1"/>
          <p:nvPr/>
        </p:nvSpPr>
        <p:spPr>
          <a:xfrm>
            <a:off x="587375" y="341114"/>
            <a:ext cx="6097904" cy="369332"/>
          </a:xfrm>
          <a:prstGeom prst="rect">
            <a:avLst/>
          </a:prstGeom>
          <a:noFill/>
        </p:spPr>
        <p:txBody>
          <a:bodyPr wrap="square">
            <a:spAutoFit/>
          </a:bodyPr>
          <a:lstStyle/>
          <a:p>
            <a:pPr algn="l"/>
            <a:r>
              <a:rPr lang="en-GB" b="1" i="0" dirty="0">
                <a:effectLst/>
                <a:latin typeface="Roboto" panose="02000000000000000000" pitchFamily="2" charset="0"/>
              </a:rPr>
              <a:t>5. Review resulting literature</a:t>
            </a:r>
          </a:p>
        </p:txBody>
      </p:sp>
      <p:pic>
        <p:nvPicPr>
          <p:cNvPr id="5" name="Picture 4" descr="A screenshot of a computer&#10;&#10;Description automatically generated">
            <a:extLst>
              <a:ext uri="{FF2B5EF4-FFF2-40B4-BE49-F238E27FC236}">
                <a16:creationId xmlns:a16="http://schemas.microsoft.com/office/drawing/2014/main" id="{EC5AF0C3-0975-4A52-E6D7-746BF2D8219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14896" y="937260"/>
            <a:ext cx="11040178" cy="5263515"/>
          </a:xfrm>
          <a:prstGeom prst="rect">
            <a:avLst/>
          </a:prstGeom>
        </p:spPr>
      </p:pic>
    </p:spTree>
    <p:extLst>
      <p:ext uri="{BB962C8B-B14F-4D97-AF65-F5344CB8AC3E}">
        <p14:creationId xmlns:p14="http://schemas.microsoft.com/office/powerpoint/2010/main" val="3535113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BF9D1C-163A-72A6-7CB5-0449C7F2A87C}"/>
              </a:ext>
            </a:extLst>
          </p:cNvPr>
          <p:cNvSpPr/>
          <p:nvPr/>
        </p:nvSpPr>
        <p:spPr>
          <a:xfrm>
            <a:off x="0" y="6090362"/>
            <a:ext cx="12192000" cy="736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8F1C6C3-D366-3F91-632B-07E965E0D769}"/>
              </a:ext>
            </a:extLst>
          </p:cNvPr>
          <p:cNvSpPr txBox="1"/>
          <p:nvPr/>
        </p:nvSpPr>
        <p:spPr>
          <a:xfrm>
            <a:off x="541718" y="6244590"/>
            <a:ext cx="11108563" cy="461665"/>
          </a:xfrm>
          <a:prstGeom prst="rect">
            <a:avLst/>
          </a:prstGeom>
          <a:noFill/>
        </p:spPr>
        <p:txBody>
          <a:bodyPr wrap="square">
            <a:spAutoFit/>
          </a:bodyPr>
          <a:lstStyle/>
          <a:p>
            <a:r>
              <a:rPr lang="en-GB" sz="1200" b="1" dirty="0"/>
              <a:t>SURBHI S, </a:t>
            </a:r>
            <a:r>
              <a:rPr lang="en-GB" sz="1200" b="1" dirty="0">
                <a:effectLst/>
              </a:rPr>
              <a:t>S., 2018</a:t>
            </a:r>
            <a:r>
              <a:rPr lang="en-GB" sz="1200" dirty="0">
                <a:effectLst/>
              </a:rPr>
              <a:t>. </a:t>
            </a:r>
            <a:r>
              <a:rPr lang="en-GB" sz="1200" i="1" dirty="0">
                <a:effectLst/>
              </a:rPr>
              <a:t>Difference Between Research Method and Research Methodology (with Comparison Chart)</a:t>
            </a:r>
            <a:r>
              <a:rPr lang="en-GB" sz="1200" dirty="0">
                <a:effectLst/>
              </a:rPr>
              <a:t> [viewed 11 July 2023]. </a:t>
            </a:r>
            <a:br>
              <a:rPr lang="en-GB" sz="1200" dirty="0">
                <a:effectLst/>
              </a:rPr>
            </a:br>
            <a:r>
              <a:rPr lang="en-GB" sz="1200" dirty="0">
                <a:effectLst/>
              </a:rPr>
              <a:t>Available from: </a:t>
            </a:r>
            <a:r>
              <a:rPr lang="en-GB" sz="1200" dirty="0">
                <a:effectLst/>
                <a:hlinkClick r:id="rId2"/>
              </a:rPr>
              <a:t>https://keydifferences.com/difference-between-research-method-and-research-methodology.html#ComparisonChart</a:t>
            </a:r>
            <a:r>
              <a:rPr lang="en-GB" sz="1200" dirty="0">
                <a:effectLst/>
              </a:rPr>
              <a:t> </a:t>
            </a:r>
          </a:p>
        </p:txBody>
      </p:sp>
      <p:sp>
        <p:nvSpPr>
          <p:cNvPr id="5" name="TextBox 4">
            <a:extLst>
              <a:ext uri="{FF2B5EF4-FFF2-40B4-BE49-F238E27FC236}">
                <a16:creationId xmlns:a16="http://schemas.microsoft.com/office/drawing/2014/main" id="{E75FAA82-CFCC-1F83-1A31-CA2670CFFA2C}"/>
              </a:ext>
            </a:extLst>
          </p:cNvPr>
          <p:cNvSpPr txBox="1"/>
          <p:nvPr/>
        </p:nvSpPr>
        <p:spPr>
          <a:xfrm>
            <a:off x="541718" y="368461"/>
            <a:ext cx="11017250" cy="646331"/>
          </a:xfrm>
          <a:prstGeom prst="rect">
            <a:avLst/>
          </a:prstGeom>
          <a:noFill/>
        </p:spPr>
        <p:txBody>
          <a:bodyPr wrap="square">
            <a:spAutoFit/>
          </a:bodyPr>
          <a:lstStyle/>
          <a:p>
            <a:pPr algn="l"/>
            <a:r>
              <a:rPr lang="en-GB" sz="3600" b="1" i="0" dirty="0">
                <a:solidFill>
                  <a:schemeClr val="bg1"/>
                </a:solidFill>
                <a:effectLst/>
              </a:rPr>
              <a:t>Research Method vs Research Methodology</a:t>
            </a:r>
          </a:p>
        </p:txBody>
      </p:sp>
      <p:sp>
        <p:nvSpPr>
          <p:cNvPr id="7" name="TextBox 6">
            <a:extLst>
              <a:ext uri="{FF2B5EF4-FFF2-40B4-BE49-F238E27FC236}">
                <a16:creationId xmlns:a16="http://schemas.microsoft.com/office/drawing/2014/main" id="{AF4DAE5E-A526-9A84-A249-78705C671D68}"/>
              </a:ext>
            </a:extLst>
          </p:cNvPr>
          <p:cNvSpPr txBox="1"/>
          <p:nvPr/>
        </p:nvSpPr>
        <p:spPr>
          <a:xfrm>
            <a:off x="587375" y="1138845"/>
            <a:ext cx="8218297" cy="5078313"/>
          </a:xfrm>
          <a:prstGeom prst="rect">
            <a:avLst/>
          </a:prstGeom>
          <a:noFill/>
        </p:spPr>
        <p:txBody>
          <a:bodyPr wrap="square">
            <a:spAutoFit/>
          </a:bodyPr>
          <a:lstStyle/>
          <a:p>
            <a:pPr algn="l"/>
            <a:r>
              <a:rPr lang="en-GB" sz="2400" b="0" i="1" dirty="0">
                <a:solidFill>
                  <a:schemeClr val="bg1"/>
                </a:solidFill>
                <a:effectLst/>
              </a:rPr>
              <a:t>The </a:t>
            </a:r>
            <a:r>
              <a:rPr lang="en-GB" sz="2400" b="1" i="1" dirty="0">
                <a:solidFill>
                  <a:schemeClr val="bg1"/>
                </a:solidFill>
                <a:effectLst/>
              </a:rPr>
              <a:t>research method </a:t>
            </a:r>
            <a:r>
              <a:rPr lang="en-GB" sz="2400" b="0" i="1" dirty="0">
                <a:solidFill>
                  <a:schemeClr val="bg1"/>
                </a:solidFill>
                <a:effectLst/>
              </a:rPr>
              <a:t>is defined as the procedure or technique applied by the researcher to undertake research. On the other hand, </a:t>
            </a:r>
            <a:r>
              <a:rPr lang="en-GB" sz="2400" b="1" i="1" dirty="0">
                <a:solidFill>
                  <a:schemeClr val="bg1"/>
                </a:solidFill>
                <a:effectLst/>
              </a:rPr>
              <a:t>research methodology </a:t>
            </a:r>
            <a:r>
              <a:rPr lang="en-GB" sz="2400" b="0" i="1" dirty="0">
                <a:solidFill>
                  <a:schemeClr val="bg1"/>
                </a:solidFill>
                <a:effectLst/>
              </a:rPr>
              <a:t>is a system of </a:t>
            </a:r>
            <a:r>
              <a:rPr lang="en-GB" sz="2400" b="1" i="1" dirty="0">
                <a:solidFill>
                  <a:schemeClr val="bg1"/>
                </a:solidFill>
                <a:effectLst/>
              </a:rPr>
              <a:t>methods</a:t>
            </a:r>
            <a:r>
              <a:rPr lang="en-GB" sz="2400" b="0" i="1" dirty="0">
                <a:solidFill>
                  <a:schemeClr val="bg1"/>
                </a:solidFill>
                <a:effectLst/>
              </a:rPr>
              <a:t>, used scientifically for solving the research problem.</a:t>
            </a:r>
          </a:p>
          <a:p>
            <a:pPr algn="l"/>
            <a:endParaRPr lang="en-GB" sz="1200" i="1" dirty="0">
              <a:solidFill>
                <a:schemeClr val="bg1"/>
              </a:solidFill>
            </a:endParaRPr>
          </a:p>
          <a:p>
            <a:r>
              <a:rPr lang="en-GB" sz="2400" b="0" i="1" dirty="0">
                <a:solidFill>
                  <a:schemeClr val="bg1"/>
                </a:solidFill>
                <a:effectLst/>
              </a:rPr>
              <a:t>The </a:t>
            </a:r>
            <a:r>
              <a:rPr lang="en-GB" sz="2400" b="1" i="1" dirty="0">
                <a:solidFill>
                  <a:schemeClr val="bg1"/>
                </a:solidFill>
                <a:effectLst/>
              </a:rPr>
              <a:t>research method </a:t>
            </a:r>
            <a:r>
              <a:rPr lang="en-GB" sz="2400" b="0" i="1" dirty="0">
                <a:solidFill>
                  <a:schemeClr val="bg1"/>
                </a:solidFill>
                <a:effectLst/>
              </a:rPr>
              <a:t>is nothing but the behaviour or tool, employed in selecting and building research technique. Conversely, </a:t>
            </a:r>
            <a:r>
              <a:rPr lang="en-GB" sz="2400" b="1" i="1" dirty="0">
                <a:solidFill>
                  <a:schemeClr val="bg1"/>
                </a:solidFill>
                <a:effectLst/>
              </a:rPr>
              <a:t>research methodology </a:t>
            </a:r>
            <a:r>
              <a:rPr lang="en-GB" sz="2400" b="0" i="1" dirty="0">
                <a:solidFill>
                  <a:schemeClr val="bg1"/>
                </a:solidFill>
                <a:effectLst/>
              </a:rPr>
              <a:t>implies the science of analysing, the manner in which research is conducted appropriately.</a:t>
            </a:r>
          </a:p>
          <a:p>
            <a:endParaRPr lang="en-GB" sz="1200" b="1" dirty="0">
              <a:solidFill>
                <a:schemeClr val="bg1"/>
              </a:solidFill>
            </a:endParaRPr>
          </a:p>
          <a:p>
            <a:pPr algn="r"/>
            <a:r>
              <a:rPr lang="en-GB" sz="2400" b="1" dirty="0">
                <a:solidFill>
                  <a:schemeClr val="bg1"/>
                </a:solidFill>
              </a:rPr>
              <a:t>(Surbhi 2018)</a:t>
            </a:r>
            <a:endParaRPr lang="en-GB" sz="2400" b="0" i="1" dirty="0">
              <a:solidFill>
                <a:schemeClr val="bg1"/>
              </a:solidFill>
              <a:effectLst/>
            </a:endParaRPr>
          </a:p>
          <a:p>
            <a:pPr algn="l"/>
            <a:endParaRPr lang="en-GB" sz="2400" b="0" i="1" dirty="0">
              <a:solidFill>
                <a:schemeClr val="bg1"/>
              </a:solidFill>
              <a:effectLst/>
            </a:endParaRPr>
          </a:p>
        </p:txBody>
      </p:sp>
      <p:pic>
        <p:nvPicPr>
          <p:cNvPr id="4" name="Graphic 3" descr="Tools with solid fill">
            <a:extLst>
              <a:ext uri="{FF2B5EF4-FFF2-40B4-BE49-F238E27FC236}">
                <a16:creationId xmlns:a16="http://schemas.microsoft.com/office/drawing/2014/main" id="{67A6FCC3-00FC-1FC9-A4D1-38A0BE4FE4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66632" y="1554480"/>
            <a:ext cx="3264408" cy="3264408"/>
          </a:xfrm>
          <a:prstGeom prst="rect">
            <a:avLst/>
          </a:prstGeom>
        </p:spPr>
      </p:pic>
    </p:spTree>
    <p:extLst>
      <p:ext uri="{BB962C8B-B14F-4D97-AF65-F5344CB8AC3E}">
        <p14:creationId xmlns:p14="http://schemas.microsoft.com/office/powerpoint/2010/main" val="68529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FD6517-2ECC-93BB-FBF8-900E3F49F985}"/>
              </a:ext>
            </a:extLst>
          </p:cNvPr>
          <p:cNvSpPr txBox="1"/>
          <p:nvPr/>
        </p:nvSpPr>
        <p:spPr>
          <a:xfrm>
            <a:off x="587375" y="502563"/>
            <a:ext cx="11017250" cy="5632311"/>
          </a:xfrm>
          <a:prstGeom prst="rect">
            <a:avLst/>
          </a:prstGeom>
          <a:noFill/>
        </p:spPr>
        <p:txBody>
          <a:bodyPr wrap="square">
            <a:spAutoFit/>
          </a:bodyPr>
          <a:lstStyle/>
          <a:p>
            <a:pPr algn="l"/>
            <a:r>
              <a:rPr lang="en-GB" sz="2400" b="0" i="0" dirty="0">
                <a:effectLst/>
              </a:rPr>
              <a:t>Now we have the results in Excel, initially we can just read the abstract of each article and make a quick decision if we want to include and discard the literature. Red rows represent excluded literature and green columns represent included literature.</a:t>
            </a:r>
            <a:br>
              <a:rPr lang="en-GB" sz="2400" b="0" i="0" dirty="0">
                <a:effectLst/>
              </a:rPr>
            </a:br>
            <a:endParaRPr lang="en-GB" sz="2400" b="0" i="0" dirty="0">
              <a:effectLst/>
            </a:endParaRPr>
          </a:p>
          <a:p>
            <a:pPr algn="l"/>
            <a:r>
              <a:rPr lang="en-GB" sz="2400" b="0" i="0" dirty="0">
                <a:effectLst/>
              </a:rPr>
              <a:t>You now should read the remaining papers aim good quality sources. </a:t>
            </a:r>
            <a:r>
              <a:rPr lang="en-GB" sz="2400" b="0" i="0" dirty="0">
                <a:effectLst/>
                <a:hlinkClick r:id="rId2"/>
              </a:rPr>
              <a:t>You should aim to critically appraise </a:t>
            </a:r>
            <a:r>
              <a:rPr lang="en-GB" sz="2400" b="0" i="0" dirty="0">
                <a:effectLst/>
              </a:rPr>
              <a:t>and summarise each source.</a:t>
            </a:r>
          </a:p>
          <a:p>
            <a:pPr algn="l"/>
            <a:br>
              <a:rPr lang="en-GB" sz="2400" b="1" i="0" dirty="0">
                <a:effectLst/>
              </a:rPr>
            </a:br>
            <a:r>
              <a:rPr lang="en-GB" sz="2400" b="1" i="0" dirty="0">
                <a:effectLst/>
              </a:rPr>
              <a:t>Further Tips</a:t>
            </a:r>
            <a:endParaRPr lang="en-GB" sz="2400" b="0" i="0" dirty="0">
              <a:effectLst/>
            </a:endParaRPr>
          </a:p>
          <a:p>
            <a:pPr marL="342900" indent="-342900" algn="l">
              <a:buFont typeface="Arial" panose="020B0604020202020204" pitchFamily="34" charset="0"/>
              <a:buChar char="•"/>
            </a:pPr>
            <a:r>
              <a:rPr lang="en-GB" sz="2400" b="0" i="0" dirty="0">
                <a:effectLst/>
              </a:rPr>
              <a:t>Once you have identified the key articles that relate to your research idea, it is useful to study the reference lists of those key articles for further references that may be useful to you.</a:t>
            </a:r>
            <a:br>
              <a:rPr lang="en-GB" sz="2400" b="0" i="0" dirty="0">
                <a:effectLst/>
              </a:rPr>
            </a:br>
            <a:endParaRPr lang="en-GB" sz="1600" b="0" i="0" dirty="0">
              <a:effectLst/>
            </a:endParaRPr>
          </a:p>
          <a:p>
            <a:pPr marL="342900" indent="-342900" algn="l">
              <a:buFont typeface="Arial" panose="020B0604020202020204" pitchFamily="34" charset="0"/>
              <a:buChar char="•"/>
            </a:pPr>
            <a:r>
              <a:rPr lang="en-GB" sz="2400" b="0" i="0" dirty="0">
                <a:effectLst/>
              </a:rPr>
              <a:t>If a key theme or author keeps arising in your literature results, then it is well worth conducting further research into this given author</a:t>
            </a:r>
          </a:p>
        </p:txBody>
      </p:sp>
    </p:spTree>
    <p:extLst>
      <p:ext uri="{BB962C8B-B14F-4D97-AF65-F5344CB8AC3E}">
        <p14:creationId xmlns:p14="http://schemas.microsoft.com/office/powerpoint/2010/main" val="3554452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C0B864C-3BB7-EC8F-4C57-FDC836CF1F26}"/>
              </a:ext>
            </a:extLst>
          </p:cNvPr>
          <p:cNvGraphicFramePr>
            <a:graphicFrameLocks noGrp="1"/>
          </p:cNvGraphicFramePr>
          <p:nvPr>
            <p:extLst>
              <p:ext uri="{D42A27DB-BD31-4B8C-83A1-F6EECF244321}">
                <p14:modId xmlns:p14="http://schemas.microsoft.com/office/powerpoint/2010/main" val="1208267361"/>
              </p:ext>
            </p:extLst>
          </p:nvPr>
        </p:nvGraphicFramePr>
        <p:xfrm>
          <a:off x="587375" y="2571069"/>
          <a:ext cx="11017250" cy="1422524"/>
        </p:xfrm>
        <a:graphic>
          <a:graphicData uri="http://schemas.openxmlformats.org/drawingml/2006/table">
            <a:tbl>
              <a:tblPr/>
              <a:tblGrid>
                <a:gridCol w="1655763">
                  <a:extLst>
                    <a:ext uri="{9D8B030D-6E8A-4147-A177-3AD203B41FA5}">
                      <a16:colId xmlns:a16="http://schemas.microsoft.com/office/drawing/2014/main" val="940908547"/>
                    </a:ext>
                  </a:extLst>
                </a:gridCol>
                <a:gridCol w="2457450">
                  <a:extLst>
                    <a:ext uri="{9D8B030D-6E8A-4147-A177-3AD203B41FA5}">
                      <a16:colId xmlns:a16="http://schemas.microsoft.com/office/drawing/2014/main" val="3858476080"/>
                    </a:ext>
                  </a:extLst>
                </a:gridCol>
                <a:gridCol w="2497137">
                  <a:extLst>
                    <a:ext uri="{9D8B030D-6E8A-4147-A177-3AD203B41FA5}">
                      <a16:colId xmlns:a16="http://schemas.microsoft.com/office/drawing/2014/main" val="3405505520"/>
                    </a:ext>
                  </a:extLst>
                </a:gridCol>
                <a:gridCol w="2546350">
                  <a:extLst>
                    <a:ext uri="{9D8B030D-6E8A-4147-A177-3AD203B41FA5}">
                      <a16:colId xmlns:a16="http://schemas.microsoft.com/office/drawing/2014/main" val="16902850"/>
                    </a:ext>
                  </a:extLst>
                </a:gridCol>
                <a:gridCol w="1860550">
                  <a:extLst>
                    <a:ext uri="{9D8B030D-6E8A-4147-A177-3AD203B41FA5}">
                      <a16:colId xmlns:a16="http://schemas.microsoft.com/office/drawing/2014/main" val="885644429"/>
                    </a:ext>
                  </a:extLst>
                </a:gridCol>
              </a:tblGrid>
              <a:tr h="356066">
                <a:tc>
                  <a:txBody>
                    <a:bodyPr/>
                    <a:lstStyle/>
                    <a:p>
                      <a:pPr algn="l" fontAlgn="auto"/>
                      <a:r>
                        <a:rPr lang="en-GB" sz="1600" b="0" dirty="0">
                          <a:solidFill>
                            <a:srgbClr val="FFFFFF"/>
                          </a:solidFill>
                          <a:effectLst/>
                          <a:latin typeface="Roboto" panose="02000000000000000000" pitchFamily="2" charset="0"/>
                        </a:rPr>
                        <a:t>Author/Date</a:t>
                      </a:r>
                    </a:p>
                  </a:txBody>
                  <a:tcPr marL="45549" marR="45549" marT="45549" marB="45549" anchor="ctr">
                    <a:lnL>
                      <a:noFill/>
                    </a:lnL>
                    <a:lnR>
                      <a:noFill/>
                    </a:lnR>
                    <a:lnT>
                      <a:noFill/>
                    </a:lnT>
                    <a:lnB w="9525" cap="flat" cmpd="sng" algn="ctr">
                      <a:solidFill>
                        <a:srgbClr val="E0E0E0"/>
                      </a:solidFill>
                      <a:prstDash val="solid"/>
                      <a:round/>
                      <a:headEnd type="none" w="med" len="med"/>
                      <a:tailEnd type="none" w="med" len="med"/>
                    </a:lnB>
                    <a:solidFill>
                      <a:srgbClr val="000000"/>
                    </a:solidFill>
                  </a:tcPr>
                </a:tc>
                <a:tc>
                  <a:txBody>
                    <a:bodyPr/>
                    <a:lstStyle/>
                    <a:p>
                      <a:pPr algn="l" fontAlgn="auto"/>
                      <a:r>
                        <a:rPr lang="en-GB" sz="1600" b="0">
                          <a:solidFill>
                            <a:srgbClr val="FFFFFF"/>
                          </a:solidFill>
                          <a:effectLst/>
                          <a:latin typeface="Roboto" panose="02000000000000000000" pitchFamily="2" charset="0"/>
                        </a:rPr>
                        <a:t>Aim Of Study</a:t>
                      </a:r>
                    </a:p>
                  </a:txBody>
                  <a:tcPr marL="45549" marR="45549" marT="45549" marB="45549" anchor="ctr">
                    <a:lnL>
                      <a:noFill/>
                    </a:lnL>
                    <a:lnR>
                      <a:noFill/>
                    </a:lnR>
                    <a:lnT>
                      <a:noFill/>
                    </a:lnT>
                    <a:lnB w="9525" cap="flat" cmpd="sng" algn="ctr">
                      <a:solidFill>
                        <a:srgbClr val="E0E0E0"/>
                      </a:solidFill>
                      <a:prstDash val="solid"/>
                      <a:round/>
                      <a:headEnd type="none" w="med" len="med"/>
                      <a:tailEnd type="none" w="med" len="med"/>
                    </a:lnB>
                    <a:solidFill>
                      <a:srgbClr val="000000"/>
                    </a:solidFill>
                  </a:tcPr>
                </a:tc>
                <a:tc>
                  <a:txBody>
                    <a:bodyPr/>
                    <a:lstStyle/>
                    <a:p>
                      <a:pPr algn="l" fontAlgn="auto"/>
                      <a:r>
                        <a:rPr lang="en-GB" sz="1600" b="0" dirty="0">
                          <a:solidFill>
                            <a:srgbClr val="FFFFFF"/>
                          </a:solidFill>
                          <a:effectLst/>
                          <a:latin typeface="Roboto" panose="02000000000000000000" pitchFamily="2" charset="0"/>
                        </a:rPr>
                        <a:t>Data Collection Methods</a:t>
                      </a:r>
                    </a:p>
                  </a:txBody>
                  <a:tcPr marL="45549" marR="45549" marT="45549" marB="45549" anchor="ctr">
                    <a:lnL>
                      <a:noFill/>
                    </a:lnL>
                    <a:lnR>
                      <a:noFill/>
                    </a:lnR>
                    <a:lnT>
                      <a:noFill/>
                    </a:lnT>
                    <a:lnB w="9525" cap="flat" cmpd="sng" algn="ctr">
                      <a:solidFill>
                        <a:srgbClr val="E0E0E0"/>
                      </a:solidFill>
                      <a:prstDash val="solid"/>
                      <a:round/>
                      <a:headEnd type="none" w="med" len="med"/>
                      <a:tailEnd type="none" w="med" len="med"/>
                    </a:lnB>
                    <a:solidFill>
                      <a:srgbClr val="000000"/>
                    </a:solidFill>
                  </a:tcPr>
                </a:tc>
                <a:tc>
                  <a:txBody>
                    <a:bodyPr/>
                    <a:lstStyle/>
                    <a:p>
                      <a:pPr algn="l" fontAlgn="auto"/>
                      <a:r>
                        <a:rPr lang="en-GB" sz="1600" b="0">
                          <a:solidFill>
                            <a:srgbClr val="FFFFFF"/>
                          </a:solidFill>
                          <a:effectLst/>
                          <a:latin typeface="Roboto" panose="02000000000000000000" pitchFamily="2" charset="0"/>
                        </a:rPr>
                        <a:t>Main findings</a:t>
                      </a:r>
                    </a:p>
                  </a:txBody>
                  <a:tcPr marL="45549" marR="45549" marT="45549" marB="45549" anchor="ctr">
                    <a:lnL>
                      <a:noFill/>
                    </a:lnL>
                    <a:lnR>
                      <a:noFill/>
                    </a:lnR>
                    <a:lnT>
                      <a:noFill/>
                    </a:lnT>
                    <a:lnB w="9525" cap="flat" cmpd="sng" algn="ctr">
                      <a:solidFill>
                        <a:srgbClr val="E0E0E0"/>
                      </a:solidFill>
                      <a:prstDash val="solid"/>
                      <a:round/>
                      <a:headEnd type="none" w="med" len="med"/>
                      <a:tailEnd type="none" w="med" len="med"/>
                    </a:lnB>
                    <a:solidFill>
                      <a:srgbClr val="000000"/>
                    </a:solidFill>
                  </a:tcPr>
                </a:tc>
                <a:tc>
                  <a:txBody>
                    <a:bodyPr/>
                    <a:lstStyle/>
                    <a:p>
                      <a:pPr algn="l" fontAlgn="auto"/>
                      <a:r>
                        <a:rPr lang="en-GB" sz="1600" b="0">
                          <a:solidFill>
                            <a:srgbClr val="FFFFFF"/>
                          </a:solidFill>
                          <a:effectLst/>
                          <a:latin typeface="Roboto" panose="02000000000000000000" pitchFamily="2" charset="0"/>
                        </a:rPr>
                        <a:t>Sample</a:t>
                      </a:r>
                    </a:p>
                  </a:txBody>
                  <a:tcPr marL="45549" marR="45549" marT="45549" marB="45549" anchor="ctr">
                    <a:lnL>
                      <a:noFill/>
                    </a:lnL>
                    <a:lnR>
                      <a:noFill/>
                    </a:lnR>
                    <a:lnT>
                      <a:noFill/>
                    </a:lnT>
                    <a:lnB w="9525" cap="flat" cmpd="sng" algn="ctr">
                      <a:solidFill>
                        <a:srgbClr val="E0E0E0"/>
                      </a:solidFill>
                      <a:prstDash val="solid"/>
                      <a:round/>
                      <a:headEnd type="none" w="med" len="med"/>
                      <a:tailEnd type="none" w="med" len="med"/>
                    </a:lnB>
                    <a:solidFill>
                      <a:srgbClr val="000000"/>
                    </a:solidFill>
                  </a:tcPr>
                </a:tc>
                <a:extLst>
                  <a:ext uri="{0D108BD9-81ED-4DB2-BD59-A6C34878D82A}">
                    <a16:rowId xmlns:a16="http://schemas.microsoft.com/office/drawing/2014/main" val="1367789054"/>
                  </a:ext>
                </a:extLst>
              </a:tr>
              <a:tr h="693394">
                <a:tc>
                  <a:txBody>
                    <a:bodyPr/>
                    <a:lstStyle/>
                    <a:p>
                      <a:pPr algn="l" fontAlgn="auto"/>
                      <a:r>
                        <a:rPr lang="en-GB" sz="1600" b="0" dirty="0">
                          <a:effectLst/>
                          <a:latin typeface="Roboto" panose="02000000000000000000" pitchFamily="2" charset="0"/>
                        </a:rPr>
                        <a:t>Jones (2009)</a:t>
                      </a:r>
                    </a:p>
                  </a:txBody>
                  <a:tcPr marL="45549" marR="45549" marT="45549" marB="45549" anchor="ctr">
                    <a:lnL>
                      <a:noFill/>
                    </a:lnL>
                    <a:lnR>
                      <a:noFill/>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l" fontAlgn="auto"/>
                      <a:r>
                        <a:rPr lang="en-GB" sz="1600" b="0" dirty="0">
                          <a:effectLst/>
                          <a:latin typeface="Roboto" panose="02000000000000000000" pitchFamily="2" charset="0"/>
                        </a:rPr>
                        <a:t>Explores the views of language students using a chat bot vs a human tutor to support learning</a:t>
                      </a:r>
                    </a:p>
                  </a:txBody>
                  <a:tcPr marL="45549" marR="45549" marT="45549" marB="45549" anchor="ctr">
                    <a:lnL>
                      <a:noFill/>
                    </a:lnL>
                    <a:lnR>
                      <a:noFill/>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l" fontAlgn="auto"/>
                      <a:r>
                        <a:rPr lang="en-GB" sz="1600" b="0" dirty="0">
                          <a:effectLst/>
                          <a:latin typeface="Roboto" panose="02000000000000000000" pitchFamily="2" charset="0"/>
                        </a:rPr>
                        <a:t>Quantitative surveys and focus groups</a:t>
                      </a:r>
                    </a:p>
                  </a:txBody>
                  <a:tcPr marL="45549" marR="45549" marT="45549" marB="45549" anchor="ctr">
                    <a:lnL>
                      <a:noFill/>
                    </a:lnL>
                    <a:lnR>
                      <a:noFill/>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l" fontAlgn="auto"/>
                      <a:r>
                        <a:rPr lang="en-GB" sz="1600" b="0" dirty="0">
                          <a:effectLst/>
                          <a:latin typeface="Roboto" panose="02000000000000000000" pitchFamily="2" charset="0"/>
                        </a:rPr>
                        <a:t>70% of students preferred a human tutor over that of a chat bot</a:t>
                      </a:r>
                    </a:p>
                  </a:txBody>
                  <a:tcPr marL="45549" marR="45549" marT="45549" marB="45549" anchor="ctr">
                    <a:lnL>
                      <a:noFill/>
                    </a:lnL>
                    <a:lnR>
                      <a:noFill/>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l" fontAlgn="auto"/>
                      <a:r>
                        <a:rPr lang="en-GB" sz="1600" b="0" dirty="0">
                          <a:effectLst/>
                          <a:latin typeface="Roboto" panose="02000000000000000000" pitchFamily="2" charset="0"/>
                        </a:rPr>
                        <a:t>40 undergraduate students</a:t>
                      </a:r>
                    </a:p>
                  </a:txBody>
                  <a:tcPr marL="45549" marR="45549" marT="45549" marB="45549" anchor="ctr">
                    <a:lnL>
                      <a:noFill/>
                    </a:lnL>
                    <a:lnR>
                      <a:noFill/>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3719439847"/>
                  </a:ext>
                </a:extLst>
              </a:tr>
            </a:tbl>
          </a:graphicData>
        </a:graphic>
      </p:graphicFrame>
      <p:sp>
        <p:nvSpPr>
          <p:cNvPr id="3" name="Rectangle 1">
            <a:extLst>
              <a:ext uri="{FF2B5EF4-FFF2-40B4-BE49-F238E27FC236}">
                <a16:creationId xmlns:a16="http://schemas.microsoft.com/office/drawing/2014/main" id="{2E8F543A-AE1F-7BF0-29C6-5BF142772A7F}"/>
              </a:ext>
            </a:extLst>
          </p:cNvPr>
          <p:cNvSpPr>
            <a:spLocks noChangeArrowheads="1"/>
          </p:cNvSpPr>
          <p:nvPr/>
        </p:nvSpPr>
        <p:spPr bwMode="auto">
          <a:xfrm>
            <a:off x="587375" y="703551"/>
            <a:ext cx="11017252"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mn-lt"/>
              </a:rPr>
              <a:t>6. Summaries each study in a table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mn-lt"/>
              </a:rPr>
              <a:t>The first step is to summaries each of the papers you have</a:t>
            </a:r>
            <a:br>
              <a:rPr kumimoji="0" lang="en-US" altLang="en-US" sz="2800" b="0" i="0" u="none" strike="noStrike" cap="none" normalizeH="0" baseline="0" dirty="0">
                <a:ln>
                  <a:noFill/>
                </a:ln>
                <a:solidFill>
                  <a:srgbClr val="000000"/>
                </a:solidFill>
                <a:effectLst/>
                <a:latin typeface="+mn-lt"/>
              </a:rPr>
            </a:br>
            <a:endParaRPr kumimoji="0" lang="en-US" altLang="en-US" sz="2800" b="0" i="0" u="none" strike="noStrike" cap="none" normalizeH="0" baseline="0" dirty="0">
              <a:ln>
                <a:noFill/>
              </a:ln>
              <a:solidFill>
                <a:srgbClr val="000000"/>
              </a:solidFill>
              <a:effectLst/>
              <a:latin typeface="+mn-lt"/>
            </a:endParaRPr>
          </a:p>
        </p:txBody>
      </p:sp>
    </p:spTree>
    <p:extLst>
      <p:ext uri="{BB962C8B-B14F-4D97-AF65-F5344CB8AC3E}">
        <p14:creationId xmlns:p14="http://schemas.microsoft.com/office/powerpoint/2010/main" val="4143901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8B6B89-D008-3AD0-0FB2-9DC96C045707}"/>
              </a:ext>
            </a:extLst>
          </p:cNvPr>
          <p:cNvSpPr txBox="1"/>
          <p:nvPr/>
        </p:nvSpPr>
        <p:spPr>
          <a:xfrm>
            <a:off x="587375" y="450940"/>
            <a:ext cx="11017250" cy="707886"/>
          </a:xfrm>
          <a:prstGeom prst="rect">
            <a:avLst/>
          </a:prstGeom>
          <a:noFill/>
        </p:spPr>
        <p:txBody>
          <a:bodyPr wrap="square">
            <a:spAutoFit/>
          </a:bodyPr>
          <a:lstStyle/>
          <a:p>
            <a:pPr algn="l"/>
            <a:r>
              <a:rPr lang="en-GB" sz="2000" b="1" i="0" dirty="0">
                <a:solidFill>
                  <a:srgbClr val="000000"/>
                </a:solidFill>
                <a:effectLst/>
              </a:rPr>
              <a:t>6.1 Compare and contrast each paper</a:t>
            </a:r>
          </a:p>
          <a:p>
            <a:pPr algn="l"/>
            <a:r>
              <a:rPr lang="en-GB" sz="2000" b="0" i="0" dirty="0">
                <a:solidFill>
                  <a:srgbClr val="000000"/>
                </a:solidFill>
                <a:effectLst/>
              </a:rPr>
              <a:t>After reading your papers it is now time to critically review and summarise studies. </a:t>
            </a:r>
          </a:p>
        </p:txBody>
      </p:sp>
      <p:sp>
        <p:nvSpPr>
          <p:cNvPr id="5" name="TextBox 4">
            <a:extLst>
              <a:ext uri="{FF2B5EF4-FFF2-40B4-BE49-F238E27FC236}">
                <a16:creationId xmlns:a16="http://schemas.microsoft.com/office/drawing/2014/main" id="{69C140A0-B6A2-DCF5-29A9-7D26CC609E4B}"/>
              </a:ext>
            </a:extLst>
          </p:cNvPr>
          <p:cNvSpPr txBox="1"/>
          <p:nvPr/>
        </p:nvSpPr>
        <p:spPr>
          <a:xfrm>
            <a:off x="729456" y="1658821"/>
            <a:ext cx="10733087" cy="3600986"/>
          </a:xfrm>
          <a:prstGeom prst="rect">
            <a:avLst/>
          </a:prstGeom>
          <a:noFill/>
        </p:spPr>
        <p:txBody>
          <a:bodyPr wrap="square">
            <a:spAutoFit/>
          </a:bodyPr>
          <a:lstStyle/>
          <a:p>
            <a:r>
              <a:rPr lang="en-GB" sz="1900" b="0" i="1" dirty="0">
                <a:solidFill>
                  <a:srgbClr val="000000"/>
                </a:solidFill>
                <a:effectLst/>
              </a:rPr>
              <a:t>Regarding the use of chat-bots for increasing learning, Smith (2006) explored how computing students interacted with this technology. He interviewed ten novice programming first-year university computing students about their experiences with using a chat-bot over the course of 10 weeks. Over the 10-week period, students attended, weekly, two-hour practical sessions where they undertook basic programming tasks using the programming language Python. Along with human tutor support, students also had access to a custom chat-bot implemented in botman.io. Students could query the chat-bot, in a natural language style, for programming support. It was identified that while some students found the tool useful the majority noted that it had no effect on their learning. This was a small study, undertaken by a researcher who was also teaching the students. As such, there may have been potential for observer biased. (Adapted from Aveyard, Helen. Doing A Literature Review In Health And Social Care : A Practical Guide, McGraw-Hill Education, 2014)</a:t>
            </a:r>
            <a:endParaRPr lang="en-GB" sz="1900" i="1" dirty="0">
              <a:solidFill>
                <a:srgbClr val="000000"/>
              </a:solidFill>
            </a:endParaRPr>
          </a:p>
        </p:txBody>
      </p:sp>
      <p:sp>
        <p:nvSpPr>
          <p:cNvPr id="6" name="TextBox 5">
            <a:extLst>
              <a:ext uri="{FF2B5EF4-FFF2-40B4-BE49-F238E27FC236}">
                <a16:creationId xmlns:a16="http://schemas.microsoft.com/office/drawing/2014/main" id="{BD502446-B8A2-BCC2-D71C-8DD02E450ADB}"/>
              </a:ext>
            </a:extLst>
          </p:cNvPr>
          <p:cNvSpPr txBox="1"/>
          <p:nvPr/>
        </p:nvSpPr>
        <p:spPr>
          <a:xfrm>
            <a:off x="587375" y="5452025"/>
            <a:ext cx="11017250" cy="923330"/>
          </a:xfrm>
          <a:prstGeom prst="rect">
            <a:avLst/>
          </a:prstGeom>
          <a:noFill/>
        </p:spPr>
        <p:txBody>
          <a:bodyPr wrap="square">
            <a:spAutoFit/>
          </a:bodyPr>
          <a:lstStyle/>
          <a:p>
            <a:endParaRPr lang="en-GB" sz="1200" dirty="0"/>
          </a:p>
          <a:p>
            <a:r>
              <a:rPr lang="en-GB" sz="1200" b="1" dirty="0"/>
              <a:t>AVEYARD, H., 2014</a:t>
            </a:r>
            <a:r>
              <a:rPr lang="en-GB" sz="1200" dirty="0"/>
              <a:t>. Doing A Literature Review In Health And Social Care: A Practical Guide. Maidenhead: McGraw-Hill Education </a:t>
            </a:r>
            <a:r>
              <a:rPr lang="en-GB" sz="1200" b="0" i="0" dirty="0">
                <a:solidFill>
                  <a:srgbClr val="3A3A3A"/>
                </a:solidFill>
                <a:effectLst/>
                <a:hlinkClick r:id="rId2"/>
              </a:rPr>
              <a:t>https://catalogue.solent.ac.uk/permalink/44SSU_INST/qgclbo/cdi_askewsholts_vlebooks_9780335263080</a:t>
            </a:r>
            <a:r>
              <a:rPr lang="en-GB" sz="1200" b="0" i="0" dirty="0">
                <a:solidFill>
                  <a:srgbClr val="3A3A3A"/>
                </a:solidFill>
                <a:effectLst/>
              </a:rPr>
              <a:t> </a:t>
            </a:r>
            <a:endParaRPr lang="en-GB" sz="1200" dirty="0"/>
          </a:p>
          <a:p>
            <a:endParaRPr lang="en-GB" dirty="0"/>
          </a:p>
        </p:txBody>
      </p:sp>
    </p:spTree>
    <p:extLst>
      <p:ext uri="{BB962C8B-B14F-4D97-AF65-F5344CB8AC3E}">
        <p14:creationId xmlns:p14="http://schemas.microsoft.com/office/powerpoint/2010/main" val="3814935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paper with black text&#10;&#10;Description automatically generated">
            <a:extLst>
              <a:ext uri="{FF2B5EF4-FFF2-40B4-BE49-F238E27FC236}">
                <a16:creationId xmlns:a16="http://schemas.microsoft.com/office/drawing/2014/main" id="{C0AFDBFD-543E-194E-949E-1B2904CF0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784" y="831716"/>
            <a:ext cx="8382431" cy="5194567"/>
          </a:xfrm>
          <a:prstGeom prst="rect">
            <a:avLst/>
          </a:prstGeom>
        </p:spPr>
      </p:pic>
      <p:sp>
        <p:nvSpPr>
          <p:cNvPr id="7" name="TextBox 6">
            <a:extLst>
              <a:ext uri="{FF2B5EF4-FFF2-40B4-BE49-F238E27FC236}">
                <a16:creationId xmlns:a16="http://schemas.microsoft.com/office/drawing/2014/main" id="{1A550A79-22A6-3839-593C-1B795A9BA2E9}"/>
              </a:ext>
            </a:extLst>
          </p:cNvPr>
          <p:cNvSpPr txBox="1"/>
          <p:nvPr/>
        </p:nvSpPr>
        <p:spPr>
          <a:xfrm>
            <a:off x="746523" y="137075"/>
            <a:ext cx="10858102" cy="923330"/>
          </a:xfrm>
          <a:prstGeom prst="rect">
            <a:avLst/>
          </a:prstGeom>
          <a:noFill/>
        </p:spPr>
        <p:txBody>
          <a:bodyPr wrap="square">
            <a:spAutoFit/>
          </a:bodyPr>
          <a:lstStyle/>
          <a:p>
            <a:endParaRPr lang="en-GB" dirty="0"/>
          </a:p>
          <a:p>
            <a:r>
              <a:rPr lang="en-GB" b="1" dirty="0"/>
              <a:t>AVEYARD, H., 2014</a:t>
            </a:r>
            <a:r>
              <a:rPr lang="en-GB" dirty="0"/>
              <a:t>. Doing A Literature Review In Health And Social Care: A Practical Guide. Maidenhead: McGraw-Hill Education</a:t>
            </a:r>
          </a:p>
        </p:txBody>
      </p:sp>
      <p:sp>
        <p:nvSpPr>
          <p:cNvPr id="9" name="TextBox 8">
            <a:extLst>
              <a:ext uri="{FF2B5EF4-FFF2-40B4-BE49-F238E27FC236}">
                <a16:creationId xmlns:a16="http://schemas.microsoft.com/office/drawing/2014/main" id="{7CDCA526-D906-7D72-1AFB-581754B5133A}"/>
              </a:ext>
            </a:extLst>
          </p:cNvPr>
          <p:cNvSpPr txBox="1"/>
          <p:nvPr/>
        </p:nvSpPr>
        <p:spPr>
          <a:xfrm>
            <a:off x="666948" y="6254883"/>
            <a:ext cx="11017251" cy="276999"/>
          </a:xfrm>
          <a:prstGeom prst="rect">
            <a:avLst/>
          </a:prstGeom>
          <a:noFill/>
        </p:spPr>
        <p:txBody>
          <a:bodyPr wrap="square">
            <a:spAutoFit/>
          </a:bodyPr>
          <a:lstStyle/>
          <a:p>
            <a:r>
              <a:rPr lang="en-GB" sz="1200" b="0" i="0" dirty="0">
                <a:solidFill>
                  <a:srgbClr val="3A3A3A"/>
                </a:solidFill>
                <a:effectLst/>
                <a:hlinkClick r:id="rId3"/>
              </a:rPr>
              <a:t>https://catalogue.solent.ac.uk/permalink/44SSU_INST/qgclbo/cdi_askewsholts_vlebooks_9780335263080</a:t>
            </a:r>
            <a:r>
              <a:rPr lang="en-GB" sz="1200" b="0" i="0" dirty="0">
                <a:solidFill>
                  <a:srgbClr val="3A3A3A"/>
                </a:solidFill>
                <a:effectLst/>
              </a:rPr>
              <a:t> </a:t>
            </a:r>
            <a:endParaRPr lang="en-GB" sz="1200" dirty="0"/>
          </a:p>
        </p:txBody>
      </p:sp>
    </p:spTree>
    <p:extLst>
      <p:ext uri="{BB962C8B-B14F-4D97-AF65-F5344CB8AC3E}">
        <p14:creationId xmlns:p14="http://schemas.microsoft.com/office/powerpoint/2010/main" val="1905430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226EF7-3529-7F6D-9759-48221924E43C}"/>
              </a:ext>
            </a:extLst>
          </p:cNvPr>
          <p:cNvSpPr txBox="1"/>
          <p:nvPr/>
        </p:nvSpPr>
        <p:spPr>
          <a:xfrm>
            <a:off x="587376" y="5825906"/>
            <a:ext cx="11017249" cy="523220"/>
          </a:xfrm>
          <a:prstGeom prst="rect">
            <a:avLst/>
          </a:prstGeom>
          <a:noFill/>
        </p:spPr>
        <p:txBody>
          <a:bodyPr wrap="square">
            <a:spAutoFit/>
          </a:bodyPr>
          <a:lstStyle/>
          <a:p>
            <a:r>
              <a:rPr lang="en-GB" sz="1400" b="0" i="0" dirty="0">
                <a:solidFill>
                  <a:srgbClr val="000000"/>
                </a:solidFill>
                <a:effectLst/>
              </a:rPr>
              <a:t>REIS, M.S., 2018. A Systematic Framework for Assessing the Quality of Information in Data-Driven Applications for the Industry 4.0, 51(18), 43–48 </a:t>
            </a:r>
            <a:r>
              <a:rPr lang="en-GB" sz="1400" b="0" i="0" u="none" strike="noStrike" dirty="0">
                <a:solidFill>
                  <a:srgbClr val="2E2E2E"/>
                </a:solidFill>
                <a:effectLst/>
                <a:hlinkClick r:id="rId2" tooltip="Persistent link using digital object identifier"/>
              </a:rPr>
              <a:t>https://doi.org/10.1016/j.ifacol.2018.09.244</a:t>
            </a:r>
            <a:endParaRPr lang="en-GB" sz="1400" dirty="0"/>
          </a:p>
        </p:txBody>
      </p:sp>
      <p:pic>
        <p:nvPicPr>
          <p:cNvPr id="5" name="Picture 4">
            <a:extLst>
              <a:ext uri="{FF2B5EF4-FFF2-40B4-BE49-F238E27FC236}">
                <a16:creationId xmlns:a16="http://schemas.microsoft.com/office/drawing/2014/main" id="{5D26CB17-35EC-C66E-249A-465BAFD56786}"/>
              </a:ext>
            </a:extLst>
          </p:cNvPr>
          <p:cNvPicPr>
            <a:picLocks noChangeAspect="1"/>
          </p:cNvPicPr>
          <p:nvPr/>
        </p:nvPicPr>
        <p:blipFill rotWithShape="1">
          <a:blip r:embed="rId3"/>
          <a:srcRect b="25000"/>
          <a:stretch/>
        </p:blipFill>
        <p:spPr>
          <a:xfrm>
            <a:off x="1572878" y="200025"/>
            <a:ext cx="9046244" cy="5143500"/>
          </a:xfrm>
          <a:prstGeom prst="rect">
            <a:avLst/>
          </a:prstGeom>
        </p:spPr>
      </p:pic>
    </p:spTree>
    <p:extLst>
      <p:ext uri="{BB962C8B-B14F-4D97-AF65-F5344CB8AC3E}">
        <p14:creationId xmlns:p14="http://schemas.microsoft.com/office/powerpoint/2010/main" val="4183627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9E95B-58E7-33E8-388E-B758383654E3}"/>
              </a:ext>
            </a:extLst>
          </p:cNvPr>
          <p:cNvPicPr>
            <a:picLocks noChangeAspect="1"/>
          </p:cNvPicPr>
          <p:nvPr/>
        </p:nvPicPr>
        <p:blipFill>
          <a:blip r:embed="rId2"/>
          <a:stretch>
            <a:fillRect/>
          </a:stretch>
        </p:blipFill>
        <p:spPr>
          <a:xfrm>
            <a:off x="1246188" y="232404"/>
            <a:ext cx="10058400" cy="5620655"/>
          </a:xfrm>
          <a:prstGeom prst="rect">
            <a:avLst/>
          </a:prstGeom>
        </p:spPr>
      </p:pic>
    </p:spTree>
    <p:extLst>
      <p:ext uri="{BB962C8B-B14F-4D97-AF65-F5344CB8AC3E}">
        <p14:creationId xmlns:p14="http://schemas.microsoft.com/office/powerpoint/2010/main" val="2308234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9E95B-58E7-33E8-388E-B758383654E3}"/>
              </a:ext>
            </a:extLst>
          </p:cNvPr>
          <p:cNvPicPr>
            <a:picLocks noChangeAspect="1"/>
          </p:cNvPicPr>
          <p:nvPr/>
        </p:nvPicPr>
        <p:blipFill rotWithShape="1">
          <a:blip r:embed="rId2"/>
          <a:srcRect l="4556" t="36158" r="45585" b="43787"/>
          <a:stretch/>
        </p:blipFill>
        <p:spPr>
          <a:xfrm>
            <a:off x="136477" y="1620877"/>
            <a:ext cx="11655189" cy="2619652"/>
          </a:xfrm>
          <a:prstGeom prst="rect">
            <a:avLst/>
          </a:prstGeom>
        </p:spPr>
      </p:pic>
      <p:sp>
        <p:nvSpPr>
          <p:cNvPr id="4" name="Arrow: Up 3">
            <a:extLst>
              <a:ext uri="{FF2B5EF4-FFF2-40B4-BE49-F238E27FC236}">
                <a16:creationId xmlns:a16="http://schemas.microsoft.com/office/drawing/2014/main" id="{F347AD33-ADD0-24A7-8B9E-7C87547AA727}"/>
              </a:ext>
            </a:extLst>
          </p:cNvPr>
          <p:cNvSpPr/>
          <p:nvPr/>
        </p:nvSpPr>
        <p:spPr>
          <a:xfrm rot="21332476">
            <a:off x="5186362" y="3311842"/>
            <a:ext cx="1819275" cy="185737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636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534E6-EDBF-F2FD-DB7C-EC001796E997}"/>
              </a:ext>
            </a:extLst>
          </p:cNvPr>
          <p:cNvPicPr>
            <a:picLocks noChangeAspect="1"/>
          </p:cNvPicPr>
          <p:nvPr/>
        </p:nvPicPr>
        <p:blipFill rotWithShape="1">
          <a:blip r:embed="rId2"/>
          <a:srcRect b="13772"/>
          <a:stretch/>
        </p:blipFill>
        <p:spPr>
          <a:xfrm>
            <a:off x="0" y="21583"/>
            <a:ext cx="12192000" cy="5876298"/>
          </a:xfrm>
          <a:prstGeom prst="rect">
            <a:avLst/>
          </a:prstGeom>
        </p:spPr>
      </p:pic>
      <p:sp>
        <p:nvSpPr>
          <p:cNvPr id="5" name="TextBox 4">
            <a:extLst>
              <a:ext uri="{FF2B5EF4-FFF2-40B4-BE49-F238E27FC236}">
                <a16:creationId xmlns:a16="http://schemas.microsoft.com/office/drawing/2014/main" id="{E1E5F56C-7248-8EA5-E97A-9665258EDE35}"/>
              </a:ext>
            </a:extLst>
          </p:cNvPr>
          <p:cNvSpPr txBox="1"/>
          <p:nvPr/>
        </p:nvSpPr>
        <p:spPr>
          <a:xfrm>
            <a:off x="766763" y="6063526"/>
            <a:ext cx="11017250" cy="646331"/>
          </a:xfrm>
          <a:prstGeom prst="rect">
            <a:avLst/>
          </a:prstGeom>
          <a:noFill/>
        </p:spPr>
        <p:txBody>
          <a:bodyPr wrap="square">
            <a:spAutoFit/>
          </a:bodyPr>
          <a:lstStyle/>
          <a:p>
            <a:r>
              <a:rPr lang="en-GB" b="0" i="0" dirty="0">
                <a:solidFill>
                  <a:srgbClr val="3A3A3A"/>
                </a:solidFill>
                <a:effectLst/>
                <a:latin typeface="Source Sans Pro" panose="020B0503030403020204" pitchFamily="34" charset="0"/>
              </a:rPr>
              <a:t>Zhang, Burton, H. V., Sun, H., &amp; </a:t>
            </a:r>
            <a:r>
              <a:rPr lang="en-GB" b="0" i="0" dirty="0" err="1">
                <a:solidFill>
                  <a:srgbClr val="3A3A3A"/>
                </a:solidFill>
                <a:effectLst/>
                <a:latin typeface="Source Sans Pro" panose="020B0503030403020204" pitchFamily="34" charset="0"/>
              </a:rPr>
              <a:t>Shokrabadi</a:t>
            </a:r>
            <a:r>
              <a:rPr lang="en-GB" b="0" i="0" dirty="0">
                <a:solidFill>
                  <a:srgbClr val="3A3A3A"/>
                </a:solidFill>
                <a:effectLst/>
                <a:latin typeface="Source Sans Pro" panose="020B0503030403020204" pitchFamily="34" charset="0"/>
              </a:rPr>
              <a:t>, M. (, 2018). A machine learning framework for assessing post-earthquake structural safety. </a:t>
            </a:r>
            <a:r>
              <a:rPr lang="en-GB" b="0" i="1" dirty="0">
                <a:solidFill>
                  <a:srgbClr val="3A3A3A"/>
                </a:solidFill>
                <a:effectLst/>
                <a:latin typeface="Source Sans Pro" panose="020B0503030403020204" pitchFamily="34" charset="0"/>
              </a:rPr>
              <a:t>Structural Safety</a:t>
            </a:r>
            <a:r>
              <a:rPr lang="en-GB" b="0" i="0" dirty="0">
                <a:solidFill>
                  <a:srgbClr val="3A3A3A"/>
                </a:solidFill>
                <a:effectLst/>
                <a:latin typeface="Source Sans Pro" panose="020B0503030403020204" pitchFamily="34" charset="0"/>
              </a:rPr>
              <a:t>, </a:t>
            </a:r>
            <a:r>
              <a:rPr lang="en-GB" b="0" i="1" dirty="0">
                <a:solidFill>
                  <a:srgbClr val="3A3A3A"/>
                </a:solidFill>
                <a:effectLst/>
                <a:latin typeface="Source Sans Pro" panose="020B0503030403020204" pitchFamily="34" charset="0"/>
              </a:rPr>
              <a:t>72</a:t>
            </a:r>
            <a:r>
              <a:rPr lang="en-GB" b="0" i="0" dirty="0">
                <a:solidFill>
                  <a:srgbClr val="3A3A3A"/>
                </a:solidFill>
                <a:effectLst/>
                <a:latin typeface="Source Sans Pro" panose="020B0503030403020204" pitchFamily="34" charset="0"/>
              </a:rPr>
              <a:t>, 1–16. </a:t>
            </a:r>
            <a:r>
              <a:rPr lang="en-GB" b="0" i="0" dirty="0">
                <a:solidFill>
                  <a:srgbClr val="3A3A3A"/>
                </a:solidFill>
                <a:effectLst/>
                <a:latin typeface="Source Sans Pro" panose="020B0503030403020204" pitchFamily="34" charset="0"/>
                <a:hlinkClick r:id="rId3"/>
              </a:rPr>
              <a:t>https://doi.org/10.1016/j.strusafe.2017.12.001</a:t>
            </a:r>
            <a:r>
              <a:rPr lang="en-GB" b="0" i="0" dirty="0">
                <a:solidFill>
                  <a:srgbClr val="3A3A3A"/>
                </a:solidFill>
                <a:effectLst/>
                <a:latin typeface="Source Sans Pro" panose="020B0503030403020204" pitchFamily="34" charset="0"/>
              </a:rPr>
              <a:t> </a:t>
            </a:r>
            <a:endParaRPr lang="en-GB" dirty="0"/>
          </a:p>
        </p:txBody>
      </p:sp>
    </p:spTree>
    <p:extLst>
      <p:ext uri="{BB962C8B-B14F-4D97-AF65-F5344CB8AC3E}">
        <p14:creationId xmlns:p14="http://schemas.microsoft.com/office/powerpoint/2010/main" val="2608598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534E6-EDBF-F2FD-DB7C-EC001796E997}"/>
              </a:ext>
            </a:extLst>
          </p:cNvPr>
          <p:cNvPicPr>
            <a:picLocks noChangeAspect="1"/>
          </p:cNvPicPr>
          <p:nvPr/>
        </p:nvPicPr>
        <p:blipFill rotWithShape="1">
          <a:blip r:embed="rId2"/>
          <a:srcRect l="6380" t="1886" r="55671" b="79890"/>
          <a:stretch/>
        </p:blipFill>
        <p:spPr>
          <a:xfrm>
            <a:off x="245659" y="968990"/>
            <a:ext cx="11032637" cy="2961565"/>
          </a:xfrm>
          <a:prstGeom prst="rect">
            <a:avLst/>
          </a:prstGeom>
        </p:spPr>
      </p:pic>
      <p:sp>
        <p:nvSpPr>
          <p:cNvPr id="8" name="Arrow: Up 7">
            <a:extLst>
              <a:ext uri="{FF2B5EF4-FFF2-40B4-BE49-F238E27FC236}">
                <a16:creationId xmlns:a16="http://schemas.microsoft.com/office/drawing/2014/main" id="{983923C7-767E-9CBD-3814-62A45FF906CB}"/>
              </a:ext>
            </a:extLst>
          </p:cNvPr>
          <p:cNvSpPr/>
          <p:nvPr/>
        </p:nvSpPr>
        <p:spPr>
          <a:xfrm rot="21332476">
            <a:off x="1788070" y="3189013"/>
            <a:ext cx="1819275" cy="185737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586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C7D357-CDF1-BF3E-2243-E8D77E5CAEF3}"/>
              </a:ext>
            </a:extLst>
          </p:cNvPr>
          <p:cNvPicPr>
            <a:picLocks noChangeAspect="1"/>
          </p:cNvPicPr>
          <p:nvPr/>
        </p:nvPicPr>
        <p:blipFill rotWithShape="1">
          <a:blip r:embed="rId2"/>
          <a:srcRect t="8180"/>
          <a:stretch/>
        </p:blipFill>
        <p:spPr>
          <a:xfrm>
            <a:off x="20" y="1282"/>
            <a:ext cx="12191980" cy="6856718"/>
          </a:xfrm>
          <a:prstGeom prst="rect">
            <a:avLst/>
          </a:prstGeom>
        </p:spPr>
      </p:pic>
    </p:spTree>
    <p:extLst>
      <p:ext uri="{BB962C8B-B14F-4D97-AF65-F5344CB8AC3E}">
        <p14:creationId xmlns:p14="http://schemas.microsoft.com/office/powerpoint/2010/main" val="2612630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BF9D1C-163A-72A6-7CB5-0449C7F2A87C}"/>
              </a:ext>
            </a:extLst>
          </p:cNvPr>
          <p:cNvSpPr/>
          <p:nvPr/>
        </p:nvSpPr>
        <p:spPr>
          <a:xfrm>
            <a:off x="0" y="6090362"/>
            <a:ext cx="12192000" cy="736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8F1C6C3-D366-3F91-632B-07E965E0D769}"/>
              </a:ext>
            </a:extLst>
          </p:cNvPr>
          <p:cNvSpPr txBox="1"/>
          <p:nvPr/>
        </p:nvSpPr>
        <p:spPr>
          <a:xfrm>
            <a:off x="541718" y="6244590"/>
            <a:ext cx="11108563" cy="461665"/>
          </a:xfrm>
          <a:prstGeom prst="rect">
            <a:avLst/>
          </a:prstGeom>
          <a:noFill/>
        </p:spPr>
        <p:txBody>
          <a:bodyPr wrap="square">
            <a:spAutoFit/>
          </a:bodyPr>
          <a:lstStyle/>
          <a:p>
            <a:r>
              <a:rPr lang="en-GB" sz="1200" b="1" dirty="0"/>
              <a:t>SURBHI S, </a:t>
            </a:r>
            <a:r>
              <a:rPr lang="en-GB" sz="1200" b="1" dirty="0">
                <a:effectLst/>
              </a:rPr>
              <a:t>S., 2018</a:t>
            </a:r>
            <a:r>
              <a:rPr lang="en-GB" sz="1200" dirty="0">
                <a:effectLst/>
              </a:rPr>
              <a:t>. </a:t>
            </a:r>
            <a:r>
              <a:rPr lang="en-GB" sz="1200" i="1" dirty="0">
                <a:effectLst/>
              </a:rPr>
              <a:t>Difference Between Research Method and Research Methodology (with Comparison Chart)</a:t>
            </a:r>
            <a:r>
              <a:rPr lang="en-GB" sz="1200" dirty="0">
                <a:effectLst/>
              </a:rPr>
              <a:t> [viewed 11 July 2023]. </a:t>
            </a:r>
            <a:br>
              <a:rPr lang="en-GB" sz="1200" dirty="0">
                <a:effectLst/>
              </a:rPr>
            </a:br>
            <a:r>
              <a:rPr lang="en-GB" sz="1200" dirty="0">
                <a:effectLst/>
              </a:rPr>
              <a:t>Available from: </a:t>
            </a:r>
            <a:r>
              <a:rPr lang="en-GB" sz="1200" dirty="0">
                <a:effectLst/>
                <a:hlinkClick r:id="rId2"/>
              </a:rPr>
              <a:t>https://keydifferences.com/difference-between-research-method-and-research-methodology.html#ComparisonChart</a:t>
            </a:r>
            <a:r>
              <a:rPr lang="en-GB" sz="1200" dirty="0">
                <a:effectLst/>
              </a:rPr>
              <a:t> </a:t>
            </a:r>
          </a:p>
        </p:txBody>
      </p:sp>
      <p:sp>
        <p:nvSpPr>
          <p:cNvPr id="5" name="TextBox 4">
            <a:extLst>
              <a:ext uri="{FF2B5EF4-FFF2-40B4-BE49-F238E27FC236}">
                <a16:creationId xmlns:a16="http://schemas.microsoft.com/office/drawing/2014/main" id="{E75FAA82-CFCC-1F83-1A31-CA2670CFFA2C}"/>
              </a:ext>
            </a:extLst>
          </p:cNvPr>
          <p:cNvSpPr txBox="1"/>
          <p:nvPr/>
        </p:nvSpPr>
        <p:spPr>
          <a:xfrm>
            <a:off x="541718" y="368461"/>
            <a:ext cx="11017250" cy="646331"/>
          </a:xfrm>
          <a:prstGeom prst="rect">
            <a:avLst/>
          </a:prstGeom>
          <a:noFill/>
        </p:spPr>
        <p:txBody>
          <a:bodyPr wrap="square">
            <a:spAutoFit/>
          </a:bodyPr>
          <a:lstStyle/>
          <a:p>
            <a:pPr algn="l"/>
            <a:r>
              <a:rPr lang="en-GB" sz="3600" b="1" i="0" dirty="0">
                <a:solidFill>
                  <a:schemeClr val="bg1"/>
                </a:solidFill>
                <a:effectLst/>
              </a:rPr>
              <a:t>Research Method vs Research Methodology</a:t>
            </a:r>
          </a:p>
        </p:txBody>
      </p:sp>
      <p:sp>
        <p:nvSpPr>
          <p:cNvPr id="7" name="TextBox 6">
            <a:extLst>
              <a:ext uri="{FF2B5EF4-FFF2-40B4-BE49-F238E27FC236}">
                <a16:creationId xmlns:a16="http://schemas.microsoft.com/office/drawing/2014/main" id="{AF4DAE5E-A526-9A84-A249-78705C671D68}"/>
              </a:ext>
            </a:extLst>
          </p:cNvPr>
          <p:cNvSpPr txBox="1"/>
          <p:nvPr/>
        </p:nvSpPr>
        <p:spPr>
          <a:xfrm>
            <a:off x="3750067" y="1270864"/>
            <a:ext cx="7722742" cy="4339650"/>
          </a:xfrm>
          <a:prstGeom prst="rect">
            <a:avLst/>
          </a:prstGeom>
          <a:noFill/>
        </p:spPr>
        <p:txBody>
          <a:bodyPr wrap="square">
            <a:spAutoFit/>
          </a:bodyPr>
          <a:lstStyle/>
          <a:p>
            <a:r>
              <a:rPr lang="en-US" sz="3600" i="1" dirty="0">
                <a:solidFill>
                  <a:schemeClr val="bg1"/>
                </a:solidFill>
                <a:latin typeface="Trebuchet MS" charset="0"/>
                <a:ea typeface="Trebuchet MS" charset="0"/>
                <a:cs typeface="Trebuchet MS" charset="0"/>
              </a:rPr>
              <a:t>Research </a:t>
            </a:r>
            <a:r>
              <a:rPr lang="en-US" sz="3600" b="1" i="1" dirty="0">
                <a:solidFill>
                  <a:schemeClr val="bg1"/>
                </a:solidFill>
                <a:latin typeface="Trebuchet MS" charset="0"/>
                <a:ea typeface="Trebuchet MS" charset="0"/>
                <a:cs typeface="Trebuchet MS" charset="0"/>
              </a:rPr>
              <a:t>method </a:t>
            </a:r>
            <a:r>
              <a:rPr lang="en-US" sz="3600" i="1" dirty="0">
                <a:solidFill>
                  <a:schemeClr val="bg1"/>
                </a:solidFill>
                <a:latin typeface="Trebuchet MS" charset="0"/>
                <a:ea typeface="Trebuchet MS" charset="0"/>
                <a:cs typeface="Trebuchet MS" charset="0"/>
              </a:rPr>
              <a:t>covers various investigation techniques. </a:t>
            </a:r>
          </a:p>
          <a:p>
            <a:endParaRPr lang="en-US" sz="3600" i="1" dirty="0">
              <a:solidFill>
                <a:schemeClr val="bg1"/>
              </a:solidFill>
              <a:latin typeface="Trebuchet MS" charset="0"/>
              <a:ea typeface="Trebuchet MS" charset="0"/>
              <a:cs typeface="Trebuchet MS" charset="0"/>
            </a:endParaRPr>
          </a:p>
          <a:p>
            <a:r>
              <a:rPr lang="en-US" sz="3600" i="1" dirty="0">
                <a:solidFill>
                  <a:schemeClr val="bg1"/>
                </a:solidFill>
                <a:latin typeface="Trebuchet MS" charset="0"/>
                <a:ea typeface="Trebuchet MS" charset="0"/>
                <a:cs typeface="Trebuchet MS" charset="0"/>
              </a:rPr>
              <a:t>The Research methodology is the complete approach aligned the project aim.</a:t>
            </a:r>
          </a:p>
          <a:p>
            <a:endParaRPr lang="en-GB" sz="1200" b="1" dirty="0">
              <a:solidFill>
                <a:schemeClr val="bg1"/>
              </a:solidFill>
            </a:endParaRPr>
          </a:p>
          <a:p>
            <a:pPr algn="r"/>
            <a:r>
              <a:rPr lang="en-GB" sz="2400" b="1" dirty="0">
                <a:solidFill>
                  <a:schemeClr val="bg1"/>
                </a:solidFill>
              </a:rPr>
              <a:t>(Surbhi 2018)</a:t>
            </a:r>
            <a:endParaRPr lang="en-GB" sz="2400" b="0" i="1" dirty="0">
              <a:solidFill>
                <a:schemeClr val="bg1"/>
              </a:solidFill>
              <a:effectLst/>
            </a:endParaRPr>
          </a:p>
          <a:p>
            <a:pPr algn="l"/>
            <a:endParaRPr lang="en-GB" sz="2400" b="0" i="1" dirty="0">
              <a:solidFill>
                <a:schemeClr val="bg1"/>
              </a:solidFill>
              <a:effectLst/>
            </a:endParaRPr>
          </a:p>
        </p:txBody>
      </p:sp>
      <p:pic>
        <p:nvPicPr>
          <p:cNvPr id="4" name="Graphic 3" descr="Tools with solid fill">
            <a:extLst>
              <a:ext uri="{FF2B5EF4-FFF2-40B4-BE49-F238E27FC236}">
                <a16:creationId xmlns:a16="http://schemas.microsoft.com/office/drawing/2014/main" id="{67A6FCC3-00FC-1FC9-A4D1-38A0BE4FE4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5243" y="1270864"/>
            <a:ext cx="3264408" cy="3264408"/>
          </a:xfrm>
          <a:prstGeom prst="rect">
            <a:avLst/>
          </a:prstGeom>
        </p:spPr>
      </p:pic>
    </p:spTree>
    <p:extLst>
      <p:ext uri="{BB962C8B-B14F-4D97-AF65-F5344CB8AC3E}">
        <p14:creationId xmlns:p14="http://schemas.microsoft.com/office/powerpoint/2010/main" val="1710821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F353DB-8A9A-EACC-1BA6-DA87DB52188E}"/>
              </a:ext>
            </a:extLst>
          </p:cNvPr>
          <p:cNvPicPr>
            <a:picLocks noChangeAspect="1"/>
          </p:cNvPicPr>
          <p:nvPr/>
        </p:nvPicPr>
        <p:blipFill>
          <a:blip r:embed="rId2"/>
          <a:stretch>
            <a:fillRect/>
          </a:stretch>
        </p:blipFill>
        <p:spPr>
          <a:xfrm>
            <a:off x="5386859" y="0"/>
            <a:ext cx="5325035" cy="6858000"/>
          </a:xfrm>
          <a:prstGeom prst="rect">
            <a:avLst/>
          </a:prstGeom>
          <a:ln w="3175">
            <a:solidFill>
              <a:schemeClr val="tx1"/>
            </a:solidFill>
          </a:ln>
        </p:spPr>
      </p:pic>
      <p:sp>
        <p:nvSpPr>
          <p:cNvPr id="5" name="TextBox 4">
            <a:extLst>
              <a:ext uri="{FF2B5EF4-FFF2-40B4-BE49-F238E27FC236}">
                <a16:creationId xmlns:a16="http://schemas.microsoft.com/office/drawing/2014/main" id="{D6C148E2-8A6D-A584-CE3C-2B0084731909}"/>
              </a:ext>
            </a:extLst>
          </p:cNvPr>
          <p:cNvSpPr txBox="1"/>
          <p:nvPr/>
        </p:nvSpPr>
        <p:spPr>
          <a:xfrm>
            <a:off x="587375" y="1505635"/>
            <a:ext cx="4341114" cy="923330"/>
          </a:xfrm>
          <a:prstGeom prst="rect">
            <a:avLst/>
          </a:prstGeom>
          <a:noFill/>
        </p:spPr>
        <p:txBody>
          <a:bodyPr wrap="square">
            <a:spAutoFit/>
          </a:bodyPr>
          <a:lstStyle/>
          <a:p>
            <a:r>
              <a:rPr lang="en-US" b="0" i="0" u="none" strike="noStrike" dirty="0">
                <a:solidFill>
                  <a:srgbClr val="0070A8"/>
                </a:solidFill>
                <a:effectLst/>
                <a:latin typeface="OpenSans" charset="0"/>
                <a:hlinkClick r:id="rId3"/>
              </a:rPr>
              <a:t>BHATTACHERJEE, A., 2012. Social Science Research: Principles, Methods, and Practices. </a:t>
            </a:r>
            <a:r>
              <a:rPr lang="en-US" b="0" i="1" u="none" strike="noStrike" dirty="0">
                <a:solidFill>
                  <a:srgbClr val="0070A8"/>
                </a:solidFill>
                <a:effectLst/>
                <a:latin typeface="OpenSans" charset="0"/>
                <a:hlinkClick r:id="rId3"/>
              </a:rPr>
              <a:t>Textbooks Collection</a:t>
            </a:r>
            <a:endParaRPr lang="en-US" b="0" i="0" dirty="0">
              <a:solidFill>
                <a:srgbClr val="333333"/>
              </a:solidFill>
              <a:effectLst/>
              <a:latin typeface="OpenSans" charset="0"/>
            </a:endParaRPr>
          </a:p>
        </p:txBody>
      </p:sp>
    </p:spTree>
    <p:extLst>
      <p:ext uri="{BB962C8B-B14F-4D97-AF65-F5344CB8AC3E}">
        <p14:creationId xmlns:p14="http://schemas.microsoft.com/office/powerpoint/2010/main" val="4142570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4A35-F467-8CC2-97DD-F5265F5E0752}"/>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3707968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E192C1-250C-2373-1D61-95799FF15839}"/>
              </a:ext>
            </a:extLst>
          </p:cNvPr>
          <p:cNvSpPr txBox="1"/>
          <p:nvPr/>
        </p:nvSpPr>
        <p:spPr>
          <a:xfrm>
            <a:off x="637222" y="1954530"/>
            <a:ext cx="5329238" cy="2091690"/>
          </a:xfrm>
          <a:prstGeom prst="rect">
            <a:avLst/>
          </a:prstGeom>
          <a:noFill/>
        </p:spPr>
        <p:txBody>
          <a:bodyPr wrap="square" lIns="0" tIns="0" rIns="0" bIns="0" rtlCol="0">
            <a:noAutofit/>
          </a:bodyPr>
          <a:lstStyle/>
          <a:p>
            <a:pPr algn="l">
              <a:lnSpc>
                <a:spcPts val="2800"/>
              </a:lnSpc>
            </a:pPr>
            <a:r>
              <a:rPr lang="en-GB" sz="3200" dirty="0">
                <a:solidFill>
                  <a:schemeClr val="bg1"/>
                </a:solidFill>
              </a:rPr>
              <a:t>Project management</a:t>
            </a:r>
            <a:br>
              <a:rPr lang="en-GB" sz="3200" dirty="0">
                <a:solidFill>
                  <a:schemeClr val="bg1"/>
                </a:solidFill>
              </a:rPr>
            </a:br>
            <a:endParaRPr lang="en-GB" sz="3200" dirty="0">
              <a:solidFill>
                <a:schemeClr val="bg1"/>
              </a:solidFill>
            </a:endParaRPr>
          </a:p>
          <a:p>
            <a:pPr algn="l">
              <a:lnSpc>
                <a:spcPts val="2800"/>
              </a:lnSpc>
            </a:pPr>
            <a:r>
              <a:rPr lang="en-GB" sz="3200" dirty="0">
                <a:solidFill>
                  <a:schemeClr val="bg1"/>
                </a:solidFill>
              </a:rPr>
              <a:t>Development tools &amp; Process</a:t>
            </a:r>
            <a:br>
              <a:rPr lang="en-GB" sz="3200" dirty="0">
                <a:solidFill>
                  <a:schemeClr val="bg1"/>
                </a:solidFill>
              </a:rPr>
            </a:br>
            <a:br>
              <a:rPr lang="en-GB" sz="3200" dirty="0">
                <a:solidFill>
                  <a:schemeClr val="bg1"/>
                </a:solidFill>
              </a:rPr>
            </a:br>
            <a:r>
              <a:rPr lang="en-GB" sz="3200" dirty="0">
                <a:solidFill>
                  <a:schemeClr val="bg1"/>
                </a:solidFill>
              </a:rPr>
              <a:t>Tools – software &amp; platforms</a:t>
            </a:r>
          </a:p>
          <a:p>
            <a:pPr algn="l">
              <a:lnSpc>
                <a:spcPts val="2800"/>
              </a:lnSpc>
            </a:pPr>
            <a:endParaRPr lang="en-GB" sz="3200" dirty="0">
              <a:solidFill>
                <a:schemeClr val="bg1"/>
              </a:solidFill>
            </a:endParaRPr>
          </a:p>
          <a:p>
            <a:pPr algn="l">
              <a:lnSpc>
                <a:spcPts val="2800"/>
              </a:lnSpc>
            </a:pPr>
            <a:r>
              <a:rPr lang="en-GB" sz="3200" dirty="0">
                <a:solidFill>
                  <a:schemeClr val="bg1"/>
                </a:solidFill>
              </a:rPr>
              <a:t>Process methods Waterfall &amp; Agile etc.</a:t>
            </a:r>
            <a:br>
              <a:rPr lang="en-GB" dirty="0"/>
            </a:br>
            <a:endParaRPr lang="en-GB" dirty="0"/>
          </a:p>
        </p:txBody>
      </p:sp>
      <p:sp>
        <p:nvSpPr>
          <p:cNvPr id="3" name="TextBox 2">
            <a:extLst>
              <a:ext uri="{FF2B5EF4-FFF2-40B4-BE49-F238E27FC236}">
                <a16:creationId xmlns:a16="http://schemas.microsoft.com/office/drawing/2014/main" id="{31AC6D22-EEBE-3A8F-3AE3-98EAE2072AFF}"/>
              </a:ext>
            </a:extLst>
          </p:cNvPr>
          <p:cNvSpPr txBox="1"/>
          <p:nvPr/>
        </p:nvSpPr>
        <p:spPr>
          <a:xfrm>
            <a:off x="6812915" y="1954530"/>
            <a:ext cx="4483735" cy="3406140"/>
          </a:xfrm>
          <a:prstGeom prst="rect">
            <a:avLst/>
          </a:prstGeom>
          <a:noFill/>
        </p:spPr>
        <p:txBody>
          <a:bodyPr wrap="square" lIns="0" tIns="0" rIns="0" bIns="0" rtlCol="0">
            <a:noAutofit/>
          </a:bodyPr>
          <a:lstStyle/>
          <a:p>
            <a:pPr algn="l">
              <a:lnSpc>
                <a:spcPts val="2800"/>
              </a:lnSpc>
            </a:pPr>
            <a:r>
              <a:rPr lang="en-GB" sz="3200" dirty="0">
                <a:solidFill>
                  <a:schemeClr val="bg1"/>
                </a:solidFill>
              </a:rPr>
              <a:t>Marking benchmarking</a:t>
            </a:r>
            <a:br>
              <a:rPr lang="en-GB" sz="3200" dirty="0">
                <a:solidFill>
                  <a:schemeClr val="bg1"/>
                </a:solidFill>
              </a:rPr>
            </a:br>
            <a:br>
              <a:rPr lang="en-GB" sz="3200" dirty="0">
                <a:solidFill>
                  <a:schemeClr val="bg1"/>
                </a:solidFill>
              </a:rPr>
            </a:br>
            <a:r>
              <a:rPr lang="en-GB" sz="3200" dirty="0">
                <a:solidFill>
                  <a:schemeClr val="bg1"/>
                </a:solidFill>
              </a:rPr>
              <a:t>Performance testing</a:t>
            </a:r>
            <a:br>
              <a:rPr lang="en-GB" sz="3200" dirty="0">
                <a:solidFill>
                  <a:schemeClr val="bg1"/>
                </a:solidFill>
              </a:rPr>
            </a:br>
            <a:endParaRPr lang="en-GB" sz="3200" dirty="0">
              <a:solidFill>
                <a:schemeClr val="bg1"/>
              </a:solidFill>
            </a:endParaRPr>
          </a:p>
          <a:p>
            <a:pPr algn="l">
              <a:lnSpc>
                <a:spcPts val="2800"/>
              </a:lnSpc>
            </a:pPr>
            <a:r>
              <a:rPr lang="en-GB" sz="3200" dirty="0">
                <a:solidFill>
                  <a:schemeClr val="bg1"/>
                </a:solidFill>
              </a:rPr>
              <a:t>Data collection</a:t>
            </a:r>
            <a:br>
              <a:rPr lang="en-GB" sz="3200" dirty="0">
                <a:solidFill>
                  <a:schemeClr val="bg1"/>
                </a:solidFill>
              </a:rPr>
            </a:br>
            <a:br>
              <a:rPr lang="en-GB" sz="3200" dirty="0">
                <a:solidFill>
                  <a:schemeClr val="bg1"/>
                </a:solidFill>
              </a:rPr>
            </a:br>
            <a:r>
              <a:rPr lang="en-GB" sz="3200" dirty="0">
                <a:solidFill>
                  <a:schemeClr val="bg1"/>
                </a:solidFill>
              </a:rPr>
              <a:t>Measuring</a:t>
            </a:r>
          </a:p>
          <a:p>
            <a:pPr algn="l">
              <a:lnSpc>
                <a:spcPts val="2800"/>
              </a:lnSpc>
            </a:pPr>
            <a:endParaRPr lang="en-GB" sz="3200" dirty="0">
              <a:solidFill>
                <a:schemeClr val="bg1"/>
              </a:solidFill>
            </a:endParaRPr>
          </a:p>
          <a:p>
            <a:pPr algn="l">
              <a:lnSpc>
                <a:spcPts val="2800"/>
              </a:lnSpc>
            </a:pPr>
            <a:r>
              <a:rPr lang="en-GB" sz="3200" dirty="0">
                <a:solidFill>
                  <a:schemeClr val="bg1"/>
                </a:solidFill>
              </a:rPr>
              <a:t>Feedback</a:t>
            </a:r>
          </a:p>
        </p:txBody>
      </p:sp>
      <p:sp>
        <p:nvSpPr>
          <p:cNvPr id="4" name="TextBox 3">
            <a:extLst>
              <a:ext uri="{FF2B5EF4-FFF2-40B4-BE49-F238E27FC236}">
                <a16:creationId xmlns:a16="http://schemas.microsoft.com/office/drawing/2014/main" id="{FE193612-26CB-C307-A910-5DDD31288FA0}"/>
              </a:ext>
            </a:extLst>
          </p:cNvPr>
          <p:cNvSpPr txBox="1"/>
          <p:nvPr/>
        </p:nvSpPr>
        <p:spPr>
          <a:xfrm>
            <a:off x="587375" y="571500"/>
            <a:ext cx="5150485" cy="1074420"/>
          </a:xfrm>
          <a:prstGeom prst="rect">
            <a:avLst/>
          </a:prstGeom>
          <a:noFill/>
        </p:spPr>
        <p:txBody>
          <a:bodyPr wrap="square" lIns="0" tIns="0" rIns="0" bIns="0" rtlCol="0">
            <a:noAutofit/>
          </a:bodyPr>
          <a:lstStyle/>
          <a:p>
            <a:pPr algn="l"/>
            <a:r>
              <a:rPr lang="en-GB" sz="6600" b="1" dirty="0">
                <a:solidFill>
                  <a:schemeClr val="bg1"/>
                </a:solidFill>
              </a:rPr>
              <a:t>Process</a:t>
            </a:r>
          </a:p>
        </p:txBody>
      </p:sp>
      <p:sp>
        <p:nvSpPr>
          <p:cNvPr id="5" name="TextBox 4">
            <a:extLst>
              <a:ext uri="{FF2B5EF4-FFF2-40B4-BE49-F238E27FC236}">
                <a16:creationId xmlns:a16="http://schemas.microsoft.com/office/drawing/2014/main" id="{9DE6734E-0A5C-F48E-1E8B-8ACC6358A2B0}"/>
              </a:ext>
            </a:extLst>
          </p:cNvPr>
          <p:cNvSpPr txBox="1"/>
          <p:nvPr/>
        </p:nvSpPr>
        <p:spPr>
          <a:xfrm>
            <a:off x="6812915" y="571500"/>
            <a:ext cx="5150485" cy="1074420"/>
          </a:xfrm>
          <a:prstGeom prst="rect">
            <a:avLst/>
          </a:prstGeom>
          <a:noFill/>
        </p:spPr>
        <p:txBody>
          <a:bodyPr wrap="square" lIns="0" tIns="0" rIns="0" bIns="0" rtlCol="0">
            <a:noAutofit/>
          </a:bodyPr>
          <a:lstStyle/>
          <a:p>
            <a:pPr algn="l"/>
            <a:r>
              <a:rPr lang="en-GB" sz="6600" b="1" dirty="0">
                <a:solidFill>
                  <a:schemeClr val="bg1"/>
                </a:solidFill>
              </a:rPr>
              <a:t>Evaluative</a:t>
            </a:r>
          </a:p>
        </p:txBody>
      </p:sp>
    </p:spTree>
    <p:extLst>
      <p:ext uri="{BB962C8B-B14F-4D97-AF65-F5344CB8AC3E}">
        <p14:creationId xmlns:p14="http://schemas.microsoft.com/office/powerpoint/2010/main" val="410930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86A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EB90E4-2BF3-99B4-0F0C-792A368B52D7}"/>
              </a:ext>
            </a:extLst>
          </p:cNvPr>
          <p:cNvSpPr txBox="1"/>
          <p:nvPr/>
        </p:nvSpPr>
        <p:spPr>
          <a:xfrm>
            <a:off x="587375" y="366425"/>
            <a:ext cx="9241288" cy="4801314"/>
          </a:xfrm>
          <a:prstGeom prst="rect">
            <a:avLst/>
          </a:prstGeom>
          <a:noFill/>
        </p:spPr>
        <p:txBody>
          <a:bodyPr wrap="square">
            <a:spAutoFit/>
          </a:bodyPr>
          <a:lstStyle/>
          <a:p>
            <a:pPr algn="l"/>
            <a:r>
              <a:rPr lang="en-GB" sz="3600" b="1" i="0" dirty="0">
                <a:solidFill>
                  <a:schemeClr val="bg1"/>
                </a:solidFill>
                <a:effectLst/>
              </a:rPr>
              <a:t>Process methods</a:t>
            </a:r>
          </a:p>
          <a:p>
            <a:pPr algn="l"/>
            <a:br>
              <a:rPr lang="en-GB" b="0" i="0" dirty="0">
                <a:solidFill>
                  <a:schemeClr val="bg1"/>
                </a:solidFill>
                <a:effectLst/>
              </a:rPr>
            </a:br>
            <a:r>
              <a:rPr lang="en-GB" sz="2800" b="0" i="0" dirty="0">
                <a:solidFill>
                  <a:schemeClr val="bg1"/>
                </a:solidFill>
                <a:effectLst/>
              </a:rPr>
              <a:t>Process methods will make up a simple section of your report. They are simply a list of important tools and management processes that you used to deliver your project. For instance, you may have used:</a:t>
            </a:r>
            <a:br>
              <a:rPr lang="en-GB" sz="2800" b="0" i="0" dirty="0">
                <a:solidFill>
                  <a:schemeClr val="bg1"/>
                </a:solidFill>
                <a:effectLst/>
              </a:rPr>
            </a:br>
            <a:endParaRPr lang="en-GB" sz="2800" b="0" i="0" dirty="0">
              <a:solidFill>
                <a:schemeClr val="bg1"/>
              </a:solidFill>
              <a:effectLst/>
            </a:endParaRPr>
          </a:p>
          <a:p>
            <a:pPr marL="457200" indent="-457200" algn="l">
              <a:buFont typeface="Arial" panose="020B0604020202020204" pitchFamily="34" charset="0"/>
              <a:buChar char="•"/>
            </a:pPr>
            <a:r>
              <a:rPr lang="en-GB" sz="2800" b="0" i="0" dirty="0">
                <a:solidFill>
                  <a:schemeClr val="bg1"/>
                </a:solidFill>
                <a:effectLst/>
              </a:rPr>
              <a:t>Software, tools &amp; platfor</a:t>
            </a:r>
            <a:r>
              <a:rPr lang="en-GB" sz="2800" dirty="0">
                <a:solidFill>
                  <a:schemeClr val="bg1"/>
                </a:solidFill>
              </a:rPr>
              <a:t>ms</a:t>
            </a:r>
            <a:endParaRPr lang="en-GB" sz="2800" b="0" i="0" dirty="0">
              <a:solidFill>
                <a:schemeClr val="bg1"/>
              </a:solidFill>
              <a:effectLst/>
            </a:endParaRPr>
          </a:p>
          <a:p>
            <a:pPr marL="457200" indent="-457200" algn="l">
              <a:buFont typeface="Arial" panose="020B0604020202020204" pitchFamily="34" charset="0"/>
              <a:buChar char="•"/>
            </a:pPr>
            <a:r>
              <a:rPr lang="en-GB" sz="2800" b="0" i="0" dirty="0">
                <a:solidFill>
                  <a:schemeClr val="bg1"/>
                </a:solidFill>
                <a:effectLst/>
              </a:rPr>
              <a:t>Trello and a Gant chart to handle task management</a:t>
            </a:r>
          </a:p>
          <a:p>
            <a:pPr marL="457200" indent="-457200" algn="l">
              <a:buFont typeface="Arial" panose="020B0604020202020204" pitchFamily="34" charset="0"/>
              <a:buChar char="•"/>
            </a:pPr>
            <a:r>
              <a:rPr lang="en-GB" sz="2800" b="0" i="0" dirty="0">
                <a:solidFill>
                  <a:schemeClr val="bg1"/>
                </a:solidFill>
                <a:effectLst/>
              </a:rPr>
              <a:t>OneNote as a research log</a:t>
            </a:r>
          </a:p>
          <a:p>
            <a:pPr marL="457200" indent="-457200" algn="l">
              <a:buFont typeface="Arial" panose="020B0604020202020204" pitchFamily="34" charset="0"/>
              <a:buChar char="•"/>
            </a:pPr>
            <a:r>
              <a:rPr lang="en-GB" sz="2800" dirty="0">
                <a:solidFill>
                  <a:schemeClr val="bg1"/>
                </a:solidFill>
              </a:rPr>
              <a:t>Process Methods</a:t>
            </a:r>
            <a:endParaRPr lang="en-GB" sz="2800" b="0" i="0" dirty="0">
              <a:solidFill>
                <a:schemeClr val="bg1"/>
              </a:solidFill>
              <a:effectLst/>
            </a:endParaRPr>
          </a:p>
        </p:txBody>
      </p:sp>
      <p:pic>
        <p:nvPicPr>
          <p:cNvPr id="7" name="Graphic 6" descr="Connected outline">
            <a:extLst>
              <a:ext uri="{FF2B5EF4-FFF2-40B4-BE49-F238E27FC236}">
                <a16:creationId xmlns:a16="http://schemas.microsoft.com/office/drawing/2014/main" id="{AF97FDB0-BA4C-669D-F81F-1983C4B449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64740">
            <a:off x="8752471" y="239692"/>
            <a:ext cx="4054679" cy="4054679"/>
          </a:xfrm>
          <a:prstGeom prst="rect">
            <a:avLst/>
          </a:prstGeom>
        </p:spPr>
      </p:pic>
    </p:spTree>
    <p:extLst>
      <p:ext uri="{BB962C8B-B14F-4D97-AF65-F5344CB8AC3E}">
        <p14:creationId xmlns:p14="http://schemas.microsoft.com/office/powerpoint/2010/main" val="2135134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D627B9-3423-16BB-3512-146DECC7F343}"/>
              </a:ext>
            </a:extLst>
          </p:cNvPr>
          <p:cNvSpPr txBox="1"/>
          <p:nvPr/>
        </p:nvSpPr>
        <p:spPr>
          <a:xfrm>
            <a:off x="587375" y="278755"/>
            <a:ext cx="8461091" cy="5386090"/>
          </a:xfrm>
          <a:prstGeom prst="rect">
            <a:avLst/>
          </a:prstGeom>
          <a:noFill/>
        </p:spPr>
        <p:txBody>
          <a:bodyPr wrap="square">
            <a:spAutoFit/>
          </a:bodyPr>
          <a:lstStyle/>
          <a:p>
            <a:pPr algn="l"/>
            <a:r>
              <a:rPr lang="en-GB" sz="3600" b="1" i="0" dirty="0">
                <a:effectLst/>
              </a:rPr>
              <a:t>Evaluative methods</a:t>
            </a:r>
          </a:p>
          <a:p>
            <a:pPr algn="l"/>
            <a:br>
              <a:rPr lang="en-GB" sz="2800" b="0" i="0" dirty="0">
                <a:effectLst/>
              </a:rPr>
            </a:br>
            <a:r>
              <a:rPr lang="en-GB" sz="2800" b="1" i="0" dirty="0">
                <a:effectLst/>
              </a:rPr>
              <a:t>Evaluative methods </a:t>
            </a:r>
            <a:r>
              <a:rPr lang="en-GB" sz="2800" b="0" i="0" dirty="0">
                <a:effectLst/>
              </a:rPr>
              <a:t>can be split between qualitative, quantitative and mixed (a mixture of qualitative and quantitative). Qualitative data is non-numerical and can be used to get rich contextual user opinion on your project artefact. </a:t>
            </a:r>
          </a:p>
          <a:p>
            <a:pPr algn="l"/>
            <a:endParaRPr lang="en-GB" sz="2800" dirty="0"/>
          </a:p>
          <a:p>
            <a:pPr algn="l"/>
            <a:r>
              <a:rPr lang="en-GB" sz="2800" b="1" i="0" dirty="0">
                <a:effectLst/>
              </a:rPr>
              <a:t>Quantitative data</a:t>
            </a:r>
            <a:r>
              <a:rPr lang="en-GB" sz="2800" b="1" dirty="0"/>
              <a:t> </a:t>
            </a:r>
            <a:r>
              <a:rPr lang="en-GB" sz="2800" b="0" i="0" dirty="0">
                <a:effectLst/>
              </a:rPr>
              <a:t>is numeric and is used to prove or disprove a hypothesises. Regardless of whether you pick qualitative, quantitative or mixed methods, consider how yo</a:t>
            </a:r>
            <a:r>
              <a:rPr lang="en-GB" sz="2800" dirty="0"/>
              <a:t>u</a:t>
            </a:r>
            <a:r>
              <a:rPr lang="en-GB" sz="2800" b="0" i="0" dirty="0">
                <a:effectLst/>
              </a:rPr>
              <a:t> gather this data</a:t>
            </a:r>
            <a:r>
              <a:rPr lang="en-GB" sz="2400" b="0" i="0" dirty="0">
                <a:effectLst/>
              </a:rPr>
              <a:t>.</a:t>
            </a:r>
          </a:p>
        </p:txBody>
      </p:sp>
      <p:pic>
        <p:nvPicPr>
          <p:cNvPr id="5" name="Graphic 4" descr="Circles with arrows outline">
            <a:extLst>
              <a:ext uri="{FF2B5EF4-FFF2-40B4-BE49-F238E27FC236}">
                <a16:creationId xmlns:a16="http://schemas.microsoft.com/office/drawing/2014/main" id="{10C25846-8C55-C99C-B544-7CE5DB73C1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008142">
            <a:off x="8584442" y="433315"/>
            <a:ext cx="3439236" cy="3439236"/>
          </a:xfrm>
          <a:prstGeom prst="rect">
            <a:avLst/>
          </a:prstGeom>
        </p:spPr>
      </p:pic>
    </p:spTree>
    <p:extLst>
      <p:ext uri="{BB962C8B-B14F-4D97-AF65-F5344CB8AC3E}">
        <p14:creationId xmlns:p14="http://schemas.microsoft.com/office/powerpoint/2010/main" val="2594091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F6EF78-B0F2-008C-3EF0-AF57FE05B948}"/>
              </a:ext>
            </a:extLst>
          </p:cNvPr>
          <p:cNvSpPr txBox="1"/>
          <p:nvPr/>
        </p:nvSpPr>
        <p:spPr>
          <a:xfrm>
            <a:off x="587375" y="637625"/>
            <a:ext cx="7519395" cy="4524315"/>
          </a:xfrm>
          <a:prstGeom prst="rect">
            <a:avLst/>
          </a:prstGeom>
          <a:noFill/>
        </p:spPr>
        <p:txBody>
          <a:bodyPr wrap="square">
            <a:spAutoFit/>
          </a:bodyPr>
          <a:lstStyle/>
          <a:p>
            <a:pPr algn="l"/>
            <a:r>
              <a:rPr lang="en-GB" sz="3600" b="1" i="0" dirty="0">
                <a:solidFill>
                  <a:schemeClr val="bg1"/>
                </a:solidFill>
                <a:effectLst/>
              </a:rPr>
              <a:t>Data Collection</a:t>
            </a:r>
          </a:p>
          <a:p>
            <a:pPr algn="l"/>
            <a:br>
              <a:rPr lang="en-GB" sz="2800" b="0" i="0" dirty="0">
                <a:solidFill>
                  <a:schemeClr val="bg1"/>
                </a:solidFill>
                <a:effectLst/>
              </a:rPr>
            </a:br>
            <a:r>
              <a:rPr lang="en-GB" sz="2800" b="0" i="0" dirty="0">
                <a:solidFill>
                  <a:schemeClr val="bg1"/>
                </a:solidFill>
                <a:effectLst/>
              </a:rPr>
              <a:t>In order to collect data, you need to set up some form of experiment or planned evaluation of your artefact. This may be getting some targeted end users to test your web app or software. Or, if you're a networking student, measuring key performance variables on a simulation or real-life network. </a:t>
            </a:r>
            <a:endParaRPr lang="en-GB" b="0" i="0" dirty="0">
              <a:solidFill>
                <a:schemeClr val="bg1"/>
              </a:solidFill>
              <a:effectLst/>
            </a:endParaRPr>
          </a:p>
        </p:txBody>
      </p:sp>
      <p:pic>
        <p:nvPicPr>
          <p:cNvPr id="5" name="Graphic 4" descr="Research with solid fill">
            <a:extLst>
              <a:ext uri="{FF2B5EF4-FFF2-40B4-BE49-F238E27FC236}">
                <a16:creationId xmlns:a16="http://schemas.microsoft.com/office/drawing/2014/main" id="{B7CBB3ED-0FE8-0F58-8094-91F98D6D88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917364">
            <a:off x="7760511" y="1091654"/>
            <a:ext cx="3977461" cy="3977461"/>
          </a:xfrm>
          <a:prstGeom prst="rect">
            <a:avLst/>
          </a:prstGeom>
        </p:spPr>
      </p:pic>
    </p:spTree>
    <p:extLst>
      <p:ext uri="{BB962C8B-B14F-4D97-AF65-F5344CB8AC3E}">
        <p14:creationId xmlns:p14="http://schemas.microsoft.com/office/powerpoint/2010/main" val="2013294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FD486D-CF4F-73AC-86DA-AF6FFB1FC3BD}"/>
              </a:ext>
            </a:extLst>
          </p:cNvPr>
          <p:cNvSpPr txBox="1"/>
          <p:nvPr/>
        </p:nvSpPr>
        <p:spPr>
          <a:xfrm>
            <a:off x="587375" y="531715"/>
            <a:ext cx="8597568" cy="4955203"/>
          </a:xfrm>
          <a:prstGeom prst="rect">
            <a:avLst/>
          </a:prstGeom>
          <a:noFill/>
        </p:spPr>
        <p:txBody>
          <a:bodyPr wrap="square">
            <a:spAutoFit/>
          </a:bodyPr>
          <a:lstStyle/>
          <a:p>
            <a:pPr algn="l"/>
            <a:r>
              <a:rPr lang="en-GB" sz="3600" b="1" i="0" dirty="0">
                <a:solidFill>
                  <a:srgbClr val="000000"/>
                </a:solidFill>
                <a:effectLst/>
              </a:rPr>
              <a:t>Systematic methods </a:t>
            </a:r>
            <a:br>
              <a:rPr lang="en-GB" sz="2800" b="0" i="0" dirty="0">
                <a:solidFill>
                  <a:srgbClr val="000000"/>
                </a:solidFill>
                <a:effectLst/>
              </a:rPr>
            </a:br>
            <a:br>
              <a:rPr lang="en-GB" sz="2800" b="0" i="0" dirty="0">
                <a:solidFill>
                  <a:srgbClr val="000000"/>
                </a:solidFill>
                <a:effectLst/>
              </a:rPr>
            </a:br>
            <a:r>
              <a:rPr lang="en-GB" sz="2800" b="1" i="0" dirty="0">
                <a:solidFill>
                  <a:srgbClr val="000000"/>
                </a:solidFill>
                <a:effectLst/>
              </a:rPr>
              <a:t>Systematic methods</a:t>
            </a:r>
            <a:r>
              <a:rPr lang="en-GB" sz="2800" b="0" i="0" dirty="0">
                <a:solidFill>
                  <a:srgbClr val="000000"/>
                </a:solidFill>
                <a:effectLst/>
              </a:rPr>
              <a:t>, also known as systematic approaches or systematic processes, refer to structured and organised approaches to problem-solving, decision-making, or analysis. These methods are designed to provide a systematic and logical framework for tackling complex problems or tasks, ensuring that all relevant factors are considered and evaluated in a consistent manner.</a:t>
            </a:r>
          </a:p>
          <a:p>
            <a:pPr algn="l"/>
            <a:endParaRPr lang="en-GB" sz="2800" dirty="0">
              <a:solidFill>
                <a:srgbClr val="000000"/>
              </a:solidFill>
            </a:endParaRPr>
          </a:p>
        </p:txBody>
      </p:sp>
      <p:pic>
        <p:nvPicPr>
          <p:cNvPr id="5" name="Graphic 4" descr="Wrench outline">
            <a:extLst>
              <a:ext uri="{FF2B5EF4-FFF2-40B4-BE49-F238E27FC236}">
                <a16:creationId xmlns:a16="http://schemas.microsoft.com/office/drawing/2014/main" id="{BAAF0895-B41E-C01F-F7AF-9A1964FD11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9475777">
            <a:off x="8586195" y="1007236"/>
            <a:ext cx="3741761" cy="3741761"/>
          </a:xfrm>
          <a:prstGeom prst="rect">
            <a:avLst/>
          </a:prstGeom>
        </p:spPr>
      </p:pic>
    </p:spTree>
    <p:extLst>
      <p:ext uri="{BB962C8B-B14F-4D97-AF65-F5344CB8AC3E}">
        <p14:creationId xmlns:p14="http://schemas.microsoft.com/office/powerpoint/2010/main" val="2846684699"/>
      </p:ext>
    </p:extLst>
  </p:cSld>
  <p:clrMapOvr>
    <a:masterClrMapping/>
  </p:clrMapOvr>
</p:sld>
</file>

<file path=ppt/theme/theme1.xml><?xml version="1.0" encoding="utf-8"?>
<a:theme xmlns:a="http://schemas.openxmlformats.org/drawingml/2006/main" name="Office Theme">
  <a:themeElements>
    <a:clrScheme name="Solent">
      <a:dk1>
        <a:srgbClr val="1D2136"/>
      </a:dk1>
      <a:lt1>
        <a:srgbClr val="FFFFFF"/>
      </a:lt1>
      <a:dk2>
        <a:srgbClr val="1D2136"/>
      </a:dk2>
      <a:lt2>
        <a:srgbClr val="FFFFFF"/>
      </a:lt2>
      <a:accent1>
        <a:srgbClr val="CD1423"/>
      </a:accent1>
      <a:accent2>
        <a:srgbClr val="1D2136"/>
      </a:accent2>
      <a:accent3>
        <a:srgbClr val="C6C745"/>
      </a:accent3>
      <a:accent4>
        <a:srgbClr val="FF4D00"/>
      </a:accent4>
      <a:accent5>
        <a:srgbClr val="01C3DE"/>
      </a:accent5>
      <a:accent6>
        <a:srgbClr val="C9267D"/>
      </a:accent6>
      <a:hlink>
        <a:srgbClr val="01C3DE"/>
      </a:hlink>
      <a:folHlink>
        <a:srgbClr val="1D2136"/>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1069</TotalTime>
  <Words>2304</Words>
  <Application>Microsoft Macintosh PowerPoint</Application>
  <PresentationFormat>Widescreen</PresentationFormat>
  <Paragraphs>152</Paragraphs>
  <Slides>41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OpenSans</vt:lpstr>
      <vt:lpstr>Roboto</vt:lpstr>
      <vt:lpstr>Source Sans Pro</vt:lpstr>
      <vt:lpstr>Trebuchet MS</vt:lpstr>
      <vt:lpstr>Office Theme</vt:lpstr>
      <vt:lpstr>Literature Surveys &amp; Frameworks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Brunt</dc:creator>
  <cp:lastModifiedBy>Martin Reid</cp:lastModifiedBy>
  <cp:revision>60</cp:revision>
  <dcterms:created xsi:type="dcterms:W3CDTF">2022-07-09T15:13:12Z</dcterms:created>
  <dcterms:modified xsi:type="dcterms:W3CDTF">2023-07-12T21:44:55Z</dcterms:modified>
</cp:coreProperties>
</file>