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679" r:id="rId3"/>
    <p:sldId id="678" r:id="rId4"/>
    <p:sldId id="291" r:id="rId5"/>
    <p:sldId id="259" r:id="rId6"/>
    <p:sldId id="292" r:id="rId7"/>
    <p:sldId id="682" r:id="rId8"/>
    <p:sldId id="257" r:id="rId9"/>
    <p:sldId id="681" r:id="rId10"/>
    <p:sldId id="301" r:id="rId11"/>
    <p:sldId id="320" r:id="rId12"/>
    <p:sldId id="258" r:id="rId13"/>
    <p:sldId id="341" r:id="rId14"/>
    <p:sldId id="379" r:id="rId15"/>
    <p:sldId id="35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Brunt" initials="CB" lastIdx="1" clrIdx="0">
    <p:extLst>
      <p:ext uri="{19B8F6BF-5375-455C-9EA6-DF929625EA0E}">
        <p15:presenceInfo xmlns:p15="http://schemas.microsoft.com/office/powerpoint/2012/main" userId="4c6b77d5fca0cc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5400"/>
    <a:srgbClr val="D04000"/>
    <a:srgbClr val="4E8F00"/>
    <a:srgbClr val="000000"/>
    <a:srgbClr val="368F3F"/>
    <a:srgbClr val="FFC11B"/>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E1CEB-E095-420D-A22D-9882C5E87646}" v="31" dt="2023-06-26T21:58:18.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6327"/>
  </p:normalViewPr>
  <p:slideViewPr>
    <p:cSldViewPr snapToGrid="0" showGuides="1">
      <p:cViewPr varScale="1">
        <p:scale>
          <a:sx n="92" d="100"/>
          <a:sy n="92" d="100"/>
        </p:scale>
        <p:origin x="84" y="7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551E8-2591-D944-80FD-E935912783A2}" type="datetimeFigureOut">
              <a:rPr lang="en-GB" smtClean="0"/>
              <a:t>27/06/2023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36875-C869-DE4E-9C94-370E4490A255}" type="slidenum">
              <a:rPr lang="en-GB" smtClean="0"/>
              <a:t>‹#›</a:t>
            </a:fld>
            <a:endParaRPr lang="en-GB"/>
          </a:p>
        </p:txBody>
      </p:sp>
    </p:spTree>
    <p:extLst>
      <p:ext uri="{BB962C8B-B14F-4D97-AF65-F5344CB8AC3E}">
        <p14:creationId xmlns:p14="http://schemas.microsoft.com/office/powerpoint/2010/main" val="359507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pplewebdata://59AFFA40-4544-42E4-83C4-60AFAABAD151/#logboo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4A314-C704-4C33-84AA-6D9A56C39AB3}" type="slidenum">
              <a:rPr lang="en-GB" smtClean="0"/>
              <a:t>2</a:t>
            </a:fld>
            <a:endParaRPr lang="en-GB"/>
          </a:p>
        </p:txBody>
      </p:sp>
    </p:spTree>
    <p:extLst>
      <p:ext uri="{BB962C8B-B14F-4D97-AF65-F5344CB8AC3E}">
        <p14:creationId xmlns:p14="http://schemas.microsoft.com/office/powerpoint/2010/main" val="415622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4A314-C704-4C33-84AA-6D9A56C39AB3}" type="slidenum">
              <a:rPr lang="en-GB" smtClean="0"/>
              <a:t>3</a:t>
            </a:fld>
            <a:endParaRPr lang="en-GB"/>
          </a:p>
        </p:txBody>
      </p:sp>
    </p:spTree>
    <p:extLst>
      <p:ext uri="{BB962C8B-B14F-4D97-AF65-F5344CB8AC3E}">
        <p14:creationId xmlns:p14="http://schemas.microsoft.com/office/powerpoint/2010/main" val="93785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Introduction</a:t>
            </a:r>
          </a:p>
          <a:p>
            <a:r>
              <a:rPr lang="en-GB"/>
              <a:t>All undergraduate and graduate students complete their studies by undertaking a large self-directed independent assessment, referred to as a Dissertation or Final Project. Traditionally completing a Final Dissertation Project would be the first chance an undergraduate student would have in publishing an academic paper. Through completing a Final Project, an undergraduate will transition from a student to a professional practitioner. </a:t>
            </a:r>
          </a:p>
          <a:p>
            <a:endParaRPr lang="en-GB" sz="1200" kern="1200">
              <a:solidFill>
                <a:schemeClr val="tx1"/>
              </a:solidFill>
              <a:effectLst/>
              <a:latin typeface="+mn-lt"/>
              <a:ea typeface="+mn-ea"/>
              <a:cs typeface="+mn-cs"/>
            </a:endParaRPr>
          </a:p>
          <a:p>
            <a:r>
              <a:rPr lang="en-GB"/>
              <a:t>As part of Level 6 of your Bachelor’s Degree you are required to undertake a Final Major Project. The content of the project should reflect your interests, but must be drawn from relevant theory and be supported by the practical aspects of your degree. </a:t>
            </a:r>
          </a:p>
          <a:p>
            <a:r>
              <a:rPr lang="en-GB"/>
              <a:t> </a:t>
            </a:r>
          </a:p>
          <a:p>
            <a:r>
              <a:rPr lang="en-GB"/>
              <a:t>The completed project must demonstrate your ability to plan, execute and present the findings of a suitable applied research topic.  The final output will consist of a 10,000-word report, involve 400 hours of project time and the production of an artefact.</a:t>
            </a:r>
          </a:p>
          <a:p>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4334D02-8214-9D43-BA2B-5FDE478EAED1}" type="slidenum">
              <a:rPr lang="en-US" smtClean="0"/>
              <a:t>4</a:t>
            </a:fld>
            <a:endParaRPr lang="en-US"/>
          </a:p>
        </p:txBody>
      </p:sp>
    </p:spTree>
    <p:extLst>
      <p:ext uri="{BB962C8B-B14F-4D97-AF65-F5344CB8AC3E}">
        <p14:creationId xmlns:p14="http://schemas.microsoft.com/office/powerpoint/2010/main" val="99474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need to be an independent learning </a:t>
            </a:r>
          </a:p>
          <a:p>
            <a:endParaRPr lang="en-US"/>
          </a:p>
          <a:p>
            <a:r>
              <a:rPr lang="en-GB"/>
              <a:t>The Project is a self-managed assessment which means students are responsible for the selection of a topic, driving their project and their own learning forward.</a:t>
            </a:r>
          </a:p>
          <a:p>
            <a:r>
              <a:rPr lang="en-GB"/>
              <a:t> </a:t>
            </a:r>
          </a:p>
          <a:p>
            <a:r>
              <a:rPr lang="en-GB"/>
              <a:t>It is envisioned that you will bring together all the skills you have acquired so far from first and second year, and build on these working on your project.</a:t>
            </a:r>
          </a:p>
          <a:p>
            <a:pPr fontAlgn="base"/>
            <a:r>
              <a:rPr lang="en-GB"/>
              <a:t> </a:t>
            </a:r>
          </a:p>
          <a:p>
            <a:r>
              <a:rPr lang="en-GB" b="1"/>
              <a:t>Skills Needed: </a:t>
            </a:r>
            <a:br>
              <a:rPr lang="en-GB"/>
            </a:br>
            <a:r>
              <a:rPr lang="en-GB"/>
              <a:t>Researching, project management, time management, academic writing, critical thinking, problem solving, collecting and analysing data and ability to create your artefact.</a:t>
            </a:r>
          </a:p>
          <a:p>
            <a:pPr fontAlgn="base"/>
            <a:r>
              <a:rPr lang="en-GB"/>
              <a:t> </a:t>
            </a:r>
          </a:p>
          <a:p>
            <a:r>
              <a:rPr lang="en-GB"/>
              <a:t>It is important from the onset that you strengthen your academic skills in sourcing literature, structuring reports, academic writing, citation and referencing.</a:t>
            </a:r>
          </a:p>
        </p:txBody>
      </p:sp>
      <p:sp>
        <p:nvSpPr>
          <p:cNvPr id="4" name="Slide Number Placeholder 3"/>
          <p:cNvSpPr>
            <a:spLocks noGrp="1"/>
          </p:cNvSpPr>
          <p:nvPr>
            <p:ph type="sldNum" sz="quarter" idx="10"/>
          </p:nvPr>
        </p:nvSpPr>
        <p:spPr/>
        <p:txBody>
          <a:bodyPr/>
          <a:lstStyle/>
          <a:p>
            <a:fld id="{84334D02-8214-9D43-BA2B-5FDE478EAED1}" type="slidenum">
              <a:rPr lang="en-US" smtClean="0"/>
              <a:t>6</a:t>
            </a:fld>
            <a:endParaRPr lang="en-US"/>
          </a:p>
        </p:txBody>
      </p:sp>
    </p:spTree>
    <p:extLst>
      <p:ext uri="{BB962C8B-B14F-4D97-AF65-F5344CB8AC3E}">
        <p14:creationId xmlns:p14="http://schemas.microsoft.com/office/powerpoint/2010/main" val="179979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Once the </a:t>
            </a:r>
            <a:r>
              <a:rPr lang="en-GB" sz="1200" b="1" kern="1200">
                <a:solidFill>
                  <a:schemeClr val="tx1"/>
                </a:solidFill>
                <a:effectLst/>
                <a:latin typeface="+mn-lt"/>
                <a:ea typeface="+mn-ea"/>
                <a:cs typeface="+mn-cs"/>
              </a:rPr>
              <a:t>Project Outline</a:t>
            </a:r>
            <a:r>
              <a:rPr lang="en-GB" sz="1200" kern="1200">
                <a:solidFill>
                  <a:schemeClr val="tx1"/>
                </a:solidFill>
                <a:effectLst/>
                <a:latin typeface="+mn-lt"/>
                <a:ea typeface="+mn-ea"/>
                <a:cs typeface="+mn-cs"/>
              </a:rPr>
              <a:t> has been accepted in </a:t>
            </a:r>
            <a:r>
              <a:rPr lang="en-GB" sz="1200" b="1" kern="1200">
                <a:solidFill>
                  <a:schemeClr val="tx1"/>
                </a:solidFill>
                <a:effectLst/>
                <a:latin typeface="+mn-lt"/>
                <a:ea typeface="+mn-ea"/>
                <a:cs typeface="+mn-cs"/>
              </a:rPr>
              <a:t>Semester 1</a:t>
            </a:r>
            <a:r>
              <a:rPr lang="en-GB" sz="1200" kern="1200">
                <a:solidFill>
                  <a:schemeClr val="tx1"/>
                </a:solidFill>
                <a:effectLst/>
                <a:latin typeface="+mn-lt"/>
                <a:ea typeface="+mn-ea"/>
                <a:cs typeface="+mn-cs"/>
              </a:rPr>
              <a:t>, it is then your responsibility to carry out the project within the agreed time to completion at the end of </a:t>
            </a:r>
            <a:r>
              <a:rPr lang="en-GB" sz="1200" b="1" kern="1200">
                <a:solidFill>
                  <a:schemeClr val="tx1"/>
                </a:solidFill>
                <a:effectLst/>
                <a:latin typeface="+mn-lt"/>
                <a:ea typeface="+mn-ea"/>
                <a:cs typeface="+mn-cs"/>
              </a:rPr>
              <a:t>Semester 2</a:t>
            </a:r>
            <a:r>
              <a:rPr lang="en-GB" sz="1200" kern="1200">
                <a:solidFill>
                  <a:schemeClr val="tx1"/>
                </a:solidFill>
                <a:effectLst/>
                <a:latin typeface="+mn-lt"/>
                <a:ea typeface="+mn-ea"/>
                <a:cs typeface="+mn-cs"/>
              </a:rPr>
              <a:t>.</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After initial discussion with your supervisor in </a:t>
            </a:r>
            <a:r>
              <a:rPr lang="en-GB" sz="1200" b="1" kern="1200">
                <a:solidFill>
                  <a:schemeClr val="tx1"/>
                </a:solidFill>
                <a:effectLst/>
                <a:latin typeface="+mn-lt"/>
                <a:ea typeface="+mn-ea"/>
                <a:cs typeface="+mn-cs"/>
              </a:rPr>
              <a:t>Semester 1</a:t>
            </a:r>
            <a:r>
              <a:rPr lang="en-GB" sz="1200" kern="1200">
                <a:solidFill>
                  <a:schemeClr val="tx1"/>
                </a:solidFill>
                <a:effectLst/>
                <a:latin typeface="+mn-lt"/>
                <a:ea typeface="+mn-ea"/>
                <a:cs typeface="+mn-cs"/>
              </a:rPr>
              <a:t>, you should start to select sources of supporting literature (secondary research) and explore the options for an appropriate project method/s, specifications, project risks, design strategy, project management, testing, and how to best gain feedback on your project including how to analyse the results that have been gained.</a:t>
            </a:r>
          </a:p>
          <a:p>
            <a:r>
              <a:rPr lang="en-GB" sz="1200" kern="1200">
                <a:solidFill>
                  <a:schemeClr val="tx1"/>
                </a:solidFill>
                <a:effectLst/>
                <a:latin typeface="+mn-lt"/>
                <a:ea typeface="+mn-ea"/>
                <a:cs typeface="+mn-cs"/>
              </a:rPr>
              <a:t>It is important that you organise the information you collect by documenting it within a </a:t>
            </a:r>
            <a:r>
              <a:rPr lang="en-GB" sz="1200" u="sng" kern="1200">
                <a:solidFill>
                  <a:schemeClr val="tx1"/>
                </a:solidFill>
                <a:effectLst/>
                <a:latin typeface="+mn-lt"/>
                <a:ea typeface="+mn-ea"/>
                <a:cs typeface="+mn-cs"/>
                <a:hlinkClick r:id="rId3" action="ppaction://hlinkfile"/>
              </a:rPr>
              <a:t>Logbook and storing it in a project Library</a:t>
            </a:r>
            <a:r>
              <a:rPr lang="en-GB" sz="1200" kern="1200">
                <a:solidFill>
                  <a:schemeClr val="tx1"/>
                </a:solidFill>
                <a:effectLst/>
                <a:latin typeface="+mn-lt"/>
                <a:ea typeface="+mn-ea"/>
                <a:cs typeface="+mn-cs"/>
              </a:rPr>
              <a:t>.</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10"/>
          </p:nvPr>
        </p:nvSpPr>
        <p:spPr/>
        <p:txBody>
          <a:bodyPr/>
          <a:lstStyle/>
          <a:p>
            <a:fld id="{84334D02-8214-9D43-BA2B-5FDE478EAED1}" type="slidenum">
              <a:rPr lang="en-US" smtClean="0"/>
              <a:t>10</a:t>
            </a:fld>
            <a:endParaRPr lang="en-US"/>
          </a:p>
        </p:txBody>
      </p:sp>
    </p:spTree>
    <p:extLst>
      <p:ext uri="{BB962C8B-B14F-4D97-AF65-F5344CB8AC3E}">
        <p14:creationId xmlns:p14="http://schemas.microsoft.com/office/powerpoint/2010/main" val="29449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Your supervisor will expect to see you following the submission of the </a:t>
            </a:r>
            <a:r>
              <a:rPr lang="en-GB" sz="1200" b="1" kern="1200">
                <a:solidFill>
                  <a:schemeClr val="tx1"/>
                </a:solidFill>
                <a:effectLst/>
                <a:latin typeface="+mn-lt"/>
                <a:ea typeface="+mn-ea"/>
                <a:cs typeface="+mn-cs"/>
              </a:rPr>
              <a:t>Project Outline</a:t>
            </a:r>
            <a:r>
              <a:rPr lang="en-GB" sz="1200" kern="1200">
                <a:solidFill>
                  <a:schemeClr val="tx1"/>
                </a:solidFill>
                <a:effectLst/>
                <a:latin typeface="+mn-lt"/>
                <a:ea typeface="+mn-ea"/>
                <a:cs typeface="+mn-cs"/>
              </a:rPr>
              <a:t> in </a:t>
            </a:r>
            <a:r>
              <a:rPr lang="en-GB" sz="1200" b="1" kern="1200">
                <a:solidFill>
                  <a:schemeClr val="tx1"/>
                </a:solidFill>
                <a:effectLst/>
                <a:latin typeface="+mn-lt"/>
                <a:ea typeface="+mn-ea"/>
                <a:cs typeface="+mn-cs"/>
              </a:rPr>
              <a:t>Semester 1</a:t>
            </a:r>
            <a:r>
              <a:rPr lang="en-GB" sz="1200" kern="1200">
                <a:solidFill>
                  <a:schemeClr val="tx1"/>
                </a:solidFill>
                <a:effectLst/>
                <a:latin typeface="+mn-lt"/>
                <a:ea typeface="+mn-ea"/>
                <a:cs typeface="+mn-cs"/>
              </a:rPr>
              <a:t>, and then weekly, or more frequently as conditions demand throughout </a:t>
            </a:r>
            <a:r>
              <a:rPr lang="en-GB" sz="1200" b="1" kern="1200">
                <a:solidFill>
                  <a:schemeClr val="tx1"/>
                </a:solidFill>
                <a:effectLst/>
                <a:latin typeface="+mn-lt"/>
                <a:ea typeface="+mn-ea"/>
                <a:cs typeface="+mn-cs"/>
              </a:rPr>
              <a:t>Semester 2.  </a:t>
            </a:r>
            <a:r>
              <a:rPr lang="en-GB" sz="1200" kern="1200">
                <a:solidFill>
                  <a:schemeClr val="tx1"/>
                </a:solidFill>
                <a:effectLst/>
                <a:latin typeface="+mn-lt"/>
                <a:ea typeface="+mn-ea"/>
                <a:cs typeface="+mn-cs"/>
              </a:rPr>
              <a:t>The onus is on the student to present evidence of their project progress at each supervision meeting. </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endParaRPr lang="en-US"/>
          </a:p>
          <a:p>
            <a:endParaRPr lang="en-US"/>
          </a:p>
        </p:txBody>
      </p:sp>
      <p:sp>
        <p:nvSpPr>
          <p:cNvPr id="4" name="Slide Number Placeholder 3"/>
          <p:cNvSpPr>
            <a:spLocks noGrp="1"/>
          </p:cNvSpPr>
          <p:nvPr>
            <p:ph type="sldNum" sz="quarter" idx="10"/>
          </p:nvPr>
        </p:nvSpPr>
        <p:spPr/>
        <p:txBody>
          <a:bodyPr/>
          <a:lstStyle/>
          <a:p>
            <a:fld id="{84334D02-8214-9D43-BA2B-5FDE478EAED1}" type="slidenum">
              <a:rPr lang="en-US" smtClean="0"/>
              <a:t>11</a:t>
            </a:fld>
            <a:endParaRPr lang="en-US"/>
          </a:p>
        </p:txBody>
      </p:sp>
    </p:spTree>
    <p:extLst>
      <p:ext uri="{BB962C8B-B14F-4D97-AF65-F5344CB8AC3E}">
        <p14:creationId xmlns:p14="http://schemas.microsoft.com/office/powerpoint/2010/main" val="2225457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1B23D2-2F37-1850-E5A7-523D0DCB72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87374" y="700899"/>
            <a:ext cx="6423025" cy="1422398"/>
          </a:xfrm>
        </p:spPr>
        <p:txBody>
          <a:bodyPr anchor="t" anchorCtr="0"/>
          <a:lstStyle>
            <a:lvl1pPr algn="l">
              <a:lnSpc>
                <a:spcPct val="75000"/>
              </a:lnSpc>
              <a:defRPr sz="6000" b="1">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4" y="2292180"/>
            <a:ext cx="6423024" cy="770455"/>
          </a:xfrm>
          <a:prstGeom prst="rect">
            <a:avLst/>
          </a:prstGeom>
        </p:spPr>
        <p:txBody>
          <a:bodyPr/>
          <a:lstStyle>
            <a:lvl1pPr marL="0" indent="0" algn="l">
              <a:lnSpc>
                <a:spcPct val="75000"/>
              </a:lnSpc>
              <a:spcAft>
                <a:spcPts val="750"/>
              </a:spcAft>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CF4332E2-0C3F-5F66-789C-006FAD0F5C81}"/>
              </a:ext>
            </a:extLst>
          </p:cNvPr>
          <p:cNvPicPr>
            <a:picLocks noChangeAspect="1"/>
          </p:cNvPicPr>
          <p:nvPr userDrawn="1"/>
        </p:nvPicPr>
        <p:blipFill>
          <a:blip r:embed="rId3"/>
          <a:stretch>
            <a:fillRect/>
          </a:stretch>
        </p:blipFill>
        <p:spPr>
          <a:xfrm>
            <a:off x="10305500" y="5645150"/>
            <a:ext cx="1153076" cy="563867"/>
          </a:xfrm>
          <a:prstGeom prst="rect">
            <a:avLst/>
          </a:prstGeom>
        </p:spPr>
      </p:pic>
      <p:pic>
        <p:nvPicPr>
          <p:cNvPr id="8" name="Picture 7">
            <a:extLst>
              <a:ext uri="{FF2B5EF4-FFF2-40B4-BE49-F238E27FC236}">
                <a16:creationId xmlns:a16="http://schemas.microsoft.com/office/drawing/2014/main" id="{B5B4DBD8-386C-7747-C402-17F2A7108A9E}"/>
              </a:ext>
            </a:extLst>
          </p:cNvPr>
          <p:cNvPicPr>
            <a:picLocks noChangeAspect="1"/>
          </p:cNvPicPr>
          <p:nvPr userDrawn="1"/>
        </p:nvPicPr>
        <p:blipFill>
          <a:blip r:embed="rId4"/>
          <a:stretch>
            <a:fillRect/>
          </a:stretch>
        </p:blipFill>
        <p:spPr>
          <a:xfrm>
            <a:off x="10257531" y="442063"/>
            <a:ext cx="1347095" cy="1347095"/>
          </a:xfrm>
          <a:prstGeom prst="rect">
            <a:avLst/>
          </a:prstGeom>
        </p:spPr>
      </p:pic>
    </p:spTree>
    <p:extLst>
      <p:ext uri="{BB962C8B-B14F-4D97-AF65-F5344CB8AC3E}">
        <p14:creationId xmlns:p14="http://schemas.microsoft.com/office/powerpoint/2010/main" val="333951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54187-86CA-470F-1BF1-8B10E82DED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3"/>
            <a:ext cx="6089650" cy="6857713"/>
          </a:xfrm>
          <a:prstGeom prst="rect">
            <a:avLst/>
          </a:prstGeom>
        </p:spPr>
      </p:pic>
      <p:sp>
        <p:nvSpPr>
          <p:cNvPr id="9" name="Picture Placeholder 8">
            <a:extLst>
              <a:ext uri="{FF2B5EF4-FFF2-40B4-BE49-F238E27FC236}">
                <a16:creationId xmlns:a16="http://schemas.microsoft.com/office/drawing/2014/main" id="{6654942B-3608-59AB-590E-2BA85A629002}"/>
              </a:ext>
            </a:extLst>
          </p:cNvPr>
          <p:cNvSpPr>
            <a:spLocks noGrp="1"/>
          </p:cNvSpPr>
          <p:nvPr>
            <p:ph type="pic" sz="quarter" idx="10"/>
          </p:nvPr>
        </p:nvSpPr>
        <p:spPr>
          <a:xfrm>
            <a:off x="6092826" y="0"/>
            <a:ext cx="6099174" cy="6858000"/>
          </a:xfrm>
          <a:solidFill>
            <a:schemeClr val="tx1"/>
          </a:solidFill>
        </p:spPr>
        <p:txBody>
          <a:bodyPr anchor="ctr" anchorCtr="0"/>
          <a:lstStyle>
            <a:lvl1pPr algn="ctr">
              <a:defRPr>
                <a:solidFill>
                  <a:schemeClr val="bg1"/>
                </a:solidFill>
              </a:defRPr>
            </a:lvl1pPr>
          </a:lstStyle>
          <a:p>
            <a:endParaRPr lang="en-GB" dirty="0"/>
          </a:p>
        </p:txBody>
      </p:sp>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93162" y="699012"/>
            <a:ext cx="5329238" cy="1199236"/>
          </a:xfrm>
        </p:spPr>
        <p:txBody>
          <a:bodyPr anchor="t" anchorCtr="0"/>
          <a:lstStyle>
            <a:lvl1pPr algn="l">
              <a:lnSpc>
                <a:spcPct val="75000"/>
              </a:lnSpc>
              <a:defRPr sz="5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4" y="2112670"/>
            <a:ext cx="5329239" cy="979242"/>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5CB0982F-A5FE-9A99-5135-410A619B31D7}"/>
              </a:ext>
            </a:extLst>
          </p:cNvPr>
          <p:cNvPicPr>
            <a:picLocks noChangeAspect="1"/>
          </p:cNvPicPr>
          <p:nvPr userDrawn="1"/>
        </p:nvPicPr>
        <p:blipFill>
          <a:blip r:embed="rId3"/>
          <a:stretch>
            <a:fillRect/>
          </a:stretch>
        </p:blipFill>
        <p:spPr>
          <a:xfrm>
            <a:off x="10257530" y="4853680"/>
            <a:ext cx="1347095" cy="1347095"/>
          </a:xfrm>
          <a:prstGeom prst="rect">
            <a:avLst/>
          </a:prstGeom>
        </p:spPr>
      </p:pic>
    </p:spTree>
    <p:extLst>
      <p:ext uri="{BB962C8B-B14F-4D97-AF65-F5344CB8AC3E}">
        <p14:creationId xmlns:p14="http://schemas.microsoft.com/office/powerpoint/2010/main" val="39563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54187-86CA-470F-1BF1-8B10E82DED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3"/>
            <a:ext cx="6089650" cy="6857713"/>
          </a:xfrm>
          <a:prstGeom prst="rect">
            <a:avLst/>
          </a:prstGeom>
        </p:spPr>
      </p:pic>
      <p:sp>
        <p:nvSpPr>
          <p:cNvPr id="9" name="Picture Placeholder 8">
            <a:extLst>
              <a:ext uri="{FF2B5EF4-FFF2-40B4-BE49-F238E27FC236}">
                <a16:creationId xmlns:a16="http://schemas.microsoft.com/office/drawing/2014/main" id="{6654942B-3608-59AB-590E-2BA85A629002}"/>
              </a:ext>
            </a:extLst>
          </p:cNvPr>
          <p:cNvSpPr>
            <a:spLocks noGrp="1"/>
          </p:cNvSpPr>
          <p:nvPr>
            <p:ph type="pic" sz="quarter" idx="10"/>
          </p:nvPr>
        </p:nvSpPr>
        <p:spPr>
          <a:xfrm>
            <a:off x="6092826" y="0"/>
            <a:ext cx="6099174" cy="6858000"/>
          </a:xfrm>
          <a:solidFill>
            <a:schemeClr val="tx1"/>
          </a:solidFill>
        </p:spPr>
        <p:txBody>
          <a:bodyPr anchor="ctr" anchorCtr="0"/>
          <a:lstStyle>
            <a:lvl1pPr algn="ctr">
              <a:defRPr>
                <a:solidFill>
                  <a:schemeClr val="bg1"/>
                </a:solidFill>
              </a:defRPr>
            </a:lvl1pPr>
          </a:lstStyle>
          <a:p>
            <a:endParaRPr lang="en-GB" dirty="0"/>
          </a:p>
        </p:txBody>
      </p:sp>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93162" y="699012"/>
            <a:ext cx="5329238" cy="1199236"/>
          </a:xfrm>
        </p:spPr>
        <p:txBody>
          <a:bodyPr anchor="t" anchorCtr="0"/>
          <a:lstStyle>
            <a:lvl1pPr algn="l">
              <a:lnSpc>
                <a:spcPct val="75000"/>
              </a:lnSpc>
              <a:defRPr sz="5000" b="1">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4" y="2112670"/>
            <a:ext cx="5329239" cy="979242"/>
          </a:xfrm>
          <a:prstGeom prst="rect">
            <a:avLst/>
          </a:prstGeom>
        </p:spPr>
        <p:txBody>
          <a:bodyPr/>
          <a:lstStyle>
            <a:lvl1pPr marL="0" indent="0" algn="l">
              <a:lnSpc>
                <a:spcPct val="75000"/>
              </a:lnSpc>
              <a:spcAft>
                <a:spcPts val="750"/>
              </a:spcAft>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F85E12C7-ACF7-7EF5-DF1A-30433E29302A}"/>
              </a:ext>
            </a:extLst>
          </p:cNvPr>
          <p:cNvPicPr>
            <a:picLocks noChangeAspect="1"/>
          </p:cNvPicPr>
          <p:nvPr userDrawn="1"/>
        </p:nvPicPr>
        <p:blipFill>
          <a:blip r:embed="rId3"/>
          <a:stretch>
            <a:fillRect/>
          </a:stretch>
        </p:blipFill>
        <p:spPr>
          <a:xfrm>
            <a:off x="10257531" y="442063"/>
            <a:ext cx="1347095" cy="1347095"/>
          </a:xfrm>
          <a:prstGeom prst="rect">
            <a:avLst/>
          </a:prstGeom>
        </p:spPr>
      </p:pic>
    </p:spTree>
    <p:extLst>
      <p:ext uri="{BB962C8B-B14F-4D97-AF65-F5344CB8AC3E}">
        <p14:creationId xmlns:p14="http://schemas.microsoft.com/office/powerpoint/2010/main" val="326544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option 1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F9E760-966F-3E4C-F475-3DB2BCD315FE}"/>
              </a:ext>
            </a:extLst>
          </p:cNvPr>
          <p:cNvSpPr>
            <a:spLocks noGrp="1"/>
          </p:cNvSpPr>
          <p:nvPr>
            <p:ph idx="1" hasCustomPrompt="1"/>
          </p:nvPr>
        </p:nvSpPr>
        <p:spPr>
          <a:xfrm>
            <a:off x="6275389" y="643965"/>
            <a:ext cx="5329238" cy="5351589"/>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9193C751-D3D3-8744-BBE4-FB031A10FFFF}"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7" name="Text Placeholder 7">
            <a:extLst>
              <a:ext uri="{FF2B5EF4-FFF2-40B4-BE49-F238E27FC236}">
                <a16:creationId xmlns:a16="http://schemas.microsoft.com/office/drawing/2014/main" id="{2834B86E-6ABB-D89A-3CED-2B69576CD923}"/>
              </a:ext>
            </a:extLst>
          </p:cNvPr>
          <p:cNvSpPr>
            <a:spLocks noGrp="1"/>
          </p:cNvSpPr>
          <p:nvPr>
            <p:ph type="body" sz="quarter" idx="14"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177746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option 2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F9E760-966F-3E4C-F475-3DB2BCD315FE}"/>
              </a:ext>
            </a:extLst>
          </p:cNvPr>
          <p:cNvSpPr>
            <a:spLocks noGrp="1"/>
          </p:cNvSpPr>
          <p:nvPr>
            <p:ph idx="1" hasCustomPrompt="1"/>
          </p:nvPr>
        </p:nvSpPr>
        <p:spPr>
          <a:xfrm>
            <a:off x="606553" y="2628900"/>
            <a:ext cx="2468324"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46CBC118-4A4F-0240-87CA-9A77E4E85DF6}"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5" name="Content Placeholder 2">
            <a:extLst>
              <a:ext uri="{FF2B5EF4-FFF2-40B4-BE49-F238E27FC236}">
                <a16:creationId xmlns:a16="http://schemas.microsoft.com/office/drawing/2014/main" id="{A99E2969-2376-88AB-B6EF-B34972DBDF5F}"/>
              </a:ext>
            </a:extLst>
          </p:cNvPr>
          <p:cNvSpPr>
            <a:spLocks noGrp="1"/>
          </p:cNvSpPr>
          <p:nvPr>
            <p:ph idx="14" hasCustomPrompt="1"/>
          </p:nvPr>
        </p:nvSpPr>
        <p:spPr>
          <a:xfrm>
            <a:off x="3424573"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6" name="Content Placeholder 2">
            <a:extLst>
              <a:ext uri="{FF2B5EF4-FFF2-40B4-BE49-F238E27FC236}">
                <a16:creationId xmlns:a16="http://schemas.microsoft.com/office/drawing/2014/main" id="{4306F92E-6832-5121-DCBD-3E0CE1D9A3E9}"/>
              </a:ext>
            </a:extLst>
          </p:cNvPr>
          <p:cNvSpPr>
            <a:spLocks noGrp="1"/>
          </p:cNvSpPr>
          <p:nvPr>
            <p:ph idx="15" hasCustomPrompt="1"/>
          </p:nvPr>
        </p:nvSpPr>
        <p:spPr>
          <a:xfrm>
            <a:off x="6284466"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7" name="Content Placeholder 2">
            <a:extLst>
              <a:ext uri="{FF2B5EF4-FFF2-40B4-BE49-F238E27FC236}">
                <a16:creationId xmlns:a16="http://schemas.microsoft.com/office/drawing/2014/main" id="{23B3C8CC-87DB-09DD-B04D-AB27BC1E0586}"/>
              </a:ext>
            </a:extLst>
          </p:cNvPr>
          <p:cNvSpPr>
            <a:spLocks noGrp="1"/>
          </p:cNvSpPr>
          <p:nvPr>
            <p:ph idx="16" hasCustomPrompt="1"/>
          </p:nvPr>
        </p:nvSpPr>
        <p:spPr>
          <a:xfrm>
            <a:off x="9126203"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7" name="Text Placeholder 7">
            <a:extLst>
              <a:ext uri="{FF2B5EF4-FFF2-40B4-BE49-F238E27FC236}">
                <a16:creationId xmlns:a16="http://schemas.microsoft.com/office/drawing/2014/main" id="{D970BA7A-E886-D343-B167-2C166D3A216F}"/>
              </a:ext>
            </a:extLst>
          </p:cNvPr>
          <p:cNvSpPr>
            <a:spLocks noGrp="1"/>
          </p:cNvSpPr>
          <p:nvPr>
            <p:ph type="body" sz="quarter" idx="17"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139958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image option 1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B4C74528-AE30-7E4F-9502-945829E63C4A}"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644525"/>
            <a:ext cx="5329237" cy="5351029"/>
          </a:xfrm>
        </p:spPr>
        <p:txBody>
          <a:bodyPr anchor="t" anchorCtr="0"/>
          <a:lstStyle>
            <a:lvl1pPr algn="ctr">
              <a:defRPr/>
            </a:lvl1pPr>
          </a:lstStyle>
          <a:p>
            <a:endParaRPr lang="en-GB"/>
          </a:p>
        </p:txBody>
      </p:sp>
      <p:sp>
        <p:nvSpPr>
          <p:cNvPr id="3" name="Text Placeholder 7">
            <a:extLst>
              <a:ext uri="{FF2B5EF4-FFF2-40B4-BE49-F238E27FC236}">
                <a16:creationId xmlns:a16="http://schemas.microsoft.com/office/drawing/2014/main" id="{545AEB1F-0086-F761-7ACA-FA0F8FC1A1D1}"/>
              </a:ext>
            </a:extLst>
          </p:cNvPr>
          <p:cNvSpPr>
            <a:spLocks noGrp="1"/>
          </p:cNvSpPr>
          <p:nvPr>
            <p:ph type="body" sz="quarter" idx="16"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315596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option 2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B4C74528-AE30-7E4F-9502-945829E63C4A}"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644525"/>
            <a:ext cx="2570269" cy="2699234"/>
          </a:xfrm>
        </p:spPr>
        <p:txBody>
          <a:bodyPr anchor="t" anchorCtr="0"/>
          <a:lstStyle>
            <a:lvl1pPr algn="ctr">
              <a:defRPr/>
            </a:lvl1pPr>
          </a:lstStyle>
          <a:p>
            <a:endParaRPr lang="en-GB"/>
          </a:p>
        </p:txBody>
      </p:sp>
      <p:sp>
        <p:nvSpPr>
          <p:cNvPr id="9" name="Picture Placeholder 13">
            <a:extLst>
              <a:ext uri="{FF2B5EF4-FFF2-40B4-BE49-F238E27FC236}">
                <a16:creationId xmlns:a16="http://schemas.microsoft.com/office/drawing/2014/main" id="{ABA4E697-F251-CEC5-AF67-E9705351CB87}"/>
              </a:ext>
            </a:extLst>
          </p:cNvPr>
          <p:cNvSpPr>
            <a:spLocks noGrp="1"/>
          </p:cNvSpPr>
          <p:nvPr>
            <p:ph type="pic" sz="quarter" idx="16"/>
          </p:nvPr>
        </p:nvSpPr>
        <p:spPr>
          <a:xfrm>
            <a:off x="9034356" y="644525"/>
            <a:ext cx="2570269" cy="2021183"/>
          </a:xfrm>
        </p:spPr>
        <p:txBody>
          <a:bodyPr anchor="t" anchorCtr="0"/>
          <a:lstStyle>
            <a:lvl1pPr algn="ctr">
              <a:defRPr/>
            </a:lvl1pPr>
          </a:lstStyle>
          <a:p>
            <a:endParaRPr lang="en-GB"/>
          </a:p>
        </p:txBody>
      </p:sp>
      <p:sp>
        <p:nvSpPr>
          <p:cNvPr id="12" name="Picture Placeholder 13">
            <a:extLst>
              <a:ext uri="{FF2B5EF4-FFF2-40B4-BE49-F238E27FC236}">
                <a16:creationId xmlns:a16="http://schemas.microsoft.com/office/drawing/2014/main" id="{34F858D2-EAFD-03BC-4AD5-B2E2979A97A0}"/>
              </a:ext>
            </a:extLst>
          </p:cNvPr>
          <p:cNvSpPr>
            <a:spLocks noGrp="1"/>
          </p:cNvSpPr>
          <p:nvPr>
            <p:ph type="pic" sz="quarter" idx="17"/>
          </p:nvPr>
        </p:nvSpPr>
        <p:spPr>
          <a:xfrm>
            <a:off x="9034356" y="2836257"/>
            <a:ext cx="2570269" cy="3159297"/>
          </a:xfrm>
        </p:spPr>
        <p:txBody>
          <a:bodyPr anchor="t" anchorCtr="0"/>
          <a:lstStyle>
            <a:lvl1pPr algn="ctr">
              <a:defRPr/>
            </a:lvl1pPr>
          </a:lstStyle>
          <a:p>
            <a:endParaRPr lang="en-GB"/>
          </a:p>
        </p:txBody>
      </p:sp>
      <p:sp>
        <p:nvSpPr>
          <p:cNvPr id="13" name="Picture Placeholder 13">
            <a:extLst>
              <a:ext uri="{FF2B5EF4-FFF2-40B4-BE49-F238E27FC236}">
                <a16:creationId xmlns:a16="http://schemas.microsoft.com/office/drawing/2014/main" id="{E57DD1B6-33DD-0CD6-28EB-1B379163BE52}"/>
              </a:ext>
            </a:extLst>
          </p:cNvPr>
          <p:cNvSpPr>
            <a:spLocks noGrp="1"/>
          </p:cNvSpPr>
          <p:nvPr>
            <p:ph type="pic" sz="quarter" idx="18"/>
          </p:nvPr>
        </p:nvSpPr>
        <p:spPr>
          <a:xfrm>
            <a:off x="6275388" y="3514242"/>
            <a:ext cx="2570269" cy="2481312"/>
          </a:xfrm>
        </p:spPr>
        <p:txBody>
          <a:bodyPr anchor="t" anchorCtr="0"/>
          <a:lstStyle>
            <a:lvl1pPr algn="ctr">
              <a:defRPr/>
            </a:lvl1pPr>
          </a:lstStyle>
          <a:p>
            <a:endParaRPr lang="en-GB"/>
          </a:p>
        </p:txBody>
      </p:sp>
      <p:sp>
        <p:nvSpPr>
          <p:cNvPr id="3" name="Text Placeholder 7">
            <a:extLst>
              <a:ext uri="{FF2B5EF4-FFF2-40B4-BE49-F238E27FC236}">
                <a16:creationId xmlns:a16="http://schemas.microsoft.com/office/drawing/2014/main" id="{FACC5B44-4A75-8626-30B9-4F5637C67A31}"/>
              </a:ext>
            </a:extLst>
          </p:cNvPr>
          <p:cNvSpPr>
            <a:spLocks noGrp="1"/>
          </p:cNvSpPr>
          <p:nvPr>
            <p:ph type="body" sz="quarter" idx="19"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2898661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option 3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AA03E0A5-EAE5-4542-9F39-36B4F9D63FBA}"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1"/>
            <a:ext cx="5916612" cy="6200774"/>
          </a:xfrm>
          <a:solidFill>
            <a:schemeClr val="tx1"/>
          </a:solidFill>
        </p:spPr>
        <p:txBody>
          <a:bodyPr anchor="ctr" anchorCtr="0"/>
          <a:lstStyle>
            <a:lvl1pPr algn="ctr">
              <a:defRPr>
                <a:solidFill>
                  <a:schemeClr val="bg1"/>
                </a:solidFill>
              </a:defRPr>
            </a:lvl1pPr>
          </a:lstStyle>
          <a:p>
            <a:endParaRPr lang="en-GB"/>
          </a:p>
        </p:txBody>
      </p:sp>
      <p:sp>
        <p:nvSpPr>
          <p:cNvPr id="3" name="Text Placeholder 7">
            <a:extLst>
              <a:ext uri="{FF2B5EF4-FFF2-40B4-BE49-F238E27FC236}">
                <a16:creationId xmlns:a16="http://schemas.microsoft.com/office/drawing/2014/main" id="{D3AC4C21-E6B8-8C88-856C-DE99691AD08C}"/>
              </a:ext>
            </a:extLst>
          </p:cNvPr>
          <p:cNvSpPr>
            <a:spLocks noGrp="1"/>
          </p:cNvSpPr>
          <p:nvPr>
            <p:ph type="body" sz="quarter" idx="16"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302369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only option 1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91DB3B-1FA0-25EA-5A02-5BC68124D03C}"/>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B5E9973-CE18-4BF3-0F7D-111DB3AABAE1}"/>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F9E760-966F-3E4C-F475-3DB2BCD315FE}"/>
              </a:ext>
            </a:extLst>
          </p:cNvPr>
          <p:cNvSpPr>
            <a:spLocks noGrp="1"/>
          </p:cNvSpPr>
          <p:nvPr>
            <p:ph idx="1" hasCustomPrompt="1"/>
          </p:nvPr>
        </p:nvSpPr>
        <p:spPr>
          <a:xfrm>
            <a:off x="6275389" y="643965"/>
            <a:ext cx="5329238" cy="5351589"/>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08221489-9F07-744E-8CD9-921C2C251C9C}"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pic>
        <p:nvPicPr>
          <p:cNvPr id="13" name="Picture 12" descr="Background pattern&#10;&#10;Description automatically generated">
            <a:extLst>
              <a:ext uri="{FF2B5EF4-FFF2-40B4-BE49-F238E27FC236}">
                <a16:creationId xmlns:a16="http://schemas.microsoft.com/office/drawing/2014/main" id="{FA93BAD5-924D-165D-2FE0-08F3E6DF3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989" y="6200774"/>
            <a:ext cx="2659905" cy="657226"/>
          </a:xfrm>
          <a:prstGeom prst="rect">
            <a:avLst/>
          </a:prstGeom>
        </p:spPr>
      </p:pic>
      <p:sp>
        <p:nvSpPr>
          <p:cNvPr id="7" name="TextBox 6">
            <a:extLst>
              <a:ext uri="{FF2B5EF4-FFF2-40B4-BE49-F238E27FC236}">
                <a16:creationId xmlns:a16="http://schemas.microsoft.com/office/drawing/2014/main" id="{C7232A49-3370-20EE-4666-10F01D622E9B}"/>
              </a:ext>
            </a:extLst>
          </p:cNvPr>
          <p:cNvSpPr txBox="1"/>
          <p:nvPr userDrawn="1"/>
        </p:nvSpPr>
        <p:spPr>
          <a:xfrm>
            <a:off x="6275388" y="6454630"/>
            <a:ext cx="1483242" cy="369332"/>
          </a:xfrm>
          <a:prstGeom prst="rect">
            <a:avLst/>
          </a:prstGeom>
          <a:noFill/>
        </p:spPr>
        <p:txBody>
          <a:bodyPr wrap="square" lIns="0" tIns="0" rIns="0" bIns="0" rtlCol="0">
            <a:noAutofit/>
          </a:bodyPr>
          <a:lstStyle/>
          <a:p>
            <a:r>
              <a:rPr lang="en-GB" sz="950" dirty="0">
                <a:solidFill>
                  <a:schemeClr val="bg1"/>
                </a:solidFill>
              </a:rPr>
              <a:t>Solent </a:t>
            </a:r>
            <a:r>
              <a:rPr lang="en-GB" sz="1000" baseline="0" dirty="0">
                <a:solidFill>
                  <a:schemeClr val="bg1"/>
                </a:solidFill>
              </a:rPr>
              <a:t>University</a:t>
            </a:r>
          </a:p>
        </p:txBody>
      </p:sp>
      <p:sp>
        <p:nvSpPr>
          <p:cNvPr id="11" name="Text Placeholder 7">
            <a:extLst>
              <a:ext uri="{FF2B5EF4-FFF2-40B4-BE49-F238E27FC236}">
                <a16:creationId xmlns:a16="http://schemas.microsoft.com/office/drawing/2014/main" id="{11244971-CEDE-D4D2-9C67-6E8C2710FFAD}"/>
              </a:ext>
            </a:extLst>
          </p:cNvPr>
          <p:cNvSpPr>
            <a:spLocks noGrp="1"/>
          </p:cNvSpPr>
          <p:nvPr>
            <p:ph type="body" sz="quarter" idx="14"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295887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only option 2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BC809C-14C9-7B5A-BD5C-F60B8DBDDBD2}"/>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A4B709C-CED0-0678-2880-7A2C87D0FCA2}"/>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Background pattern&#10;&#10;Description automatically generated">
            <a:extLst>
              <a:ext uri="{FF2B5EF4-FFF2-40B4-BE49-F238E27FC236}">
                <a16:creationId xmlns:a16="http://schemas.microsoft.com/office/drawing/2014/main" id="{E6763B7B-9DD3-CF27-8FBA-2FD58308F8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989" y="6200774"/>
            <a:ext cx="2659905" cy="657226"/>
          </a:xfrm>
          <a:prstGeom prst="rect">
            <a:avLst/>
          </a:prstGeom>
        </p:spPr>
      </p:pic>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F9E760-966F-3E4C-F475-3DB2BCD315FE}"/>
              </a:ext>
            </a:extLst>
          </p:cNvPr>
          <p:cNvSpPr>
            <a:spLocks noGrp="1"/>
          </p:cNvSpPr>
          <p:nvPr>
            <p:ph idx="1" hasCustomPrompt="1"/>
          </p:nvPr>
        </p:nvSpPr>
        <p:spPr>
          <a:xfrm>
            <a:off x="606553" y="2628900"/>
            <a:ext cx="2468324"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FCEFDFD4-84BD-F44A-AE90-8F322F4BF773}"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5" name="Content Placeholder 2">
            <a:extLst>
              <a:ext uri="{FF2B5EF4-FFF2-40B4-BE49-F238E27FC236}">
                <a16:creationId xmlns:a16="http://schemas.microsoft.com/office/drawing/2014/main" id="{A99E2969-2376-88AB-B6EF-B34972DBDF5F}"/>
              </a:ext>
            </a:extLst>
          </p:cNvPr>
          <p:cNvSpPr>
            <a:spLocks noGrp="1"/>
          </p:cNvSpPr>
          <p:nvPr>
            <p:ph idx="14" hasCustomPrompt="1"/>
          </p:nvPr>
        </p:nvSpPr>
        <p:spPr>
          <a:xfrm>
            <a:off x="3424573"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6" name="Content Placeholder 2">
            <a:extLst>
              <a:ext uri="{FF2B5EF4-FFF2-40B4-BE49-F238E27FC236}">
                <a16:creationId xmlns:a16="http://schemas.microsoft.com/office/drawing/2014/main" id="{4306F92E-6832-5121-DCBD-3E0CE1D9A3E9}"/>
              </a:ext>
            </a:extLst>
          </p:cNvPr>
          <p:cNvSpPr>
            <a:spLocks noGrp="1"/>
          </p:cNvSpPr>
          <p:nvPr>
            <p:ph idx="15" hasCustomPrompt="1"/>
          </p:nvPr>
        </p:nvSpPr>
        <p:spPr>
          <a:xfrm>
            <a:off x="6284466"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7" name="Content Placeholder 2">
            <a:extLst>
              <a:ext uri="{FF2B5EF4-FFF2-40B4-BE49-F238E27FC236}">
                <a16:creationId xmlns:a16="http://schemas.microsoft.com/office/drawing/2014/main" id="{23B3C8CC-87DB-09DD-B04D-AB27BC1E0586}"/>
              </a:ext>
            </a:extLst>
          </p:cNvPr>
          <p:cNvSpPr>
            <a:spLocks noGrp="1"/>
          </p:cNvSpPr>
          <p:nvPr>
            <p:ph idx="16" hasCustomPrompt="1"/>
          </p:nvPr>
        </p:nvSpPr>
        <p:spPr>
          <a:xfrm>
            <a:off x="9126203"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7" name="TextBox 6">
            <a:extLst>
              <a:ext uri="{FF2B5EF4-FFF2-40B4-BE49-F238E27FC236}">
                <a16:creationId xmlns:a16="http://schemas.microsoft.com/office/drawing/2014/main" id="{E9F6CBA5-7162-26DC-2789-DE7AB4327669}"/>
              </a:ext>
            </a:extLst>
          </p:cNvPr>
          <p:cNvSpPr txBox="1"/>
          <p:nvPr userDrawn="1"/>
        </p:nvSpPr>
        <p:spPr>
          <a:xfrm>
            <a:off x="6275388" y="6454630"/>
            <a:ext cx="1483242" cy="369332"/>
          </a:xfrm>
          <a:prstGeom prst="rect">
            <a:avLst/>
          </a:prstGeom>
          <a:noFill/>
        </p:spPr>
        <p:txBody>
          <a:bodyPr wrap="square" lIns="0" tIns="0" rIns="0" bIns="0" rtlCol="0">
            <a:noAutofit/>
          </a:bodyPr>
          <a:lstStyle/>
          <a:p>
            <a:r>
              <a:rPr lang="en-GB" sz="950" dirty="0">
                <a:solidFill>
                  <a:schemeClr val="bg1"/>
                </a:solidFill>
              </a:rPr>
              <a:t>Solent </a:t>
            </a:r>
            <a:r>
              <a:rPr lang="en-GB" sz="1000" baseline="0" dirty="0">
                <a:solidFill>
                  <a:schemeClr val="bg1"/>
                </a:solidFill>
              </a:rPr>
              <a:t>University</a:t>
            </a:r>
          </a:p>
        </p:txBody>
      </p:sp>
      <p:sp>
        <p:nvSpPr>
          <p:cNvPr id="8" name="Text Placeholder 7">
            <a:extLst>
              <a:ext uri="{FF2B5EF4-FFF2-40B4-BE49-F238E27FC236}">
                <a16:creationId xmlns:a16="http://schemas.microsoft.com/office/drawing/2014/main" id="{D15C5C3A-8344-3B7A-BE4F-20587D42972D}"/>
              </a:ext>
            </a:extLst>
          </p:cNvPr>
          <p:cNvSpPr>
            <a:spLocks noGrp="1"/>
          </p:cNvSpPr>
          <p:nvPr>
            <p:ph type="body" sz="quarter" idx="17"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236409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amp; image option 1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87FE4-9E5B-9EA2-530B-E772CFFE39C7}"/>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E6DDF2B-65AC-B331-83F6-E65FECB8A55D}"/>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Background pattern&#10;&#10;Description automatically generated">
            <a:extLst>
              <a:ext uri="{FF2B5EF4-FFF2-40B4-BE49-F238E27FC236}">
                <a16:creationId xmlns:a16="http://schemas.microsoft.com/office/drawing/2014/main" id="{76857F1B-F648-24CD-1EA4-C2AC118A38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989" y="6200774"/>
            <a:ext cx="2659905" cy="657226"/>
          </a:xfrm>
          <a:prstGeom prst="rect">
            <a:avLst/>
          </a:prstGeom>
        </p:spPr>
      </p:pic>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AD3354D4-14D5-A741-ADE4-9AD56A8E14B9}"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644525"/>
            <a:ext cx="5329237" cy="5351029"/>
          </a:xfrm>
        </p:spPr>
        <p:txBody>
          <a:bodyPr anchor="t" anchorCtr="0"/>
          <a:lstStyle>
            <a:lvl1pPr algn="ctr">
              <a:defRPr/>
            </a:lvl1pPr>
          </a:lstStyle>
          <a:p>
            <a:endParaRPr lang="en-GB"/>
          </a:p>
        </p:txBody>
      </p:sp>
      <p:sp>
        <p:nvSpPr>
          <p:cNvPr id="3" name="TextBox 2">
            <a:extLst>
              <a:ext uri="{FF2B5EF4-FFF2-40B4-BE49-F238E27FC236}">
                <a16:creationId xmlns:a16="http://schemas.microsoft.com/office/drawing/2014/main" id="{4E826645-B243-92FE-33E9-50F487C73859}"/>
              </a:ext>
            </a:extLst>
          </p:cNvPr>
          <p:cNvSpPr txBox="1"/>
          <p:nvPr userDrawn="1"/>
        </p:nvSpPr>
        <p:spPr>
          <a:xfrm>
            <a:off x="6275388" y="6454630"/>
            <a:ext cx="1483242" cy="369332"/>
          </a:xfrm>
          <a:prstGeom prst="rect">
            <a:avLst/>
          </a:prstGeom>
          <a:noFill/>
        </p:spPr>
        <p:txBody>
          <a:bodyPr wrap="square" lIns="0" tIns="0" rIns="0" bIns="0" rtlCol="0">
            <a:noAutofit/>
          </a:bodyPr>
          <a:lstStyle/>
          <a:p>
            <a:r>
              <a:rPr lang="en-GB" sz="950" dirty="0">
                <a:solidFill>
                  <a:schemeClr val="bg1"/>
                </a:solidFill>
              </a:rPr>
              <a:t>Solent </a:t>
            </a:r>
            <a:r>
              <a:rPr lang="en-GB" sz="1000" baseline="0" dirty="0">
                <a:solidFill>
                  <a:schemeClr val="bg1"/>
                </a:solidFill>
              </a:rPr>
              <a:t>University</a:t>
            </a:r>
          </a:p>
        </p:txBody>
      </p:sp>
      <p:sp>
        <p:nvSpPr>
          <p:cNvPr id="7" name="Text Placeholder 7">
            <a:extLst>
              <a:ext uri="{FF2B5EF4-FFF2-40B4-BE49-F238E27FC236}">
                <a16:creationId xmlns:a16="http://schemas.microsoft.com/office/drawing/2014/main" id="{ED090F6A-2A0D-B829-542C-60372D852259}"/>
              </a:ext>
            </a:extLst>
          </p:cNvPr>
          <p:cNvSpPr>
            <a:spLocks noGrp="1"/>
          </p:cNvSpPr>
          <p:nvPr>
            <p:ph type="body" sz="quarter" idx="16"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314197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No Brand RE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843406" y="1688451"/>
            <a:ext cx="10092818" cy="770455"/>
          </a:xfrm>
        </p:spPr>
        <p:txBody>
          <a:bodyPr anchor="t" anchorCtr="0"/>
          <a:lstStyle>
            <a:lvl1pPr algn="l">
              <a:lnSpc>
                <a:spcPct val="75000"/>
              </a:lnSpc>
              <a:defRPr sz="6000" b="1" i="0">
                <a:solidFill>
                  <a:schemeClr val="bg1"/>
                </a:solidFill>
                <a:latin typeface="Trebuchet MS" panose="020B0703020202090204" pitchFamily="34" charset="0"/>
              </a:defRPr>
            </a:lvl1pPr>
          </a:lstStyle>
          <a:p>
            <a:r>
              <a:rPr lang="en-US" dirty="0"/>
              <a:t>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843406" y="2696894"/>
            <a:ext cx="6423024" cy="770455"/>
          </a:xfrm>
          <a:prstGeom prst="rect">
            <a:avLst/>
          </a:prstGeom>
        </p:spPr>
        <p:txBody>
          <a:bodyPr/>
          <a:lstStyle>
            <a:lvl1pPr marL="0" indent="0" algn="l">
              <a:lnSpc>
                <a:spcPct val="75000"/>
              </a:lnSpc>
              <a:spcAft>
                <a:spcPts val="750"/>
              </a:spcAft>
              <a:buNone/>
              <a:defRPr sz="2800" b="1"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F9F0F7C2-A67D-66EE-A016-8A7C4F2B2861}"/>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62AB665-068C-0F5D-1E24-C82BB249E09B}"/>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7" name="TextBox 6">
            <a:extLst>
              <a:ext uri="{FF2B5EF4-FFF2-40B4-BE49-F238E27FC236}">
                <a16:creationId xmlns:a16="http://schemas.microsoft.com/office/drawing/2014/main" id="{6BAFEEB6-0319-7858-24FB-8F1A2B0047C2}"/>
              </a:ext>
            </a:extLst>
          </p:cNvPr>
          <p:cNvSpPr txBox="1"/>
          <p:nvPr userDrawn="1"/>
        </p:nvSpPr>
        <p:spPr>
          <a:xfrm>
            <a:off x="3822192" y="2761488"/>
            <a:ext cx="0" cy="0"/>
          </a:xfrm>
          <a:prstGeom prst="rect">
            <a:avLst/>
          </a:prstGeom>
          <a:noFill/>
        </p:spPr>
        <p:txBody>
          <a:bodyPr wrap="none" lIns="0" tIns="0" rIns="0" bIns="0" rtlCol="0">
            <a:noAutofit/>
          </a:bodyPr>
          <a:lstStyle/>
          <a:p>
            <a:pPr algn="l"/>
            <a:endParaRPr lang="en-US" dirty="0"/>
          </a:p>
        </p:txBody>
      </p:sp>
      <p:sp>
        <p:nvSpPr>
          <p:cNvPr id="9" name="TextBox 8">
            <a:extLst>
              <a:ext uri="{FF2B5EF4-FFF2-40B4-BE49-F238E27FC236}">
                <a16:creationId xmlns:a16="http://schemas.microsoft.com/office/drawing/2014/main" id="{6A0A65DC-0CFD-1D54-9A49-4C9557469FB2}"/>
              </a:ext>
            </a:extLst>
          </p:cNvPr>
          <p:cNvSpPr txBox="1"/>
          <p:nvPr userDrawn="1"/>
        </p:nvSpPr>
        <p:spPr>
          <a:xfrm>
            <a:off x="2670048" y="2505456"/>
            <a:ext cx="0" cy="0"/>
          </a:xfrm>
          <a:prstGeom prst="rect">
            <a:avLst/>
          </a:prstGeom>
          <a:noFill/>
        </p:spPr>
        <p:txBody>
          <a:bodyPr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9EE332F5-1D65-2E83-0171-57EC3D11ABC0}"/>
              </a:ext>
            </a:extLst>
          </p:cNvPr>
          <p:cNvSpPr txBox="1"/>
          <p:nvPr userDrawn="1"/>
        </p:nvSpPr>
        <p:spPr>
          <a:xfrm>
            <a:off x="156479" y="6418998"/>
            <a:ext cx="2577929" cy="230183"/>
          </a:xfrm>
          <a:prstGeom prst="rect">
            <a:avLst/>
          </a:prstGeom>
          <a:noFill/>
        </p:spPr>
        <p:txBody>
          <a:bodyPr wrap="square" lIns="0" tIns="0" rIns="0" bIns="0" rtlCol="0">
            <a:noAutofit/>
          </a:bodyPr>
          <a:lstStyle/>
          <a:p>
            <a:pPr lvl="1" algn="ctr"/>
            <a:r>
              <a:rPr lang="en-GB" sz="1400" b="0" i="0" baseline="0" dirty="0" err="1">
                <a:solidFill>
                  <a:schemeClr val="bg1"/>
                </a:solidFill>
                <a:effectLst/>
                <a:latin typeface="Trebuchet MS" panose="020B0703020202090204" pitchFamily="34" charset="0"/>
              </a:rPr>
              <a:t>martin.reid@solent.ac.uk</a:t>
            </a:r>
            <a:endParaRPr lang="en-GB" sz="1400" baseline="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59231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amp; image option 2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CBBBD8D-8B01-3976-F381-B6E3D1F6D5AA}"/>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Background pattern&#10;&#10;Description automatically generated">
            <a:extLst>
              <a:ext uri="{FF2B5EF4-FFF2-40B4-BE49-F238E27FC236}">
                <a16:creationId xmlns:a16="http://schemas.microsoft.com/office/drawing/2014/main" id="{48032DCE-7DF5-9D1B-4FE8-1B78D79D53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989" y="6200774"/>
            <a:ext cx="2659905" cy="657226"/>
          </a:xfrm>
          <a:prstGeom prst="rect">
            <a:avLst/>
          </a:prstGeom>
        </p:spPr>
      </p:pic>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43556921-25A7-DE49-B701-BD669C6E5AF0}" type="datetime1">
              <a:rPr lang="en-GB" smtClean="0"/>
              <a:t>27/06/2023</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1"/>
            <a:ext cx="5916612" cy="6200774"/>
          </a:xfrm>
          <a:solidFill>
            <a:schemeClr val="tx1"/>
          </a:solidFill>
        </p:spPr>
        <p:txBody>
          <a:bodyPr anchor="ctr" anchorCtr="0"/>
          <a:lstStyle>
            <a:lvl1pPr algn="ctr">
              <a:defRPr>
                <a:solidFill>
                  <a:schemeClr val="bg1"/>
                </a:solidFill>
              </a:defRPr>
            </a:lvl1pPr>
          </a:lstStyle>
          <a:p>
            <a:endParaRPr lang="en-GB"/>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6275388" y="6454630"/>
            <a:ext cx="1483242" cy="369332"/>
          </a:xfrm>
          <a:prstGeom prst="rect">
            <a:avLst/>
          </a:prstGeom>
          <a:noFill/>
        </p:spPr>
        <p:txBody>
          <a:bodyPr wrap="square" lIns="0" tIns="0" rIns="0" bIns="0" rtlCol="0">
            <a:noAutofit/>
          </a:bodyPr>
          <a:lstStyle/>
          <a:p>
            <a:r>
              <a:rPr lang="en-GB" sz="950" dirty="0">
                <a:solidFill>
                  <a:schemeClr val="bg1"/>
                </a:solidFill>
              </a:rPr>
              <a:t>Solent </a:t>
            </a:r>
            <a:r>
              <a:rPr lang="en-GB" sz="1000" baseline="0" dirty="0">
                <a:solidFill>
                  <a:schemeClr val="bg1"/>
                </a:solidFill>
              </a:rPr>
              <a:t>University</a:t>
            </a:r>
          </a:p>
        </p:txBody>
      </p:sp>
      <p:sp>
        <p:nvSpPr>
          <p:cNvPr id="7" name="Text Placeholder 7">
            <a:extLst>
              <a:ext uri="{FF2B5EF4-FFF2-40B4-BE49-F238E27FC236}">
                <a16:creationId xmlns:a16="http://schemas.microsoft.com/office/drawing/2014/main" id="{520B1E12-D10C-9AEC-A04C-3D6F61C49728}"/>
              </a:ext>
            </a:extLst>
          </p:cNvPr>
          <p:cNvSpPr>
            <a:spLocks noGrp="1"/>
          </p:cNvSpPr>
          <p:nvPr>
            <p:ph type="body" sz="quarter" idx="16"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23718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Brand Footer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Tree>
    <p:extLst>
      <p:ext uri="{BB962C8B-B14F-4D97-AF65-F5344CB8AC3E}">
        <p14:creationId xmlns:p14="http://schemas.microsoft.com/office/powerpoint/2010/main" val="92520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No Brand Footer - Red">
    <p:bg>
      <p:bgPr>
        <a:solidFill>
          <a:srgbClr val="C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2" name="TextBox 1">
            <a:extLst>
              <a:ext uri="{FF2B5EF4-FFF2-40B4-BE49-F238E27FC236}">
                <a16:creationId xmlns:a16="http://schemas.microsoft.com/office/drawing/2014/main" id="{1B7592F0-FE15-2D4F-517D-9415DD3E86C8}"/>
              </a:ext>
            </a:extLst>
          </p:cNvPr>
          <p:cNvSpPr txBox="1"/>
          <p:nvPr userDrawn="1"/>
        </p:nvSpPr>
        <p:spPr>
          <a:xfrm>
            <a:off x="7015397" y="1439056"/>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1528433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No Brand Footer - Blue">
    <p:bg>
      <p:bgPr>
        <a:solidFill>
          <a:srgbClr val="0070C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2" name="TextBox 1">
            <a:extLst>
              <a:ext uri="{FF2B5EF4-FFF2-40B4-BE49-F238E27FC236}">
                <a16:creationId xmlns:a16="http://schemas.microsoft.com/office/drawing/2014/main" id="{1B7592F0-FE15-2D4F-517D-9415DD3E86C8}"/>
              </a:ext>
            </a:extLst>
          </p:cNvPr>
          <p:cNvSpPr txBox="1"/>
          <p:nvPr userDrawn="1"/>
        </p:nvSpPr>
        <p:spPr>
          <a:xfrm>
            <a:off x="7015397" y="1439056"/>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205843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No Brand Footer - Green">
    <p:bg>
      <p:bgPr>
        <a:solidFill>
          <a:srgbClr val="368F3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2" name="TextBox 1">
            <a:extLst>
              <a:ext uri="{FF2B5EF4-FFF2-40B4-BE49-F238E27FC236}">
                <a16:creationId xmlns:a16="http://schemas.microsoft.com/office/drawing/2014/main" id="{1B7592F0-FE15-2D4F-517D-9415DD3E86C8}"/>
              </a:ext>
            </a:extLst>
          </p:cNvPr>
          <p:cNvSpPr txBox="1"/>
          <p:nvPr userDrawn="1"/>
        </p:nvSpPr>
        <p:spPr>
          <a:xfrm>
            <a:off x="7015397" y="1439056"/>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2501437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No Brand Footer - Purple">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2" name="TextBox 1">
            <a:extLst>
              <a:ext uri="{FF2B5EF4-FFF2-40B4-BE49-F238E27FC236}">
                <a16:creationId xmlns:a16="http://schemas.microsoft.com/office/drawing/2014/main" id="{1B7592F0-FE15-2D4F-517D-9415DD3E86C8}"/>
              </a:ext>
            </a:extLst>
          </p:cNvPr>
          <p:cNvSpPr txBox="1"/>
          <p:nvPr userDrawn="1"/>
        </p:nvSpPr>
        <p:spPr>
          <a:xfrm>
            <a:off x="7015397" y="1439056"/>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404831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No Brand Footer - Black">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2" name="TextBox 1">
            <a:extLst>
              <a:ext uri="{FF2B5EF4-FFF2-40B4-BE49-F238E27FC236}">
                <a16:creationId xmlns:a16="http://schemas.microsoft.com/office/drawing/2014/main" id="{1B7592F0-FE15-2D4F-517D-9415DD3E86C8}"/>
              </a:ext>
            </a:extLst>
          </p:cNvPr>
          <p:cNvSpPr txBox="1"/>
          <p:nvPr userDrawn="1"/>
        </p:nvSpPr>
        <p:spPr>
          <a:xfrm>
            <a:off x="7015397" y="1439056"/>
            <a:ext cx="0" cy="0"/>
          </a:xfrm>
          <a:prstGeom prst="rect">
            <a:avLst/>
          </a:prstGeom>
          <a:noFill/>
        </p:spPr>
        <p:txBody>
          <a:bodyPr wrap="none" lIns="0" tIns="0" rIns="0" bIns="0" rtlCol="0">
            <a:noAutofit/>
          </a:bodyPr>
          <a:lstStyle/>
          <a:p>
            <a:pPr algn="l"/>
            <a:endParaRPr lang="en-US" dirty="0"/>
          </a:p>
        </p:txBody>
      </p:sp>
      <p:cxnSp>
        <p:nvCxnSpPr>
          <p:cNvPr id="5" name="Straight Connector 4">
            <a:extLst>
              <a:ext uri="{FF2B5EF4-FFF2-40B4-BE49-F238E27FC236}">
                <a16:creationId xmlns:a16="http://schemas.microsoft.com/office/drawing/2014/main" id="{CCAB07FA-96AD-2713-E14A-84E2FCB1F8F2}"/>
              </a:ext>
            </a:extLst>
          </p:cNvPr>
          <p:cNvCxnSpPr/>
          <p:nvPr userDrawn="1"/>
        </p:nvCxnSpPr>
        <p:spPr>
          <a:xfrm>
            <a:off x="0" y="6181273"/>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890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No Brand Footer - Grey">
    <p:bg>
      <p:bgPr>
        <a:solidFill>
          <a:schemeClr val="bg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2" name="TextBox 1">
            <a:extLst>
              <a:ext uri="{FF2B5EF4-FFF2-40B4-BE49-F238E27FC236}">
                <a16:creationId xmlns:a16="http://schemas.microsoft.com/office/drawing/2014/main" id="{1B7592F0-FE15-2D4F-517D-9415DD3E86C8}"/>
              </a:ext>
            </a:extLst>
          </p:cNvPr>
          <p:cNvSpPr txBox="1"/>
          <p:nvPr userDrawn="1"/>
        </p:nvSpPr>
        <p:spPr>
          <a:xfrm>
            <a:off x="7015397" y="1439056"/>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3345026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y intro slide">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621441-7FAF-AAD7-6496-75A68396591B}"/>
              </a:ext>
            </a:extLst>
          </p:cNvPr>
          <p:cNvSpPr/>
          <p:nvPr userDrawn="1"/>
        </p:nvSpPr>
        <p:spPr>
          <a:xfrm>
            <a:off x="4897586" y="2669466"/>
            <a:ext cx="6479947" cy="1274195"/>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2400" dirty="0">
                <a:solidFill>
                  <a:schemeClr val="bg1"/>
                </a:solidFill>
                <a:latin typeface="Trebuchet MS" panose="020B0703020202090204" pitchFamily="34" charset="0"/>
              </a:rPr>
              <a:t>Course Leader </a:t>
            </a:r>
          </a:p>
          <a:p>
            <a:pPr algn="l">
              <a:lnSpc>
                <a:spcPct val="110000"/>
              </a:lnSpc>
            </a:pPr>
            <a:r>
              <a:rPr lang="en-GB" sz="2400" b="0" i="0" dirty="0">
                <a:solidFill>
                  <a:schemeClr val="bg1"/>
                </a:solidFill>
                <a:effectLst/>
                <a:latin typeface="Trebuchet MS" panose="020B0703020202090204" pitchFamily="34" charset="0"/>
              </a:rPr>
              <a:t>Computing -Science &amp; Engineering Dept</a:t>
            </a:r>
            <a:endParaRPr lang="en-US" sz="2400" b="0" i="0" dirty="0">
              <a:solidFill>
                <a:schemeClr val="bg1"/>
              </a:solidFill>
              <a:latin typeface="Trebuchet MS" panose="020B0703020202090204" pitchFamily="34" charset="0"/>
            </a:endParaRPr>
          </a:p>
          <a:p>
            <a:pPr algn="l"/>
            <a:r>
              <a:rPr lang="en-US" sz="2400" b="0" i="0" dirty="0" err="1">
                <a:solidFill>
                  <a:schemeClr val="bg1"/>
                </a:solidFill>
                <a:latin typeface="Trebuchet MS" panose="020B0703020202090204" pitchFamily="34" charset="0"/>
              </a:rPr>
              <a:t>Solent</a:t>
            </a:r>
            <a:r>
              <a:rPr lang="en-US" sz="2400" b="0" i="0" dirty="0">
                <a:solidFill>
                  <a:schemeClr val="bg1"/>
                </a:solidFill>
                <a:latin typeface="Trebuchet MS" panose="020B0703020202090204" pitchFamily="34" charset="0"/>
              </a:rPr>
              <a:t> University – Southampton UK</a:t>
            </a:r>
          </a:p>
        </p:txBody>
      </p:sp>
      <p:sp>
        <p:nvSpPr>
          <p:cNvPr id="5" name="Rectangle 4">
            <a:extLst>
              <a:ext uri="{FF2B5EF4-FFF2-40B4-BE49-F238E27FC236}">
                <a16:creationId xmlns:a16="http://schemas.microsoft.com/office/drawing/2014/main" id="{5794DBA4-D6B7-BADD-BD13-FEB8B42F745D}"/>
              </a:ext>
            </a:extLst>
          </p:cNvPr>
          <p:cNvSpPr/>
          <p:nvPr userDrawn="1"/>
        </p:nvSpPr>
        <p:spPr>
          <a:xfrm>
            <a:off x="4926527" y="1492412"/>
            <a:ext cx="4095288" cy="1015663"/>
          </a:xfrm>
          <a:prstGeom prst="rect">
            <a:avLst/>
          </a:prstGeom>
        </p:spPr>
        <p:txBody>
          <a:bodyPr wrap="none">
            <a:spAutoFit/>
          </a:bodyPr>
          <a:lstStyle/>
          <a:p>
            <a:r>
              <a:rPr lang="en-US" sz="6000" dirty="0">
                <a:solidFill>
                  <a:schemeClr val="bg1"/>
                </a:solidFill>
                <a:latin typeface="Trebuchet MS" panose="020B0703020202090204" pitchFamily="34" charset="0"/>
              </a:rPr>
              <a:t>Martin Reid</a:t>
            </a:r>
            <a:endParaRPr lang="en-US" sz="6000" dirty="0"/>
          </a:p>
        </p:txBody>
      </p:sp>
      <p:pic>
        <p:nvPicPr>
          <p:cNvPr id="6" name="Picture Placeholder 19">
            <a:extLst>
              <a:ext uri="{FF2B5EF4-FFF2-40B4-BE49-F238E27FC236}">
                <a16:creationId xmlns:a16="http://schemas.microsoft.com/office/drawing/2014/main" id="{9119F979-3B26-E307-2A4B-FE4DB9F09E4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647067" y="1448173"/>
            <a:ext cx="2860686" cy="2832802"/>
          </a:xfrm>
          <a:prstGeom prst="ellipse">
            <a:avLst/>
          </a:prstGeom>
          <a:ln w="57150">
            <a:solidFill>
              <a:srgbClr val="FFFFFF"/>
            </a:solidFill>
          </a:ln>
        </p:spPr>
      </p:pic>
      <p:sp>
        <p:nvSpPr>
          <p:cNvPr id="7" name="TextBox 6">
            <a:extLst>
              <a:ext uri="{FF2B5EF4-FFF2-40B4-BE49-F238E27FC236}">
                <a16:creationId xmlns:a16="http://schemas.microsoft.com/office/drawing/2014/main" id="{D1AC5FC4-C8F0-CBD1-E5AA-931E8ED40614}"/>
              </a:ext>
            </a:extLst>
          </p:cNvPr>
          <p:cNvSpPr txBox="1"/>
          <p:nvPr userDrawn="1"/>
        </p:nvSpPr>
        <p:spPr>
          <a:xfrm>
            <a:off x="457348" y="6099348"/>
            <a:ext cx="4917847" cy="308546"/>
          </a:xfrm>
          <a:prstGeom prst="rect">
            <a:avLst/>
          </a:prstGeom>
          <a:noFill/>
        </p:spPr>
        <p:txBody>
          <a:bodyPr wrap="square" lIns="0" tIns="0" rIns="0" bIns="0" rtlCol="0">
            <a:spAutoFit/>
          </a:bodyPr>
          <a:lstStyle/>
          <a:p>
            <a:r>
              <a:rPr lang="en-US" sz="2005" dirty="0">
                <a:solidFill>
                  <a:schemeClr val="bg1"/>
                </a:solidFill>
              </a:rPr>
              <a:t>Twitter: @WebDevSolent</a:t>
            </a:r>
          </a:p>
        </p:txBody>
      </p:sp>
      <p:sp>
        <p:nvSpPr>
          <p:cNvPr id="10" name="TextBox 9">
            <a:extLst>
              <a:ext uri="{FF2B5EF4-FFF2-40B4-BE49-F238E27FC236}">
                <a16:creationId xmlns:a16="http://schemas.microsoft.com/office/drawing/2014/main" id="{F3C176B1-AB1E-C2FF-F937-1F5D7B010E8D}"/>
              </a:ext>
            </a:extLst>
          </p:cNvPr>
          <p:cNvSpPr txBox="1"/>
          <p:nvPr userDrawn="1"/>
        </p:nvSpPr>
        <p:spPr>
          <a:xfrm>
            <a:off x="8873966" y="6038562"/>
            <a:ext cx="2860686" cy="369332"/>
          </a:xfrm>
          <a:prstGeom prst="rect">
            <a:avLst/>
          </a:prstGeom>
          <a:noFill/>
        </p:spPr>
        <p:txBody>
          <a:bodyPr wrap="square">
            <a:spAutoFit/>
          </a:bodyPr>
          <a:lstStyle/>
          <a:p>
            <a:r>
              <a:rPr lang="en-GB" sz="1800" dirty="0" err="1">
                <a:solidFill>
                  <a:schemeClr val="bg1"/>
                </a:solidFill>
                <a:latin typeface="Trebuchet MS" panose="020B0703020202090204" pitchFamily="34" charset="0"/>
              </a:rPr>
              <a:t>martin.reid@solent.ac.uk</a:t>
            </a:r>
            <a:endParaRPr lang="en-GB" sz="18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1218665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C88E99-F8EF-3013-E970-F58E43F7E7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593161" y="1436766"/>
            <a:ext cx="8727484" cy="1199236"/>
          </a:xfrm>
        </p:spPr>
        <p:txBody>
          <a:bodyPr anchor="t" anchorCtr="0"/>
          <a:lstStyle>
            <a:lvl1pPr algn="l">
              <a:lnSpc>
                <a:spcPct val="75000"/>
              </a:lnSpc>
              <a:defRPr sz="5000" b="1">
                <a:solidFill>
                  <a:schemeClr val="bg1"/>
                </a:solidFill>
              </a:defRPr>
            </a:lvl1pPr>
          </a:lstStyle>
          <a:p>
            <a:r>
              <a:rPr lang="en-US" dirty="0"/>
              <a:t>Click to edit Divider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hasCustomPrompt="1"/>
          </p:nvPr>
        </p:nvSpPr>
        <p:spPr>
          <a:xfrm>
            <a:off x="587374" y="2756905"/>
            <a:ext cx="5329239" cy="979242"/>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 style</a:t>
            </a:r>
            <a:endParaRPr lang="en-GB" dirty="0"/>
          </a:p>
        </p:txBody>
      </p:sp>
      <p:sp>
        <p:nvSpPr>
          <p:cNvPr id="8" name="Text Placeholder 7">
            <a:extLst>
              <a:ext uri="{FF2B5EF4-FFF2-40B4-BE49-F238E27FC236}">
                <a16:creationId xmlns:a16="http://schemas.microsoft.com/office/drawing/2014/main" id="{F714B4D2-474F-F4AE-88C5-189E5B552E91}"/>
              </a:ext>
            </a:extLst>
          </p:cNvPr>
          <p:cNvSpPr>
            <a:spLocks noGrp="1"/>
          </p:cNvSpPr>
          <p:nvPr>
            <p:ph type="body" sz="quarter" idx="10" hasCustomPrompt="1"/>
          </p:nvPr>
        </p:nvSpPr>
        <p:spPr>
          <a:xfrm>
            <a:off x="8628041" y="5792732"/>
            <a:ext cx="2976584" cy="532143"/>
          </a:xfrm>
        </p:spPr>
        <p:txBody>
          <a:bodyPr/>
          <a:lstStyle>
            <a:lvl1pPr>
              <a:lnSpc>
                <a:spcPct val="100000"/>
              </a:lnSpc>
              <a:defRPr sz="1500" b="1">
                <a:solidFill>
                  <a:schemeClr val="bg1"/>
                </a:solidFill>
              </a:defRPr>
            </a:lvl1pPr>
          </a:lstStyle>
          <a:p>
            <a:pPr lvl="0"/>
            <a:r>
              <a:rPr lang="en-GB" dirty="0"/>
              <a:t>Extra information</a:t>
            </a:r>
          </a:p>
        </p:txBody>
      </p:sp>
    </p:spTree>
    <p:extLst>
      <p:ext uri="{BB962C8B-B14F-4D97-AF65-F5344CB8AC3E}">
        <p14:creationId xmlns:p14="http://schemas.microsoft.com/office/powerpoint/2010/main" val="3611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 No Brand BLUE">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843406" y="1688451"/>
            <a:ext cx="10092818" cy="770455"/>
          </a:xfrm>
        </p:spPr>
        <p:txBody>
          <a:bodyPr anchor="t" anchorCtr="0"/>
          <a:lstStyle>
            <a:lvl1pPr algn="l">
              <a:lnSpc>
                <a:spcPct val="75000"/>
              </a:lnSpc>
              <a:defRPr sz="6000" b="1" i="0">
                <a:solidFill>
                  <a:schemeClr val="bg1"/>
                </a:solidFill>
                <a:latin typeface="Trebuchet MS" panose="020B0703020202090204" pitchFamily="34" charset="0"/>
              </a:defRPr>
            </a:lvl1pPr>
          </a:lstStyle>
          <a:p>
            <a:r>
              <a:rPr lang="en-US" dirty="0"/>
              <a:t>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843406" y="2696894"/>
            <a:ext cx="6423024" cy="770455"/>
          </a:xfrm>
          <a:prstGeom prst="rect">
            <a:avLst/>
          </a:prstGeom>
        </p:spPr>
        <p:txBody>
          <a:bodyPr/>
          <a:lstStyle>
            <a:lvl1pPr marL="0" indent="0" algn="l">
              <a:lnSpc>
                <a:spcPct val="75000"/>
              </a:lnSpc>
              <a:spcAft>
                <a:spcPts val="750"/>
              </a:spcAft>
              <a:buNone/>
              <a:defRPr sz="2800" b="1"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F9F0F7C2-A67D-66EE-A016-8A7C4F2B2861}"/>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62AB665-068C-0F5D-1E24-C82BB249E09B}"/>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7" name="TextBox 6">
            <a:extLst>
              <a:ext uri="{FF2B5EF4-FFF2-40B4-BE49-F238E27FC236}">
                <a16:creationId xmlns:a16="http://schemas.microsoft.com/office/drawing/2014/main" id="{6BAFEEB6-0319-7858-24FB-8F1A2B0047C2}"/>
              </a:ext>
            </a:extLst>
          </p:cNvPr>
          <p:cNvSpPr txBox="1"/>
          <p:nvPr userDrawn="1"/>
        </p:nvSpPr>
        <p:spPr>
          <a:xfrm>
            <a:off x="3822192" y="2761488"/>
            <a:ext cx="0" cy="0"/>
          </a:xfrm>
          <a:prstGeom prst="rect">
            <a:avLst/>
          </a:prstGeom>
          <a:noFill/>
        </p:spPr>
        <p:txBody>
          <a:bodyPr wrap="none" lIns="0" tIns="0" rIns="0" bIns="0" rtlCol="0">
            <a:noAutofit/>
          </a:bodyPr>
          <a:lstStyle/>
          <a:p>
            <a:pPr algn="l"/>
            <a:endParaRPr lang="en-US" dirty="0"/>
          </a:p>
        </p:txBody>
      </p:sp>
      <p:sp>
        <p:nvSpPr>
          <p:cNvPr id="9" name="TextBox 8">
            <a:extLst>
              <a:ext uri="{FF2B5EF4-FFF2-40B4-BE49-F238E27FC236}">
                <a16:creationId xmlns:a16="http://schemas.microsoft.com/office/drawing/2014/main" id="{6A0A65DC-0CFD-1D54-9A49-4C9557469FB2}"/>
              </a:ext>
            </a:extLst>
          </p:cNvPr>
          <p:cNvSpPr txBox="1"/>
          <p:nvPr userDrawn="1"/>
        </p:nvSpPr>
        <p:spPr>
          <a:xfrm>
            <a:off x="2670048" y="2505456"/>
            <a:ext cx="0" cy="0"/>
          </a:xfrm>
          <a:prstGeom prst="rect">
            <a:avLst/>
          </a:prstGeom>
          <a:noFill/>
        </p:spPr>
        <p:txBody>
          <a:bodyPr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9EE332F5-1D65-2E83-0171-57EC3D11ABC0}"/>
              </a:ext>
            </a:extLst>
          </p:cNvPr>
          <p:cNvSpPr txBox="1"/>
          <p:nvPr userDrawn="1"/>
        </p:nvSpPr>
        <p:spPr>
          <a:xfrm>
            <a:off x="156479" y="6418998"/>
            <a:ext cx="2577929" cy="230183"/>
          </a:xfrm>
          <a:prstGeom prst="rect">
            <a:avLst/>
          </a:prstGeom>
          <a:noFill/>
        </p:spPr>
        <p:txBody>
          <a:bodyPr wrap="square" lIns="0" tIns="0" rIns="0" bIns="0" rtlCol="0">
            <a:noAutofit/>
          </a:bodyPr>
          <a:lstStyle/>
          <a:p>
            <a:pPr lvl="1" algn="ctr"/>
            <a:r>
              <a:rPr lang="en-GB" sz="1400" b="0" i="0" baseline="0" dirty="0" err="1">
                <a:solidFill>
                  <a:schemeClr val="bg1"/>
                </a:solidFill>
                <a:effectLst/>
                <a:latin typeface="Trebuchet MS" panose="020B0703020202090204" pitchFamily="34" charset="0"/>
              </a:rPr>
              <a:t>martin.reid@solent.ac.uk</a:t>
            </a:r>
            <a:endParaRPr lang="en-GB" sz="1400" baseline="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964620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630A2B-DE2B-C879-4770-5B6D0B522A6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593161" y="692048"/>
            <a:ext cx="8034880" cy="1199236"/>
          </a:xfrm>
        </p:spPr>
        <p:txBody>
          <a:bodyPr anchor="t" anchorCtr="0"/>
          <a:lstStyle>
            <a:lvl1pPr algn="l">
              <a:lnSpc>
                <a:spcPct val="75000"/>
              </a:lnSpc>
              <a:defRPr sz="5000" b="1">
                <a:solidFill>
                  <a:schemeClr val="tx1"/>
                </a:solidFill>
              </a:defRPr>
            </a:lvl1pPr>
          </a:lstStyle>
          <a:p>
            <a:r>
              <a:rPr lang="en-US" dirty="0"/>
              <a:t>Click to edit Divider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hasCustomPrompt="1"/>
          </p:nvPr>
        </p:nvSpPr>
        <p:spPr>
          <a:xfrm>
            <a:off x="587374" y="1974480"/>
            <a:ext cx="8034880" cy="979242"/>
          </a:xfrm>
          <a:prstGeom prst="rect">
            <a:avLst/>
          </a:prstGeom>
        </p:spPr>
        <p:txBody>
          <a:bodyPr/>
          <a:lstStyle>
            <a:lvl1pPr marL="0" indent="0" algn="l">
              <a:lnSpc>
                <a:spcPct val="75000"/>
              </a:lnSpc>
              <a:spcAft>
                <a:spcPts val="750"/>
              </a:spcAft>
              <a:buNone/>
              <a:defRPr sz="4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title style</a:t>
            </a:r>
            <a:endParaRPr lang="en-GB" dirty="0"/>
          </a:p>
        </p:txBody>
      </p:sp>
    </p:spTree>
    <p:extLst>
      <p:ext uri="{BB962C8B-B14F-4D97-AF65-F5344CB8AC3E}">
        <p14:creationId xmlns:p14="http://schemas.microsoft.com/office/powerpoint/2010/main" val="2107730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630A2B-DE2B-C879-4770-5B6D0B522A6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593161" y="692048"/>
            <a:ext cx="6328847" cy="1199236"/>
          </a:xfrm>
        </p:spPr>
        <p:txBody>
          <a:bodyPr anchor="t" anchorCtr="0"/>
          <a:lstStyle>
            <a:lvl1pPr algn="l">
              <a:lnSpc>
                <a:spcPct val="75000"/>
              </a:lnSpc>
              <a:defRPr sz="5000" b="1">
                <a:solidFill>
                  <a:schemeClr val="bg1"/>
                </a:solidFill>
              </a:defRPr>
            </a:lvl1pPr>
          </a:lstStyle>
          <a:p>
            <a:r>
              <a:rPr lang="en-US" dirty="0"/>
              <a:t>Click to edit Divider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hasCustomPrompt="1"/>
          </p:nvPr>
        </p:nvSpPr>
        <p:spPr>
          <a:xfrm>
            <a:off x="587374" y="1974480"/>
            <a:ext cx="6328847" cy="979242"/>
          </a:xfrm>
          <a:prstGeom prst="rect">
            <a:avLst/>
          </a:prstGeom>
        </p:spPr>
        <p:txBody>
          <a:bodyPr/>
          <a:lstStyle>
            <a:lvl1pPr marL="0" indent="0" algn="l">
              <a:lnSpc>
                <a:spcPct val="75000"/>
              </a:lnSpc>
              <a:spcAft>
                <a:spcPts val="750"/>
              </a:spcAft>
              <a:buNone/>
              <a:defRPr sz="4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title style</a:t>
            </a:r>
            <a:endParaRPr lang="en-GB" dirty="0"/>
          </a:p>
        </p:txBody>
      </p:sp>
    </p:spTree>
    <p:extLst>
      <p:ext uri="{BB962C8B-B14F-4D97-AF65-F5344CB8AC3E}">
        <p14:creationId xmlns:p14="http://schemas.microsoft.com/office/powerpoint/2010/main" val="2082886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1B23D2-2F37-1850-E5A7-523D0DCB72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587375" y="962212"/>
            <a:ext cx="6829425" cy="1422398"/>
          </a:xfrm>
        </p:spPr>
        <p:txBody>
          <a:bodyPr anchor="t" anchorCtr="0"/>
          <a:lstStyle>
            <a:lvl1pPr algn="l">
              <a:lnSpc>
                <a:spcPct val="75000"/>
              </a:lnSpc>
              <a:defRPr sz="6000" b="1">
                <a:solidFill>
                  <a:schemeClr val="bg1"/>
                </a:solidFill>
              </a:defRPr>
            </a:lvl1pPr>
          </a:lstStyle>
          <a:p>
            <a:r>
              <a:rPr lang="en-US" dirty="0"/>
              <a:t>Thank you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hasCustomPrompt="1"/>
          </p:nvPr>
        </p:nvSpPr>
        <p:spPr>
          <a:xfrm>
            <a:off x="6284514" y="4661913"/>
            <a:ext cx="5329239" cy="353291"/>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Thank you subtitle style</a:t>
            </a:r>
            <a:endParaRPr lang="en-GB" dirty="0"/>
          </a:p>
        </p:txBody>
      </p:sp>
      <p:sp>
        <p:nvSpPr>
          <p:cNvPr id="7" name="Text Placeholder 4">
            <a:extLst>
              <a:ext uri="{FF2B5EF4-FFF2-40B4-BE49-F238E27FC236}">
                <a16:creationId xmlns:a16="http://schemas.microsoft.com/office/drawing/2014/main" id="{6A9AA5C3-C65F-1351-5CA8-19B996DA4147}"/>
              </a:ext>
            </a:extLst>
          </p:cNvPr>
          <p:cNvSpPr>
            <a:spLocks noGrp="1"/>
          </p:cNvSpPr>
          <p:nvPr>
            <p:ph type="body" sz="quarter" idx="12" hasCustomPrompt="1"/>
          </p:nvPr>
        </p:nvSpPr>
        <p:spPr>
          <a:xfrm>
            <a:off x="6275388" y="5015204"/>
            <a:ext cx="2487502" cy="257836"/>
          </a:xfrm>
        </p:spPr>
        <p:txBody>
          <a:bodyPr/>
          <a:lstStyle>
            <a:lvl1pPr>
              <a:defRPr b="1">
                <a:solidFill>
                  <a:schemeClr val="bg1"/>
                </a:solidFill>
              </a:defRPr>
            </a:lvl1pPr>
            <a:lvl2pPr marL="0" indent="0">
              <a:buNone/>
              <a:defRPr/>
            </a:lvl2pPr>
          </a:lstStyle>
          <a:p>
            <a:pPr lvl="0"/>
            <a:r>
              <a:rPr lang="en-GB" dirty="0"/>
              <a:t>Contact 1 Name</a:t>
            </a:r>
          </a:p>
        </p:txBody>
      </p:sp>
      <p:sp>
        <p:nvSpPr>
          <p:cNvPr id="10" name="Text Placeholder 4">
            <a:extLst>
              <a:ext uri="{FF2B5EF4-FFF2-40B4-BE49-F238E27FC236}">
                <a16:creationId xmlns:a16="http://schemas.microsoft.com/office/drawing/2014/main" id="{41703BA3-4425-FF33-1E2B-0EBBDF0EEF85}"/>
              </a:ext>
            </a:extLst>
          </p:cNvPr>
          <p:cNvSpPr>
            <a:spLocks noGrp="1"/>
          </p:cNvSpPr>
          <p:nvPr>
            <p:ph type="body" sz="quarter" idx="13" hasCustomPrompt="1"/>
          </p:nvPr>
        </p:nvSpPr>
        <p:spPr>
          <a:xfrm>
            <a:off x="6277436" y="5273040"/>
            <a:ext cx="2487502" cy="1048674"/>
          </a:xfrm>
        </p:spPr>
        <p:txBody>
          <a:bodyPr/>
          <a:lstStyle>
            <a:lvl1pPr>
              <a:defRPr>
                <a:solidFill>
                  <a:schemeClr val="bg1"/>
                </a:solidFill>
              </a:defRPr>
            </a:lvl1pPr>
            <a:lvl2pPr marL="0" indent="0">
              <a:buNone/>
              <a:defRPr/>
            </a:lvl2pPr>
          </a:lstStyle>
          <a:p>
            <a:pPr lvl="0"/>
            <a:r>
              <a:rPr lang="en-GB" dirty="0"/>
              <a:t>Contact 1</a:t>
            </a:r>
          </a:p>
        </p:txBody>
      </p:sp>
      <p:sp>
        <p:nvSpPr>
          <p:cNvPr id="14" name="Text Placeholder 4">
            <a:extLst>
              <a:ext uri="{FF2B5EF4-FFF2-40B4-BE49-F238E27FC236}">
                <a16:creationId xmlns:a16="http://schemas.microsoft.com/office/drawing/2014/main" id="{1997E1FF-22F9-6306-924F-AB87FCF2351C}"/>
              </a:ext>
            </a:extLst>
          </p:cNvPr>
          <p:cNvSpPr>
            <a:spLocks noGrp="1"/>
          </p:cNvSpPr>
          <p:nvPr>
            <p:ph type="body" sz="quarter" idx="14" hasCustomPrompt="1"/>
          </p:nvPr>
        </p:nvSpPr>
        <p:spPr>
          <a:xfrm>
            <a:off x="9124203" y="5015204"/>
            <a:ext cx="2487502" cy="257836"/>
          </a:xfrm>
        </p:spPr>
        <p:txBody>
          <a:bodyPr/>
          <a:lstStyle>
            <a:lvl1pPr>
              <a:defRPr b="1">
                <a:solidFill>
                  <a:schemeClr val="bg1"/>
                </a:solidFill>
              </a:defRPr>
            </a:lvl1pPr>
            <a:lvl2pPr marL="0" indent="0">
              <a:buNone/>
              <a:defRPr/>
            </a:lvl2pPr>
          </a:lstStyle>
          <a:p>
            <a:pPr lvl="0"/>
            <a:r>
              <a:rPr lang="en-GB" dirty="0"/>
              <a:t>Contact 2 Name</a:t>
            </a:r>
          </a:p>
        </p:txBody>
      </p:sp>
      <p:sp>
        <p:nvSpPr>
          <p:cNvPr id="15" name="Text Placeholder 4">
            <a:extLst>
              <a:ext uri="{FF2B5EF4-FFF2-40B4-BE49-F238E27FC236}">
                <a16:creationId xmlns:a16="http://schemas.microsoft.com/office/drawing/2014/main" id="{482A1E1D-281A-637F-2BF7-C4202A2DD9CD}"/>
              </a:ext>
            </a:extLst>
          </p:cNvPr>
          <p:cNvSpPr>
            <a:spLocks noGrp="1"/>
          </p:cNvSpPr>
          <p:nvPr>
            <p:ph type="body" sz="quarter" idx="15" hasCustomPrompt="1"/>
          </p:nvPr>
        </p:nvSpPr>
        <p:spPr>
          <a:xfrm>
            <a:off x="9126251" y="5273040"/>
            <a:ext cx="2487502" cy="1048674"/>
          </a:xfrm>
        </p:spPr>
        <p:txBody>
          <a:bodyPr/>
          <a:lstStyle>
            <a:lvl1pPr>
              <a:defRPr>
                <a:solidFill>
                  <a:schemeClr val="bg1"/>
                </a:solidFill>
              </a:defRPr>
            </a:lvl1pPr>
            <a:lvl2pPr marL="0" indent="0">
              <a:buNone/>
              <a:defRPr/>
            </a:lvl2pPr>
          </a:lstStyle>
          <a:p>
            <a:pPr lvl="0"/>
            <a:r>
              <a:rPr lang="en-GB" dirty="0"/>
              <a:t>Contact 2</a:t>
            </a:r>
          </a:p>
        </p:txBody>
      </p:sp>
      <p:pic>
        <p:nvPicPr>
          <p:cNvPr id="5" name="Picture 4">
            <a:extLst>
              <a:ext uri="{FF2B5EF4-FFF2-40B4-BE49-F238E27FC236}">
                <a16:creationId xmlns:a16="http://schemas.microsoft.com/office/drawing/2014/main" id="{BFFEFCB5-FE10-4C01-1061-7F1B1F519DB0}"/>
              </a:ext>
            </a:extLst>
          </p:cNvPr>
          <p:cNvPicPr>
            <a:picLocks noChangeAspect="1"/>
          </p:cNvPicPr>
          <p:nvPr userDrawn="1"/>
        </p:nvPicPr>
        <p:blipFill>
          <a:blip r:embed="rId3"/>
          <a:stretch>
            <a:fillRect/>
          </a:stretch>
        </p:blipFill>
        <p:spPr>
          <a:xfrm>
            <a:off x="10257530" y="949512"/>
            <a:ext cx="1347095" cy="1347095"/>
          </a:xfrm>
          <a:prstGeom prst="rect">
            <a:avLst/>
          </a:prstGeom>
        </p:spPr>
      </p:pic>
    </p:spTree>
    <p:extLst>
      <p:ext uri="{BB962C8B-B14F-4D97-AF65-F5344CB8AC3E}">
        <p14:creationId xmlns:p14="http://schemas.microsoft.com/office/powerpoint/2010/main" val="35966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o Brand En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2681287" y="2333812"/>
            <a:ext cx="6829425" cy="1422398"/>
          </a:xfrm>
        </p:spPr>
        <p:txBody>
          <a:bodyPr anchor="t" anchorCtr="0"/>
          <a:lstStyle>
            <a:lvl1pPr algn="ctr">
              <a:lnSpc>
                <a:spcPct val="75000"/>
              </a:lnSpc>
              <a:defRPr sz="6000" b="1" i="0">
                <a:solidFill>
                  <a:schemeClr val="bg1"/>
                </a:solidFill>
                <a:latin typeface="Trebuchet MS" panose="020B0703020202090204" pitchFamily="34" charset="0"/>
              </a:defRPr>
            </a:lvl1pPr>
          </a:lstStyle>
          <a:p>
            <a:r>
              <a:rPr lang="en-US" dirty="0"/>
              <a:t>Thank you</a:t>
            </a:r>
            <a:endParaRPr lang="en-GB" dirty="0"/>
          </a:p>
        </p:txBody>
      </p:sp>
      <p:sp>
        <p:nvSpPr>
          <p:cNvPr id="4" name="Rectangle 3">
            <a:extLst>
              <a:ext uri="{FF2B5EF4-FFF2-40B4-BE49-F238E27FC236}">
                <a16:creationId xmlns:a16="http://schemas.microsoft.com/office/drawing/2014/main" id="{9FFE1EB5-7222-26E3-54FE-AD16F259F969}"/>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DF91CA9-DBD4-D539-5DE6-B69F25404C0A}"/>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Tree>
    <p:extLst>
      <p:ext uri="{BB962C8B-B14F-4D97-AF65-F5344CB8AC3E}">
        <p14:creationId xmlns:p14="http://schemas.microsoft.com/office/powerpoint/2010/main" val="3817787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No header_gre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41821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 No Brand GREEN">
    <p:bg>
      <p:bgPr>
        <a:solidFill>
          <a:srgbClr val="2E54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843406" y="1688451"/>
            <a:ext cx="10092818" cy="770455"/>
          </a:xfrm>
        </p:spPr>
        <p:txBody>
          <a:bodyPr anchor="t" anchorCtr="0"/>
          <a:lstStyle>
            <a:lvl1pPr algn="l">
              <a:lnSpc>
                <a:spcPct val="75000"/>
              </a:lnSpc>
              <a:defRPr sz="6000" b="1" i="0">
                <a:solidFill>
                  <a:schemeClr val="bg1"/>
                </a:solidFill>
                <a:latin typeface="Trebuchet MS" panose="020B0703020202090204" pitchFamily="34" charset="0"/>
              </a:defRPr>
            </a:lvl1pPr>
          </a:lstStyle>
          <a:p>
            <a:r>
              <a:rPr lang="en-US" dirty="0"/>
              <a:t>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843406" y="2696894"/>
            <a:ext cx="6423024" cy="770455"/>
          </a:xfrm>
          <a:prstGeom prst="rect">
            <a:avLst/>
          </a:prstGeom>
        </p:spPr>
        <p:txBody>
          <a:bodyPr/>
          <a:lstStyle>
            <a:lvl1pPr marL="0" indent="0" algn="l">
              <a:lnSpc>
                <a:spcPct val="75000"/>
              </a:lnSpc>
              <a:spcAft>
                <a:spcPts val="750"/>
              </a:spcAft>
              <a:buNone/>
              <a:defRPr sz="2800" b="1"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F9F0F7C2-A67D-66EE-A016-8A7C4F2B2861}"/>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62AB665-068C-0F5D-1E24-C82BB249E09B}"/>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7" name="TextBox 6">
            <a:extLst>
              <a:ext uri="{FF2B5EF4-FFF2-40B4-BE49-F238E27FC236}">
                <a16:creationId xmlns:a16="http://schemas.microsoft.com/office/drawing/2014/main" id="{6BAFEEB6-0319-7858-24FB-8F1A2B0047C2}"/>
              </a:ext>
            </a:extLst>
          </p:cNvPr>
          <p:cNvSpPr txBox="1"/>
          <p:nvPr userDrawn="1"/>
        </p:nvSpPr>
        <p:spPr>
          <a:xfrm>
            <a:off x="3822192" y="2761488"/>
            <a:ext cx="0" cy="0"/>
          </a:xfrm>
          <a:prstGeom prst="rect">
            <a:avLst/>
          </a:prstGeom>
          <a:noFill/>
        </p:spPr>
        <p:txBody>
          <a:bodyPr wrap="none" lIns="0" tIns="0" rIns="0" bIns="0" rtlCol="0">
            <a:noAutofit/>
          </a:bodyPr>
          <a:lstStyle/>
          <a:p>
            <a:pPr algn="l"/>
            <a:endParaRPr lang="en-US" dirty="0"/>
          </a:p>
        </p:txBody>
      </p:sp>
      <p:sp>
        <p:nvSpPr>
          <p:cNvPr id="9" name="TextBox 8">
            <a:extLst>
              <a:ext uri="{FF2B5EF4-FFF2-40B4-BE49-F238E27FC236}">
                <a16:creationId xmlns:a16="http://schemas.microsoft.com/office/drawing/2014/main" id="{6A0A65DC-0CFD-1D54-9A49-4C9557469FB2}"/>
              </a:ext>
            </a:extLst>
          </p:cNvPr>
          <p:cNvSpPr txBox="1"/>
          <p:nvPr userDrawn="1"/>
        </p:nvSpPr>
        <p:spPr>
          <a:xfrm>
            <a:off x="2670048" y="2505456"/>
            <a:ext cx="0" cy="0"/>
          </a:xfrm>
          <a:prstGeom prst="rect">
            <a:avLst/>
          </a:prstGeom>
          <a:noFill/>
        </p:spPr>
        <p:txBody>
          <a:bodyPr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9EE332F5-1D65-2E83-0171-57EC3D11ABC0}"/>
              </a:ext>
            </a:extLst>
          </p:cNvPr>
          <p:cNvSpPr txBox="1"/>
          <p:nvPr userDrawn="1"/>
        </p:nvSpPr>
        <p:spPr>
          <a:xfrm>
            <a:off x="156479" y="6418998"/>
            <a:ext cx="2577929" cy="230183"/>
          </a:xfrm>
          <a:prstGeom prst="rect">
            <a:avLst/>
          </a:prstGeom>
          <a:noFill/>
        </p:spPr>
        <p:txBody>
          <a:bodyPr wrap="square" lIns="0" tIns="0" rIns="0" bIns="0" rtlCol="0">
            <a:noAutofit/>
          </a:bodyPr>
          <a:lstStyle/>
          <a:p>
            <a:pPr lvl="1" algn="ctr"/>
            <a:r>
              <a:rPr lang="en-GB" sz="1400" b="0" i="0" baseline="0" dirty="0" err="1">
                <a:solidFill>
                  <a:schemeClr val="bg1"/>
                </a:solidFill>
                <a:effectLst/>
                <a:latin typeface="Trebuchet MS" panose="020B0703020202090204" pitchFamily="34" charset="0"/>
              </a:rPr>
              <a:t>martin.reid@solent.ac.uk</a:t>
            </a:r>
            <a:endParaRPr lang="en-GB" sz="1400" baseline="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48701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 No Brand PURPLE">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843406" y="1688451"/>
            <a:ext cx="10092818" cy="770455"/>
          </a:xfrm>
        </p:spPr>
        <p:txBody>
          <a:bodyPr anchor="t" anchorCtr="0"/>
          <a:lstStyle>
            <a:lvl1pPr algn="l">
              <a:lnSpc>
                <a:spcPct val="75000"/>
              </a:lnSpc>
              <a:defRPr sz="6000" b="1" i="0">
                <a:solidFill>
                  <a:schemeClr val="bg1"/>
                </a:solidFill>
                <a:latin typeface="Trebuchet MS" panose="020B0703020202090204" pitchFamily="34" charset="0"/>
              </a:defRPr>
            </a:lvl1pPr>
          </a:lstStyle>
          <a:p>
            <a:r>
              <a:rPr lang="en-US" dirty="0"/>
              <a:t>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843406" y="2696894"/>
            <a:ext cx="6423024" cy="770455"/>
          </a:xfrm>
          <a:prstGeom prst="rect">
            <a:avLst/>
          </a:prstGeom>
        </p:spPr>
        <p:txBody>
          <a:bodyPr/>
          <a:lstStyle>
            <a:lvl1pPr marL="0" indent="0" algn="l">
              <a:lnSpc>
                <a:spcPct val="75000"/>
              </a:lnSpc>
              <a:spcAft>
                <a:spcPts val="750"/>
              </a:spcAft>
              <a:buNone/>
              <a:defRPr sz="2800" b="1"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F9F0F7C2-A67D-66EE-A016-8A7C4F2B2861}"/>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62AB665-068C-0F5D-1E24-C82BB249E09B}"/>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7" name="TextBox 6">
            <a:extLst>
              <a:ext uri="{FF2B5EF4-FFF2-40B4-BE49-F238E27FC236}">
                <a16:creationId xmlns:a16="http://schemas.microsoft.com/office/drawing/2014/main" id="{6BAFEEB6-0319-7858-24FB-8F1A2B0047C2}"/>
              </a:ext>
            </a:extLst>
          </p:cNvPr>
          <p:cNvSpPr txBox="1"/>
          <p:nvPr userDrawn="1"/>
        </p:nvSpPr>
        <p:spPr>
          <a:xfrm>
            <a:off x="3822192" y="2761488"/>
            <a:ext cx="0" cy="0"/>
          </a:xfrm>
          <a:prstGeom prst="rect">
            <a:avLst/>
          </a:prstGeom>
          <a:noFill/>
        </p:spPr>
        <p:txBody>
          <a:bodyPr wrap="none" lIns="0" tIns="0" rIns="0" bIns="0" rtlCol="0">
            <a:noAutofit/>
          </a:bodyPr>
          <a:lstStyle/>
          <a:p>
            <a:pPr algn="l"/>
            <a:endParaRPr lang="en-US" dirty="0"/>
          </a:p>
        </p:txBody>
      </p:sp>
      <p:sp>
        <p:nvSpPr>
          <p:cNvPr id="9" name="TextBox 8">
            <a:extLst>
              <a:ext uri="{FF2B5EF4-FFF2-40B4-BE49-F238E27FC236}">
                <a16:creationId xmlns:a16="http://schemas.microsoft.com/office/drawing/2014/main" id="{6A0A65DC-0CFD-1D54-9A49-4C9557469FB2}"/>
              </a:ext>
            </a:extLst>
          </p:cNvPr>
          <p:cNvSpPr txBox="1"/>
          <p:nvPr userDrawn="1"/>
        </p:nvSpPr>
        <p:spPr>
          <a:xfrm>
            <a:off x="2670048" y="2505456"/>
            <a:ext cx="0" cy="0"/>
          </a:xfrm>
          <a:prstGeom prst="rect">
            <a:avLst/>
          </a:prstGeom>
          <a:noFill/>
        </p:spPr>
        <p:txBody>
          <a:bodyPr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9EE332F5-1D65-2E83-0171-57EC3D11ABC0}"/>
              </a:ext>
            </a:extLst>
          </p:cNvPr>
          <p:cNvSpPr txBox="1"/>
          <p:nvPr userDrawn="1"/>
        </p:nvSpPr>
        <p:spPr>
          <a:xfrm>
            <a:off x="156479" y="6418998"/>
            <a:ext cx="2577929" cy="230183"/>
          </a:xfrm>
          <a:prstGeom prst="rect">
            <a:avLst/>
          </a:prstGeom>
          <a:noFill/>
        </p:spPr>
        <p:txBody>
          <a:bodyPr wrap="square" lIns="0" tIns="0" rIns="0" bIns="0" rtlCol="0">
            <a:noAutofit/>
          </a:bodyPr>
          <a:lstStyle/>
          <a:p>
            <a:pPr lvl="1" algn="ctr"/>
            <a:r>
              <a:rPr lang="en-GB" sz="1400" b="0" i="0" baseline="0" dirty="0" err="1">
                <a:solidFill>
                  <a:schemeClr val="bg1"/>
                </a:solidFill>
                <a:effectLst/>
                <a:latin typeface="Trebuchet MS" panose="020B0703020202090204" pitchFamily="34" charset="0"/>
              </a:rPr>
              <a:t>martin.reid@solent.ac.uk</a:t>
            </a:r>
            <a:endParaRPr lang="en-GB" sz="1400" baseline="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11298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4_Title Slide - No Brand ORANGE">
    <p:bg>
      <p:bgPr>
        <a:solidFill>
          <a:srgbClr val="D04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843406" y="1688451"/>
            <a:ext cx="10092818" cy="770455"/>
          </a:xfrm>
        </p:spPr>
        <p:txBody>
          <a:bodyPr anchor="t" anchorCtr="0"/>
          <a:lstStyle>
            <a:lvl1pPr algn="l">
              <a:lnSpc>
                <a:spcPct val="75000"/>
              </a:lnSpc>
              <a:defRPr sz="6000" b="1" i="0">
                <a:solidFill>
                  <a:schemeClr val="bg1"/>
                </a:solidFill>
                <a:latin typeface="Trebuchet MS" panose="020B0703020202090204" pitchFamily="34" charset="0"/>
              </a:defRPr>
            </a:lvl1pPr>
          </a:lstStyle>
          <a:p>
            <a:r>
              <a:rPr lang="en-US" dirty="0"/>
              <a:t>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843406" y="2696894"/>
            <a:ext cx="6423024" cy="770455"/>
          </a:xfrm>
          <a:prstGeom prst="rect">
            <a:avLst/>
          </a:prstGeom>
        </p:spPr>
        <p:txBody>
          <a:bodyPr/>
          <a:lstStyle>
            <a:lvl1pPr marL="0" indent="0" algn="l">
              <a:lnSpc>
                <a:spcPct val="75000"/>
              </a:lnSpc>
              <a:spcAft>
                <a:spcPts val="750"/>
              </a:spcAft>
              <a:buNone/>
              <a:defRPr sz="2800" b="1"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F9F0F7C2-A67D-66EE-A016-8A7C4F2B2861}"/>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62AB665-068C-0F5D-1E24-C82BB249E09B}"/>
              </a:ext>
            </a:extLst>
          </p:cNvPr>
          <p:cNvSpPr txBox="1"/>
          <p:nvPr userDrawn="1"/>
        </p:nvSpPr>
        <p:spPr>
          <a:xfrm>
            <a:off x="5827366" y="6414295"/>
            <a:ext cx="6049893" cy="230183"/>
          </a:xfrm>
          <a:prstGeom prst="rect">
            <a:avLst/>
          </a:prstGeom>
          <a:noFill/>
        </p:spPr>
        <p:txBody>
          <a:bodyPr wrap="square" lIns="0" tIns="0" rIns="0" bIns="0" rtlCol="0">
            <a:noAutofit/>
          </a:bodyPr>
          <a:lstStyle/>
          <a:p>
            <a:pPr lvl="1"/>
            <a:r>
              <a:rPr lang="en-GB" sz="1400" b="0" i="0" dirty="0">
                <a:solidFill>
                  <a:schemeClr val="bg1"/>
                </a:solidFill>
                <a:effectLst/>
                <a:latin typeface="Trebuchet MS" panose="020B0703020202090204" pitchFamily="34" charset="0"/>
              </a:rPr>
              <a:t>Computing | Science and Engineering Department | </a:t>
            </a:r>
            <a:r>
              <a:rPr lang="en-GB" sz="1400" dirty="0">
                <a:solidFill>
                  <a:schemeClr val="bg1"/>
                </a:solidFill>
                <a:latin typeface="Trebuchet MS" panose="020B0703020202090204" pitchFamily="34" charset="0"/>
              </a:rPr>
              <a:t>Solent </a:t>
            </a:r>
            <a:r>
              <a:rPr lang="en-GB" sz="1400" baseline="0" dirty="0">
                <a:solidFill>
                  <a:schemeClr val="bg1"/>
                </a:solidFill>
                <a:latin typeface="Trebuchet MS" panose="020B0703020202090204" pitchFamily="34" charset="0"/>
              </a:rPr>
              <a:t>University</a:t>
            </a:r>
          </a:p>
        </p:txBody>
      </p:sp>
      <p:sp>
        <p:nvSpPr>
          <p:cNvPr id="7" name="TextBox 6">
            <a:extLst>
              <a:ext uri="{FF2B5EF4-FFF2-40B4-BE49-F238E27FC236}">
                <a16:creationId xmlns:a16="http://schemas.microsoft.com/office/drawing/2014/main" id="{6BAFEEB6-0319-7858-24FB-8F1A2B0047C2}"/>
              </a:ext>
            </a:extLst>
          </p:cNvPr>
          <p:cNvSpPr txBox="1"/>
          <p:nvPr userDrawn="1"/>
        </p:nvSpPr>
        <p:spPr>
          <a:xfrm>
            <a:off x="3822192" y="2761488"/>
            <a:ext cx="0" cy="0"/>
          </a:xfrm>
          <a:prstGeom prst="rect">
            <a:avLst/>
          </a:prstGeom>
          <a:noFill/>
        </p:spPr>
        <p:txBody>
          <a:bodyPr wrap="none" lIns="0" tIns="0" rIns="0" bIns="0" rtlCol="0">
            <a:noAutofit/>
          </a:bodyPr>
          <a:lstStyle/>
          <a:p>
            <a:pPr algn="l"/>
            <a:endParaRPr lang="en-US" dirty="0"/>
          </a:p>
        </p:txBody>
      </p:sp>
      <p:sp>
        <p:nvSpPr>
          <p:cNvPr id="9" name="TextBox 8">
            <a:extLst>
              <a:ext uri="{FF2B5EF4-FFF2-40B4-BE49-F238E27FC236}">
                <a16:creationId xmlns:a16="http://schemas.microsoft.com/office/drawing/2014/main" id="{6A0A65DC-0CFD-1D54-9A49-4C9557469FB2}"/>
              </a:ext>
            </a:extLst>
          </p:cNvPr>
          <p:cNvSpPr txBox="1"/>
          <p:nvPr userDrawn="1"/>
        </p:nvSpPr>
        <p:spPr>
          <a:xfrm>
            <a:off x="2670048" y="2505456"/>
            <a:ext cx="0" cy="0"/>
          </a:xfrm>
          <a:prstGeom prst="rect">
            <a:avLst/>
          </a:prstGeom>
          <a:noFill/>
        </p:spPr>
        <p:txBody>
          <a:bodyPr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9EE332F5-1D65-2E83-0171-57EC3D11ABC0}"/>
              </a:ext>
            </a:extLst>
          </p:cNvPr>
          <p:cNvSpPr txBox="1"/>
          <p:nvPr userDrawn="1"/>
        </p:nvSpPr>
        <p:spPr>
          <a:xfrm>
            <a:off x="156479" y="6418998"/>
            <a:ext cx="2577929" cy="230183"/>
          </a:xfrm>
          <a:prstGeom prst="rect">
            <a:avLst/>
          </a:prstGeom>
          <a:noFill/>
        </p:spPr>
        <p:txBody>
          <a:bodyPr wrap="square" lIns="0" tIns="0" rIns="0" bIns="0" rtlCol="0">
            <a:noAutofit/>
          </a:bodyPr>
          <a:lstStyle/>
          <a:p>
            <a:pPr lvl="1" algn="ctr"/>
            <a:r>
              <a:rPr lang="en-GB" sz="1400" b="0" i="0" baseline="0" dirty="0" err="1">
                <a:solidFill>
                  <a:schemeClr val="bg1"/>
                </a:solidFill>
                <a:effectLst/>
                <a:latin typeface="Trebuchet MS" panose="020B0703020202090204" pitchFamily="34" charset="0"/>
              </a:rPr>
              <a:t>martin.reid@solent.ac.uk</a:t>
            </a:r>
            <a:endParaRPr lang="en-GB" sz="1400" baseline="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46128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6C72F4-CF58-4FA3-C855-1A72A223FA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87375" y="702819"/>
            <a:ext cx="6839585" cy="1422398"/>
          </a:xfrm>
        </p:spPr>
        <p:txBody>
          <a:bodyPr anchor="t" anchorCtr="0"/>
          <a:lstStyle>
            <a:lvl1pPr algn="l">
              <a:lnSpc>
                <a:spcPct val="75000"/>
              </a:lnSpc>
              <a:defRPr sz="6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5" y="2303639"/>
            <a:ext cx="6839586" cy="770455"/>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descr="A black and white logo&#10;&#10;Description automatically generated with medium confidence">
            <a:extLst>
              <a:ext uri="{FF2B5EF4-FFF2-40B4-BE49-F238E27FC236}">
                <a16:creationId xmlns:a16="http://schemas.microsoft.com/office/drawing/2014/main" id="{80250102-394B-333B-E368-C6EA5955CB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7950" y="5611481"/>
            <a:ext cx="1231900" cy="630419"/>
          </a:xfrm>
          <a:prstGeom prst="rect">
            <a:avLst/>
          </a:prstGeom>
        </p:spPr>
      </p:pic>
      <p:pic>
        <p:nvPicPr>
          <p:cNvPr id="8" name="Picture 7">
            <a:extLst>
              <a:ext uri="{FF2B5EF4-FFF2-40B4-BE49-F238E27FC236}">
                <a16:creationId xmlns:a16="http://schemas.microsoft.com/office/drawing/2014/main" id="{890B8E8B-AC79-E913-BEEF-C8C8E3B60276}"/>
              </a:ext>
            </a:extLst>
          </p:cNvPr>
          <p:cNvPicPr>
            <a:picLocks noChangeAspect="1"/>
          </p:cNvPicPr>
          <p:nvPr userDrawn="1"/>
        </p:nvPicPr>
        <p:blipFill>
          <a:blip r:embed="rId4"/>
          <a:stretch>
            <a:fillRect/>
          </a:stretch>
        </p:blipFill>
        <p:spPr>
          <a:xfrm>
            <a:off x="10257530" y="441287"/>
            <a:ext cx="1347095" cy="1347095"/>
          </a:xfrm>
          <a:prstGeom prst="rect">
            <a:avLst/>
          </a:prstGeom>
        </p:spPr>
      </p:pic>
    </p:spTree>
    <p:extLst>
      <p:ext uri="{BB962C8B-B14F-4D97-AF65-F5344CB8AC3E}">
        <p14:creationId xmlns:p14="http://schemas.microsoft.com/office/powerpoint/2010/main" val="245739240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5754187-86CA-470F-1BF1-8B10E82DED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9650" cy="6858000"/>
          </a:xfrm>
          <a:prstGeom prst="rect">
            <a:avLst/>
          </a:prstGeom>
        </p:spPr>
      </p:pic>
      <p:sp>
        <p:nvSpPr>
          <p:cNvPr id="9" name="Picture Placeholder 8">
            <a:extLst>
              <a:ext uri="{FF2B5EF4-FFF2-40B4-BE49-F238E27FC236}">
                <a16:creationId xmlns:a16="http://schemas.microsoft.com/office/drawing/2014/main" id="{6654942B-3608-59AB-590E-2BA85A629002}"/>
              </a:ext>
            </a:extLst>
          </p:cNvPr>
          <p:cNvSpPr>
            <a:spLocks noGrp="1"/>
          </p:cNvSpPr>
          <p:nvPr>
            <p:ph type="pic" sz="quarter" idx="10"/>
          </p:nvPr>
        </p:nvSpPr>
        <p:spPr>
          <a:xfrm>
            <a:off x="6092826" y="0"/>
            <a:ext cx="6099174" cy="6858000"/>
          </a:xfrm>
          <a:solidFill>
            <a:schemeClr val="accent1"/>
          </a:solidFill>
        </p:spPr>
        <p:txBody>
          <a:bodyPr anchor="ctr" anchorCtr="0"/>
          <a:lstStyle>
            <a:lvl1pPr algn="ctr">
              <a:defRPr>
                <a:solidFill>
                  <a:schemeClr val="bg1"/>
                </a:solidFill>
              </a:defRPr>
            </a:lvl1pPr>
          </a:lstStyle>
          <a:p>
            <a:endParaRPr lang="en-GB" dirty="0"/>
          </a:p>
        </p:txBody>
      </p:sp>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93162" y="699012"/>
            <a:ext cx="5329238" cy="1199236"/>
          </a:xfrm>
        </p:spPr>
        <p:txBody>
          <a:bodyPr anchor="t" anchorCtr="0"/>
          <a:lstStyle>
            <a:lvl1pPr algn="l">
              <a:lnSpc>
                <a:spcPct val="75000"/>
              </a:lnSpc>
              <a:defRPr sz="5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4" y="2112670"/>
            <a:ext cx="5329239" cy="979242"/>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5CB0982F-A5FE-9A99-5135-410A619B31D7}"/>
              </a:ext>
            </a:extLst>
          </p:cNvPr>
          <p:cNvPicPr>
            <a:picLocks noChangeAspect="1"/>
          </p:cNvPicPr>
          <p:nvPr userDrawn="1"/>
        </p:nvPicPr>
        <p:blipFill>
          <a:blip r:embed="rId3"/>
          <a:stretch>
            <a:fillRect/>
          </a:stretch>
        </p:blipFill>
        <p:spPr>
          <a:xfrm>
            <a:off x="10257530" y="442063"/>
            <a:ext cx="1347095" cy="1347095"/>
          </a:xfrm>
          <a:prstGeom prst="rect">
            <a:avLst/>
          </a:prstGeom>
        </p:spPr>
      </p:pic>
    </p:spTree>
    <p:extLst>
      <p:ext uri="{BB962C8B-B14F-4D97-AF65-F5344CB8AC3E}">
        <p14:creationId xmlns:p14="http://schemas.microsoft.com/office/powerpoint/2010/main" val="348207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6C72F4-CF58-4FA3-C855-1A72A223FA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87375" y="702819"/>
            <a:ext cx="6839585" cy="1422398"/>
          </a:xfrm>
        </p:spPr>
        <p:txBody>
          <a:bodyPr anchor="t" anchorCtr="0"/>
          <a:lstStyle>
            <a:lvl1pPr algn="l">
              <a:lnSpc>
                <a:spcPct val="75000"/>
              </a:lnSpc>
              <a:defRPr sz="6000" b="1">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5" y="2303639"/>
            <a:ext cx="6839586" cy="770455"/>
          </a:xfrm>
          <a:prstGeom prst="rect">
            <a:avLst/>
          </a:prstGeom>
        </p:spPr>
        <p:txBody>
          <a:bodyPr/>
          <a:lstStyle>
            <a:lvl1pPr marL="0" indent="0" algn="l">
              <a:lnSpc>
                <a:spcPct val="75000"/>
              </a:lnSpc>
              <a:spcAft>
                <a:spcPts val="750"/>
              </a:spcAft>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BA5BF625-435A-706A-6F8C-A598B0B91C84}"/>
              </a:ext>
            </a:extLst>
          </p:cNvPr>
          <p:cNvPicPr>
            <a:picLocks noChangeAspect="1"/>
          </p:cNvPicPr>
          <p:nvPr userDrawn="1"/>
        </p:nvPicPr>
        <p:blipFill>
          <a:blip r:embed="rId3"/>
          <a:stretch>
            <a:fillRect/>
          </a:stretch>
        </p:blipFill>
        <p:spPr>
          <a:xfrm>
            <a:off x="10305500" y="5645150"/>
            <a:ext cx="1153076" cy="563867"/>
          </a:xfrm>
          <a:prstGeom prst="rect">
            <a:avLst/>
          </a:prstGeom>
        </p:spPr>
      </p:pic>
      <p:pic>
        <p:nvPicPr>
          <p:cNvPr id="7" name="Picture 6">
            <a:extLst>
              <a:ext uri="{FF2B5EF4-FFF2-40B4-BE49-F238E27FC236}">
                <a16:creationId xmlns:a16="http://schemas.microsoft.com/office/drawing/2014/main" id="{E32FA959-1A76-EFFD-0927-0ADFEE311A82}"/>
              </a:ext>
            </a:extLst>
          </p:cNvPr>
          <p:cNvPicPr>
            <a:picLocks noChangeAspect="1"/>
          </p:cNvPicPr>
          <p:nvPr userDrawn="1"/>
        </p:nvPicPr>
        <p:blipFill>
          <a:blip r:embed="rId4"/>
          <a:stretch>
            <a:fillRect/>
          </a:stretch>
        </p:blipFill>
        <p:spPr>
          <a:xfrm>
            <a:off x="10257531" y="442063"/>
            <a:ext cx="1347095" cy="1347095"/>
          </a:xfrm>
          <a:prstGeom prst="rect">
            <a:avLst/>
          </a:prstGeom>
        </p:spPr>
      </p:pic>
    </p:spTree>
    <p:extLst>
      <p:ext uri="{BB962C8B-B14F-4D97-AF65-F5344CB8AC3E}">
        <p14:creationId xmlns:p14="http://schemas.microsoft.com/office/powerpoint/2010/main" val="229053484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DD68B7-F2DB-01D3-F29D-6D42411279D1}"/>
              </a:ext>
            </a:extLst>
          </p:cNvPr>
          <p:cNvSpPr/>
          <p:nvPr userDrawn="1"/>
        </p:nvSpPr>
        <p:spPr>
          <a:xfrm>
            <a:off x="0" y="6200775"/>
            <a:ext cx="12192000" cy="657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85664ED8-AD21-7E85-7432-8AAED036637C}"/>
              </a:ext>
            </a:extLst>
          </p:cNvPr>
          <p:cNvSpPr>
            <a:spLocks noGrp="1"/>
          </p:cNvSpPr>
          <p:nvPr>
            <p:ph type="title"/>
          </p:nvPr>
        </p:nvSpPr>
        <p:spPr>
          <a:xfrm>
            <a:off x="606552" y="643966"/>
            <a:ext cx="5310061" cy="106406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BAD90EF4-9B4E-A23A-A98A-748E292D8DE3}"/>
              </a:ext>
            </a:extLst>
          </p:cNvPr>
          <p:cNvSpPr>
            <a:spLocks noGrp="1"/>
          </p:cNvSpPr>
          <p:nvPr>
            <p:ph type="dt" sz="half" idx="2"/>
          </p:nvPr>
        </p:nvSpPr>
        <p:spPr>
          <a:xfrm>
            <a:off x="4765675" y="6454630"/>
            <a:ext cx="726041" cy="190646"/>
          </a:xfrm>
          <a:prstGeom prst="rect">
            <a:avLst/>
          </a:prstGeom>
        </p:spPr>
        <p:txBody>
          <a:bodyPr vert="horz" lIns="0" tIns="0" rIns="0" bIns="0" rtlCol="0" anchor="t" anchorCtr="0"/>
          <a:lstStyle>
            <a:lvl1pPr algn="l">
              <a:defRPr sz="1000">
                <a:solidFill>
                  <a:schemeClr val="bg1"/>
                </a:solidFill>
              </a:defRPr>
            </a:lvl1pPr>
          </a:lstStyle>
          <a:p>
            <a:fld id="{F36E75EB-DC0B-7844-886B-D9E3565C673B}" type="datetime1">
              <a:rPr lang="en-GB" smtClean="0"/>
              <a:t>27/06/2023</a:t>
            </a:fld>
            <a:endParaRPr lang="en-GB" dirty="0"/>
          </a:p>
        </p:txBody>
      </p:sp>
      <p:sp>
        <p:nvSpPr>
          <p:cNvPr id="5" name="Footer Placeholder 4">
            <a:extLst>
              <a:ext uri="{FF2B5EF4-FFF2-40B4-BE49-F238E27FC236}">
                <a16:creationId xmlns:a16="http://schemas.microsoft.com/office/drawing/2014/main" id="{C7237F8B-67E1-5609-DF62-B61CBFF81A33}"/>
              </a:ext>
            </a:extLst>
          </p:cNvPr>
          <p:cNvSpPr>
            <a:spLocks noGrp="1"/>
          </p:cNvSpPr>
          <p:nvPr>
            <p:ph type="ftr" sz="quarter" idx="3"/>
          </p:nvPr>
        </p:nvSpPr>
        <p:spPr>
          <a:xfrm>
            <a:off x="599119" y="6454630"/>
            <a:ext cx="4114800" cy="190646"/>
          </a:xfrm>
          <a:prstGeom prst="rect">
            <a:avLst/>
          </a:prstGeom>
        </p:spPr>
        <p:txBody>
          <a:bodyPr vert="horz" lIns="0" tIns="0" rIns="0" bIns="0" rtlCol="0" anchor="t" anchorCtr="0"/>
          <a:lstStyle>
            <a:lvl1pPr algn="l">
              <a:defRPr sz="1000">
                <a:solidFill>
                  <a:schemeClr val="bg1"/>
                </a:solidFill>
              </a:defRPr>
            </a:lvl1pPr>
          </a:lstStyle>
          <a:p>
            <a:r>
              <a:rPr lang="en-GB"/>
              <a:t>Document title goes here</a:t>
            </a:r>
            <a:endParaRPr lang="en-GB" dirty="0"/>
          </a:p>
        </p:txBody>
      </p:sp>
      <p:sp>
        <p:nvSpPr>
          <p:cNvPr id="6" name="Slide Number Placeholder 5">
            <a:extLst>
              <a:ext uri="{FF2B5EF4-FFF2-40B4-BE49-F238E27FC236}">
                <a16:creationId xmlns:a16="http://schemas.microsoft.com/office/drawing/2014/main" id="{5458F138-CC2A-2D24-87CC-8F7C89C4FDE2}"/>
              </a:ext>
            </a:extLst>
          </p:cNvPr>
          <p:cNvSpPr>
            <a:spLocks noGrp="1"/>
          </p:cNvSpPr>
          <p:nvPr>
            <p:ph type="sldNum" sz="quarter" idx="4"/>
          </p:nvPr>
        </p:nvSpPr>
        <p:spPr>
          <a:xfrm>
            <a:off x="11486410" y="6354690"/>
            <a:ext cx="486070" cy="365125"/>
          </a:xfrm>
          <a:prstGeom prst="rect">
            <a:avLst/>
          </a:prstGeom>
        </p:spPr>
        <p:txBody>
          <a:bodyPr vert="horz" lIns="0" tIns="0" rIns="0" bIns="0" rtlCol="0" anchor="ctr">
            <a:normAutofit/>
          </a:bodyPr>
          <a:lstStyle>
            <a:lvl1pPr algn="ctr">
              <a:defRPr sz="1050">
                <a:solidFill>
                  <a:schemeClr val="bg1"/>
                </a:solidFill>
              </a:defRPr>
            </a:lvl1pPr>
          </a:lstStyle>
          <a:p>
            <a:fld id="{4740549F-F38D-43A2-B780-492AA5F1A2EE}" type="slidenum">
              <a:rPr lang="en-GB" smtClean="0"/>
              <a:pPr/>
              <a:t>‹#›</a:t>
            </a:fld>
            <a:endParaRPr lang="en-GB" dirty="0"/>
          </a:p>
        </p:txBody>
      </p:sp>
      <p:sp>
        <p:nvSpPr>
          <p:cNvPr id="7" name="TextBox 6">
            <a:extLst>
              <a:ext uri="{FF2B5EF4-FFF2-40B4-BE49-F238E27FC236}">
                <a16:creationId xmlns:a16="http://schemas.microsoft.com/office/drawing/2014/main" id="{59FE6141-AFD7-14C4-04DB-D24BFF931FAA}"/>
              </a:ext>
            </a:extLst>
          </p:cNvPr>
          <p:cNvSpPr txBox="1"/>
          <p:nvPr userDrawn="1"/>
        </p:nvSpPr>
        <p:spPr>
          <a:xfrm>
            <a:off x="6275388" y="6454630"/>
            <a:ext cx="1483242" cy="369332"/>
          </a:xfrm>
          <a:prstGeom prst="rect">
            <a:avLst/>
          </a:prstGeom>
          <a:noFill/>
        </p:spPr>
        <p:txBody>
          <a:bodyPr wrap="square" lIns="0" tIns="0" rIns="0" bIns="0" rtlCol="0">
            <a:noAutofit/>
          </a:bodyPr>
          <a:lstStyle/>
          <a:p>
            <a:r>
              <a:rPr lang="en-GB" sz="950" dirty="0">
                <a:solidFill>
                  <a:schemeClr val="bg1"/>
                </a:solidFill>
              </a:rPr>
              <a:t>Solent </a:t>
            </a:r>
            <a:r>
              <a:rPr lang="en-GB" sz="1000" baseline="0" dirty="0">
                <a:solidFill>
                  <a:schemeClr val="bg1"/>
                </a:solidFill>
              </a:rPr>
              <a:t>University</a:t>
            </a:r>
          </a:p>
        </p:txBody>
      </p:sp>
      <p:sp>
        <p:nvSpPr>
          <p:cNvPr id="9" name="Oval 8">
            <a:extLst>
              <a:ext uri="{FF2B5EF4-FFF2-40B4-BE49-F238E27FC236}">
                <a16:creationId xmlns:a16="http://schemas.microsoft.com/office/drawing/2014/main" id="{05F7460A-588B-F446-EF96-0505179EABF0}"/>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Background pattern&#10;&#10;Description automatically generated">
            <a:extLst>
              <a:ext uri="{FF2B5EF4-FFF2-40B4-BE49-F238E27FC236}">
                <a16:creationId xmlns:a16="http://schemas.microsoft.com/office/drawing/2014/main" id="{FD5E2B48-D8E1-AB0D-234A-E0CD5599E316}"/>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8734063" y="6210300"/>
            <a:ext cx="2406650" cy="647700"/>
          </a:xfrm>
          <a:prstGeom prst="rect">
            <a:avLst/>
          </a:prstGeom>
        </p:spPr>
      </p:pic>
      <p:sp>
        <p:nvSpPr>
          <p:cNvPr id="8" name="Text Placeholder 7">
            <a:extLst>
              <a:ext uri="{FF2B5EF4-FFF2-40B4-BE49-F238E27FC236}">
                <a16:creationId xmlns:a16="http://schemas.microsoft.com/office/drawing/2014/main" id="{08A10A05-21A0-B473-2CD6-648DED8E5FC8}"/>
              </a:ext>
            </a:extLst>
          </p:cNvPr>
          <p:cNvSpPr>
            <a:spLocks noGrp="1"/>
          </p:cNvSpPr>
          <p:nvPr>
            <p:ph type="body" idx="1"/>
          </p:nvPr>
        </p:nvSpPr>
        <p:spPr>
          <a:xfrm>
            <a:off x="587375" y="1886008"/>
            <a:ext cx="5329238" cy="4057723"/>
          </a:xfrm>
          <a:prstGeom prst="rect">
            <a:avLst/>
          </a:prstGeom>
        </p:spPr>
        <p:txBody>
          <a:bodyPr vert="horz" lIns="0" tIns="0" rIns="0" bIns="0" rtlCol="0">
            <a:noAutofit/>
          </a:bodyPr>
          <a:lstStyle/>
          <a:p>
            <a:pPr lvl="0"/>
            <a:r>
              <a:rPr lang="en-GB" dirty="0"/>
              <a:t>Click to edit body copy style</a:t>
            </a:r>
          </a:p>
          <a:p>
            <a:pPr lvl="1"/>
            <a:r>
              <a:rPr lang="en-GB" dirty="0"/>
              <a:t>Bullet level 1</a:t>
            </a:r>
          </a:p>
          <a:p>
            <a:pPr lvl="2"/>
            <a:r>
              <a:rPr lang="en-GB" dirty="0"/>
              <a:t>Bullet level 2</a:t>
            </a:r>
          </a:p>
          <a:p>
            <a:pPr lvl="3"/>
            <a:r>
              <a:rPr lang="en-GB" dirty="0"/>
              <a:t>Bullet level 3</a:t>
            </a:r>
          </a:p>
          <a:p>
            <a:pPr lvl="4"/>
            <a:r>
              <a:rPr lang="en-GB" dirty="0"/>
              <a:t>Click to edit subhead level 1</a:t>
            </a:r>
          </a:p>
        </p:txBody>
      </p:sp>
    </p:spTree>
    <p:extLst>
      <p:ext uri="{BB962C8B-B14F-4D97-AF65-F5344CB8AC3E}">
        <p14:creationId xmlns:p14="http://schemas.microsoft.com/office/powerpoint/2010/main" val="3561467932"/>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88" r:id="rId3"/>
    <p:sldLayoutId id="2147483689" r:id="rId4"/>
    <p:sldLayoutId id="2147483690" r:id="rId5"/>
    <p:sldLayoutId id="2147483691" r:id="rId6"/>
    <p:sldLayoutId id="2147483661" r:id="rId7"/>
    <p:sldLayoutId id="2147483660" r:id="rId8"/>
    <p:sldLayoutId id="2147483677" r:id="rId9"/>
    <p:sldLayoutId id="2147483675" r:id="rId10"/>
    <p:sldLayoutId id="2147483676" r:id="rId11"/>
    <p:sldLayoutId id="2147483650" r:id="rId12"/>
    <p:sldLayoutId id="2147483663" r:id="rId13"/>
    <p:sldLayoutId id="2147483664" r:id="rId14"/>
    <p:sldLayoutId id="2147483674" r:id="rId15"/>
    <p:sldLayoutId id="2147483665" r:id="rId16"/>
    <p:sldLayoutId id="2147483666" r:id="rId17"/>
    <p:sldLayoutId id="2147483667" r:id="rId18"/>
    <p:sldLayoutId id="2147483668" r:id="rId19"/>
    <p:sldLayoutId id="2147483669" r:id="rId20"/>
    <p:sldLayoutId id="2147483678" r:id="rId21"/>
    <p:sldLayoutId id="2147483682" r:id="rId22"/>
    <p:sldLayoutId id="2147483683" r:id="rId23"/>
    <p:sldLayoutId id="2147483684" r:id="rId24"/>
    <p:sldLayoutId id="2147483685" r:id="rId25"/>
    <p:sldLayoutId id="2147483686" r:id="rId26"/>
    <p:sldLayoutId id="2147483687" r:id="rId27"/>
    <p:sldLayoutId id="2147483681" r:id="rId28"/>
    <p:sldLayoutId id="2147483670" r:id="rId29"/>
    <p:sldLayoutId id="2147483671" r:id="rId30"/>
    <p:sldLayoutId id="2147483672" r:id="rId31"/>
    <p:sldLayoutId id="2147483673" r:id="rId32"/>
    <p:sldLayoutId id="2147483680" r:id="rId33"/>
    <p:sldLayoutId id="2147483692" r:id="rId34"/>
  </p:sldLayoutIdLst>
  <p:hf hdr="0" dt="0"/>
  <p:txStyles>
    <p:titleStyle>
      <a:lvl1pPr algn="l" defTabSz="914400" rtl="0" eaLnBrk="1" latinLnBrk="0" hangingPunct="1">
        <a:lnSpc>
          <a:spcPct val="85000"/>
        </a:lnSpc>
        <a:spcBef>
          <a:spcPct val="0"/>
        </a:spcBef>
        <a:buNone/>
        <a:defRPr sz="4000" b="0" kern="1200" spc="-5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spcAft>
          <a:spcPts val="1400"/>
        </a:spcAft>
        <a:buFontTx/>
        <a:buNone/>
        <a:defRPr lang="en-GB" sz="1800" kern="1200" spc="-20" baseline="0" noProof="0" dirty="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1400"/>
        </a:spcAft>
        <a:buClr>
          <a:schemeClr val="accent1"/>
        </a:buClr>
        <a:buSzPct val="105000"/>
        <a:buFont typeface="Arial" panose="020B0604020202020204" pitchFamily="34" charset="0"/>
        <a:buChar char="•"/>
        <a:defRPr lang="en-GB" sz="1800" kern="1200" spc="-20" noProof="0" dirty="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1400"/>
        </a:spcAft>
        <a:buClr>
          <a:schemeClr val="accent1"/>
        </a:buClr>
        <a:buSzPct val="105000"/>
        <a:buFont typeface="Arial" panose="020B0604020202020204" pitchFamily="34" charset="0"/>
        <a:buChar char="•"/>
        <a:defRPr sz="1800" kern="1200" spc="-2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1400"/>
        </a:spcAft>
        <a:buClr>
          <a:schemeClr val="accent1"/>
        </a:buClr>
        <a:buSzPct val="105000"/>
        <a:buFont typeface="Arial" panose="020B0604020202020204" pitchFamily="34" charset="0"/>
        <a:buChar char="•"/>
        <a:defRPr sz="1800" kern="1200" spc="-20">
          <a:solidFill>
            <a:schemeClr val="tx1"/>
          </a:solidFill>
          <a:latin typeface="+mn-lt"/>
          <a:ea typeface="+mn-ea"/>
          <a:cs typeface="+mn-cs"/>
        </a:defRPr>
      </a:lvl4pPr>
      <a:lvl5pPr marL="0" indent="0" algn="l" defTabSz="914400" rtl="0" eaLnBrk="1" latinLnBrk="0" hangingPunct="1">
        <a:lnSpc>
          <a:spcPct val="90000"/>
        </a:lnSpc>
        <a:spcBef>
          <a:spcPts val="0"/>
        </a:spcBef>
        <a:spcAft>
          <a:spcPts val="1400"/>
        </a:spcAft>
        <a:buFontTx/>
        <a:buNone/>
        <a:defRPr sz="2400" b="1" kern="1200" spc="-2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userDrawn="1">
          <p15:clr>
            <a:srgbClr val="F26B43"/>
          </p15:clr>
        </p15:guide>
        <p15:guide id="2" pos="3840" userDrawn="1">
          <p15:clr>
            <a:srgbClr val="F26B43"/>
          </p15:clr>
        </p15:guide>
        <p15:guide id="3" pos="370" userDrawn="1">
          <p15:clr>
            <a:srgbClr val="F26B43"/>
          </p15:clr>
        </p15:guide>
        <p15:guide id="4" pos="3727" userDrawn="1">
          <p15:clr>
            <a:srgbClr val="F26B43"/>
          </p15:clr>
        </p15:guide>
        <p15:guide id="5" pos="3953" userDrawn="1">
          <p15:clr>
            <a:srgbClr val="F26B43"/>
          </p15:clr>
        </p15:guide>
        <p15:guide id="6" pos="73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mailto:kashif.talpur@solent.ac.uk"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821B-08D7-3C9A-B742-A174D9468BDC}"/>
              </a:ext>
            </a:extLst>
          </p:cNvPr>
          <p:cNvSpPr>
            <a:spLocks noGrp="1"/>
          </p:cNvSpPr>
          <p:nvPr>
            <p:ph type="ctrTitle"/>
          </p:nvPr>
        </p:nvSpPr>
        <p:spPr/>
        <p:txBody>
          <a:bodyPr/>
          <a:lstStyle/>
          <a:p>
            <a:r>
              <a:rPr lang="en-GB" dirty="0"/>
              <a:t>Research Methods Support</a:t>
            </a:r>
          </a:p>
        </p:txBody>
      </p:sp>
      <p:sp>
        <p:nvSpPr>
          <p:cNvPr id="3" name="Subtitle 2">
            <a:extLst>
              <a:ext uri="{FF2B5EF4-FFF2-40B4-BE49-F238E27FC236}">
                <a16:creationId xmlns:a16="http://schemas.microsoft.com/office/drawing/2014/main" id="{5ED990D4-C65C-B44E-5794-F2544DC6B273}"/>
              </a:ext>
            </a:extLst>
          </p:cNvPr>
          <p:cNvSpPr>
            <a:spLocks noGrp="1"/>
          </p:cNvSpPr>
          <p:nvPr>
            <p:ph type="subTitle" idx="1"/>
          </p:nvPr>
        </p:nvSpPr>
        <p:spPr/>
        <p:txBody>
          <a:bodyPr/>
          <a:lstStyle/>
          <a:p>
            <a:r>
              <a:rPr lang="en-GB" sz="4400" dirty="0"/>
              <a:t>Dissertation (COM726)</a:t>
            </a:r>
          </a:p>
        </p:txBody>
      </p:sp>
    </p:spTree>
    <p:extLst>
      <p:ext uri="{BB962C8B-B14F-4D97-AF65-F5344CB8AC3E}">
        <p14:creationId xmlns:p14="http://schemas.microsoft.com/office/powerpoint/2010/main" val="428889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348" b="383"/>
          <a:stretch/>
        </p:blipFill>
        <p:spPr>
          <a:xfrm>
            <a:off x="21" y="10"/>
            <a:ext cx="12191980" cy="6857991"/>
          </a:xfrm>
          <a:prstGeom prst="rect">
            <a:avLst/>
          </a:prstGeom>
        </p:spPr>
      </p:pic>
      <p:sp>
        <p:nvSpPr>
          <p:cNvPr id="5" name="Rectangle 4"/>
          <p:cNvSpPr/>
          <p:nvPr/>
        </p:nvSpPr>
        <p:spPr>
          <a:xfrm>
            <a:off x="0" y="2729048"/>
            <a:ext cx="12192000" cy="1200329"/>
          </a:xfrm>
          <a:prstGeom prst="rect">
            <a:avLst/>
          </a:prstGeom>
          <a:solidFill>
            <a:srgbClr val="00B0F0">
              <a:alpha val="82000"/>
            </a:srgbClr>
          </a:solidFill>
        </p:spPr>
        <p:txBody>
          <a:bodyPr wrap="square" anchor="ctr">
            <a:spAutoFit/>
          </a:bodyPr>
          <a:lstStyle/>
          <a:p>
            <a:pPr algn="ctr"/>
            <a:r>
              <a:rPr lang="en-GB" sz="7200" b="1">
                <a:solidFill>
                  <a:schemeClr val="bg1"/>
                </a:solidFill>
                <a:latin typeface="Trebuchet MS" charset="0"/>
                <a:ea typeface="Trebuchet MS" charset="0"/>
                <a:cs typeface="Trebuchet MS" charset="0"/>
              </a:rPr>
              <a:t>Supervision</a:t>
            </a:r>
            <a:endParaRPr lang="en-GB" sz="1600" b="1">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3645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124" y="779431"/>
            <a:ext cx="10349752" cy="4524315"/>
          </a:xfrm>
          <a:prstGeom prst="rect">
            <a:avLst/>
          </a:prstGeom>
          <a:noFill/>
        </p:spPr>
        <p:txBody>
          <a:bodyPr wrap="square" rtlCol="0">
            <a:spAutoFit/>
          </a:bodyPr>
          <a:lstStyle/>
          <a:p>
            <a:r>
              <a:rPr lang="en-GB" sz="4800" dirty="0">
                <a:solidFill>
                  <a:schemeClr val="bg1"/>
                </a:solidFill>
                <a:latin typeface="Trebuchet MS" charset="0"/>
                <a:ea typeface="Trebuchet MS" charset="0"/>
                <a:cs typeface="Trebuchet MS" charset="0"/>
              </a:rPr>
              <a:t>Your supervisor will expect to see you following the submission of the </a:t>
            </a:r>
            <a:r>
              <a:rPr lang="en-GB" sz="4800" b="1" dirty="0">
                <a:solidFill>
                  <a:schemeClr val="bg1"/>
                </a:solidFill>
                <a:latin typeface="Trebuchet MS" charset="0"/>
                <a:ea typeface="Trebuchet MS" charset="0"/>
                <a:cs typeface="Trebuchet MS" charset="0"/>
              </a:rPr>
              <a:t>Project </a:t>
            </a:r>
            <a:r>
              <a:rPr lang="en-GB" sz="4800" b="1" dirty="0">
                <a:solidFill>
                  <a:schemeClr val="bg1"/>
                </a:solidFill>
                <a:ea typeface="Calibri" panose="020F0502020204030204" pitchFamily="34" charset="0"/>
              </a:rPr>
              <a:t>P</a:t>
            </a:r>
            <a:r>
              <a:rPr lang="en-GB" sz="4800" b="1" dirty="0">
                <a:solidFill>
                  <a:schemeClr val="bg1"/>
                </a:solidFill>
                <a:effectLst/>
                <a:ea typeface="Calibri" panose="020F0502020204030204" pitchFamily="34" charset="0"/>
              </a:rPr>
              <a:t>roposal </a:t>
            </a:r>
            <a:r>
              <a:rPr lang="en-GB" sz="4800" b="1" dirty="0">
                <a:solidFill>
                  <a:schemeClr val="bg1"/>
                </a:solidFill>
                <a:latin typeface="Trebuchet MS" charset="0"/>
                <a:ea typeface="Trebuchet MS" charset="0"/>
                <a:cs typeface="Trebuchet MS" charset="0"/>
              </a:rPr>
              <a:t>Outline.</a:t>
            </a:r>
          </a:p>
          <a:p>
            <a:br>
              <a:rPr lang="en-GB" sz="4800" dirty="0">
                <a:solidFill>
                  <a:schemeClr val="bg1"/>
                </a:solidFill>
                <a:latin typeface="Trebuchet MS" charset="0"/>
                <a:ea typeface="Trebuchet MS" charset="0"/>
                <a:cs typeface="Trebuchet MS" charset="0"/>
              </a:rPr>
            </a:br>
            <a:r>
              <a:rPr lang="mr-IN" sz="4800" dirty="0">
                <a:solidFill>
                  <a:schemeClr val="bg1"/>
                </a:solidFill>
                <a:latin typeface="Trebuchet MS" charset="0"/>
                <a:ea typeface="Trebuchet MS" charset="0"/>
                <a:cs typeface="Trebuchet MS" charset="0"/>
              </a:rPr>
              <a:t>…</a:t>
            </a:r>
            <a:r>
              <a:rPr lang="en-GB" sz="4800" dirty="0">
                <a:solidFill>
                  <a:schemeClr val="bg1"/>
                </a:solidFill>
                <a:latin typeface="Trebuchet MS" charset="0"/>
                <a:ea typeface="Trebuchet MS" charset="0"/>
                <a:cs typeface="Trebuchet MS" charset="0"/>
              </a:rPr>
              <a:t>and well offer 6 hours of support until final submission</a:t>
            </a:r>
            <a:endParaRPr lang="en-US" sz="48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63974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54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99D902-D97E-725E-8C0B-29129C9384B5}"/>
              </a:ext>
            </a:extLst>
          </p:cNvPr>
          <p:cNvSpPr txBox="1"/>
          <p:nvPr/>
        </p:nvSpPr>
        <p:spPr>
          <a:xfrm>
            <a:off x="753810" y="886662"/>
            <a:ext cx="10325605" cy="4401205"/>
          </a:xfrm>
          <a:prstGeom prst="rect">
            <a:avLst/>
          </a:prstGeom>
          <a:noFill/>
        </p:spPr>
        <p:txBody>
          <a:bodyPr wrap="square">
            <a:spAutoFit/>
          </a:bodyPr>
          <a:lstStyle/>
          <a:p>
            <a:pPr algn="l" fontAlgn="base"/>
            <a:r>
              <a:rPr lang="en-GB" sz="4000" b="1" i="0" dirty="0">
                <a:solidFill>
                  <a:schemeClr val="bg1"/>
                </a:solidFill>
                <a:effectLst/>
              </a:rPr>
              <a:t>REPORT 1 (20%)</a:t>
            </a:r>
            <a:r>
              <a:rPr lang="en-GB" sz="4000" b="0" i="0" dirty="0">
                <a:solidFill>
                  <a:schemeClr val="bg1"/>
                </a:solidFill>
                <a:effectLst/>
              </a:rPr>
              <a:t> </a:t>
            </a:r>
            <a:r>
              <a:rPr lang="en-GB" sz="4000" dirty="0">
                <a:solidFill>
                  <a:schemeClr val="bg1"/>
                </a:solidFill>
              </a:rPr>
              <a:t>-</a:t>
            </a:r>
            <a:r>
              <a:rPr lang="en-GB" sz="4000" b="0" i="0" dirty="0">
                <a:solidFill>
                  <a:schemeClr val="bg1"/>
                </a:solidFill>
                <a:effectLst/>
              </a:rPr>
              <a:t> 30/10/2023</a:t>
            </a:r>
            <a:br>
              <a:rPr lang="en-GB" sz="4000" b="0" i="0" dirty="0">
                <a:solidFill>
                  <a:schemeClr val="bg1"/>
                </a:solidFill>
                <a:effectLst/>
              </a:rPr>
            </a:br>
            <a:r>
              <a:rPr lang="en-GB" sz="4000" b="0" i="0" dirty="0">
                <a:solidFill>
                  <a:schemeClr val="bg1"/>
                </a:solidFill>
                <a:effectLst/>
              </a:rPr>
              <a:t>Pilot Study/feasibility/progress</a:t>
            </a:r>
          </a:p>
          <a:p>
            <a:pPr algn="l" fontAlgn="base">
              <a:spcAft>
                <a:spcPts val="1200"/>
              </a:spcAft>
            </a:pPr>
            <a:br>
              <a:rPr lang="en-GB" sz="2000" b="1" i="0" dirty="0">
                <a:solidFill>
                  <a:schemeClr val="bg1"/>
                </a:solidFill>
                <a:effectLst/>
              </a:rPr>
            </a:br>
            <a:r>
              <a:rPr lang="en-GB" sz="4000" b="1" i="0" dirty="0">
                <a:solidFill>
                  <a:schemeClr val="bg1"/>
                </a:solidFill>
                <a:effectLst/>
              </a:rPr>
              <a:t>REPORT 2 (70%)</a:t>
            </a:r>
            <a:r>
              <a:rPr lang="en-GB" sz="4000" b="0" i="0" dirty="0">
                <a:solidFill>
                  <a:schemeClr val="bg1"/>
                </a:solidFill>
                <a:effectLst/>
              </a:rPr>
              <a:t> - 8/01/2024</a:t>
            </a:r>
            <a:br>
              <a:rPr lang="en-GB" sz="4000" b="0" i="0" dirty="0">
                <a:solidFill>
                  <a:schemeClr val="bg1"/>
                </a:solidFill>
                <a:effectLst/>
              </a:rPr>
            </a:br>
            <a:r>
              <a:rPr lang="en-GB" sz="4000" b="0" i="0" dirty="0">
                <a:solidFill>
                  <a:schemeClr val="bg1"/>
                </a:solidFill>
                <a:effectLst/>
              </a:rPr>
              <a:t>Final Report</a:t>
            </a:r>
            <a:br>
              <a:rPr lang="en-GB" sz="4000" b="0" i="0" dirty="0">
                <a:solidFill>
                  <a:schemeClr val="bg1"/>
                </a:solidFill>
                <a:effectLst/>
              </a:rPr>
            </a:br>
            <a:br>
              <a:rPr lang="en-GB" sz="2000" b="0" i="0" dirty="0">
                <a:solidFill>
                  <a:schemeClr val="bg1"/>
                </a:solidFill>
                <a:effectLst/>
              </a:rPr>
            </a:br>
            <a:r>
              <a:rPr lang="en-GB" sz="4000" b="1" i="0" dirty="0">
                <a:solidFill>
                  <a:schemeClr val="bg1"/>
                </a:solidFill>
                <a:effectLst/>
              </a:rPr>
              <a:t>Presentation (10%)</a:t>
            </a:r>
            <a:r>
              <a:rPr lang="en-GB" sz="4000" b="0" i="0" dirty="0">
                <a:solidFill>
                  <a:schemeClr val="bg1"/>
                </a:solidFill>
                <a:effectLst/>
              </a:rPr>
              <a:t> </a:t>
            </a:r>
            <a:r>
              <a:rPr lang="en-GB" sz="4000" dirty="0">
                <a:solidFill>
                  <a:schemeClr val="bg1"/>
                </a:solidFill>
              </a:rPr>
              <a:t> -</a:t>
            </a:r>
            <a:r>
              <a:rPr lang="en-GB" sz="4000" b="0" i="0" dirty="0">
                <a:solidFill>
                  <a:schemeClr val="bg1"/>
                </a:solidFill>
                <a:effectLst/>
              </a:rPr>
              <a:t>15/01/2024</a:t>
            </a:r>
            <a:br>
              <a:rPr lang="en-GB" sz="4000" b="0" i="0" dirty="0">
                <a:solidFill>
                  <a:schemeClr val="bg1"/>
                </a:solidFill>
                <a:effectLst/>
              </a:rPr>
            </a:br>
            <a:r>
              <a:rPr lang="en-GB" sz="4000" b="1" i="0" dirty="0">
                <a:solidFill>
                  <a:schemeClr val="bg1"/>
                </a:solidFill>
                <a:effectLst/>
              </a:rPr>
              <a:t>Viva &amp; Q&amp;A</a:t>
            </a:r>
            <a:endParaRPr lang="en-GB" sz="4000" b="0" i="0" dirty="0">
              <a:solidFill>
                <a:schemeClr val="bg1"/>
              </a:solidFill>
              <a:effectLst/>
            </a:endParaRPr>
          </a:p>
        </p:txBody>
      </p:sp>
    </p:spTree>
    <p:extLst>
      <p:ext uri="{BB962C8B-B14F-4D97-AF65-F5344CB8AC3E}">
        <p14:creationId xmlns:p14="http://schemas.microsoft.com/office/powerpoint/2010/main" val="242659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1950" y="1999959"/>
            <a:ext cx="8628100" cy="1733680"/>
          </a:xfrm>
          <a:prstGeom prst="rect">
            <a:avLst/>
          </a:prstGeom>
          <a:noFill/>
        </p:spPr>
        <p:txBody>
          <a:bodyPr wrap="square" rtlCol="0">
            <a:spAutoFit/>
          </a:bodyPr>
          <a:lstStyle/>
          <a:p>
            <a:pPr algn="ctr"/>
            <a:r>
              <a:rPr lang="en-US" sz="10666" dirty="0">
                <a:solidFill>
                  <a:schemeClr val="bg1"/>
                </a:solidFill>
                <a:latin typeface="Trebuchet MS" charset="0"/>
                <a:ea typeface="Trebuchet MS" charset="0"/>
                <a:cs typeface="Trebuchet MS" charset="0"/>
              </a:rPr>
              <a:t>What next?</a:t>
            </a:r>
          </a:p>
        </p:txBody>
      </p:sp>
    </p:spTree>
    <p:extLst>
      <p:ext uri="{BB962C8B-B14F-4D97-AF65-F5344CB8AC3E}">
        <p14:creationId xmlns:p14="http://schemas.microsoft.com/office/powerpoint/2010/main" val="317461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831" y="1080017"/>
            <a:ext cx="10765308" cy="3816429"/>
          </a:xfrm>
          <a:prstGeom prst="rect">
            <a:avLst/>
          </a:prstGeom>
          <a:noFill/>
        </p:spPr>
        <p:txBody>
          <a:bodyPr wrap="square" rtlCol="0">
            <a:spAutoFit/>
          </a:bodyPr>
          <a:lstStyle/>
          <a:p>
            <a:r>
              <a:rPr lang="en-US" sz="6600" dirty="0">
                <a:solidFill>
                  <a:schemeClr val="bg1"/>
                </a:solidFill>
                <a:latin typeface="Trebuchet MS" charset="0"/>
                <a:ea typeface="Trebuchet MS" charset="0"/>
                <a:cs typeface="Trebuchet MS" charset="0"/>
              </a:rPr>
              <a:t>What next?</a:t>
            </a:r>
            <a:endParaRPr lang="en-US" sz="4000" dirty="0">
              <a:solidFill>
                <a:schemeClr val="bg1"/>
              </a:solidFill>
              <a:latin typeface="Trebuchet MS" charset="0"/>
              <a:ea typeface="Trebuchet MS" charset="0"/>
              <a:cs typeface="Trebuchet MS" charset="0"/>
            </a:endParaRPr>
          </a:p>
          <a:p>
            <a:pPr marL="571486" indent="-571486">
              <a:buFont typeface="Arial" charset="0"/>
              <a:buChar char="•"/>
            </a:pPr>
            <a:r>
              <a:rPr lang="en-US" sz="4800" dirty="0">
                <a:solidFill>
                  <a:schemeClr val="bg1"/>
                </a:solidFill>
                <a:latin typeface="Trebuchet MS" charset="0"/>
                <a:ea typeface="Trebuchet MS" charset="0"/>
                <a:cs typeface="Trebuchet MS" charset="0"/>
              </a:rPr>
              <a:t>Read academic papers &amp; journals</a:t>
            </a:r>
          </a:p>
          <a:p>
            <a:pPr marL="571486" indent="-571486">
              <a:buFont typeface="Arial" charset="0"/>
              <a:buChar char="•"/>
            </a:pPr>
            <a:r>
              <a:rPr lang="en-US" sz="4800" b="1" dirty="0">
                <a:solidFill>
                  <a:schemeClr val="bg1"/>
                </a:solidFill>
                <a:latin typeface="Trebuchet MS" charset="0"/>
                <a:ea typeface="Trebuchet MS" charset="0"/>
                <a:cs typeface="Trebuchet MS" charset="0"/>
              </a:rPr>
              <a:t>Choose a project topic </a:t>
            </a:r>
          </a:p>
          <a:p>
            <a:pPr marL="571486" indent="-571486">
              <a:buFont typeface="Arial" charset="0"/>
              <a:buChar char="•"/>
            </a:pPr>
            <a:r>
              <a:rPr lang="en-US" sz="4800" b="1" dirty="0">
                <a:solidFill>
                  <a:schemeClr val="bg1"/>
                </a:solidFill>
                <a:latin typeface="Trebuchet MS" charset="0"/>
                <a:ea typeface="Trebuchet MS" charset="0"/>
                <a:cs typeface="Trebuchet MS" charset="0"/>
              </a:rPr>
              <a:t>Complete the project outline</a:t>
            </a:r>
          </a:p>
          <a:p>
            <a:pPr marL="457189" indent="-457189">
              <a:buFont typeface="Arial" charset="0"/>
              <a:buChar char="•"/>
            </a:pP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204562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11" y="720459"/>
            <a:ext cx="11291779" cy="1107996"/>
          </a:xfrm>
          <a:prstGeom prst="rect">
            <a:avLst/>
          </a:prstGeom>
        </p:spPr>
        <p:txBody>
          <a:bodyPr wrap="square">
            <a:spAutoFit/>
          </a:bodyPr>
          <a:lstStyle/>
          <a:p>
            <a:r>
              <a:rPr lang="en-US" sz="6600" b="1">
                <a:solidFill>
                  <a:schemeClr val="bg1"/>
                </a:solidFill>
                <a:latin typeface="Trebuchet MS" charset="0"/>
                <a:ea typeface="Trebuchet MS" charset="0"/>
                <a:cs typeface="Trebuchet MS" charset="0"/>
              </a:rPr>
              <a:t>Strengthen academic skills:</a:t>
            </a:r>
          </a:p>
        </p:txBody>
      </p:sp>
      <p:sp>
        <p:nvSpPr>
          <p:cNvPr id="3" name="Rectangle 2"/>
          <p:cNvSpPr/>
          <p:nvPr/>
        </p:nvSpPr>
        <p:spPr>
          <a:xfrm>
            <a:off x="1399953" y="2203402"/>
            <a:ext cx="10341936" cy="3046988"/>
          </a:xfrm>
          <a:prstGeom prst="rect">
            <a:avLst/>
          </a:prstGeom>
        </p:spPr>
        <p:txBody>
          <a:bodyPr wrap="square">
            <a:spAutoFit/>
          </a:bodyPr>
          <a:lstStyle/>
          <a:p>
            <a:pPr marL="685783" indent="-685783">
              <a:buFont typeface="Arial" charset="0"/>
              <a:buChar char="•"/>
            </a:pPr>
            <a:r>
              <a:rPr lang="en-US" sz="4800" dirty="0">
                <a:solidFill>
                  <a:schemeClr val="bg1"/>
                </a:solidFill>
                <a:latin typeface="Trebuchet MS" charset="0"/>
                <a:ea typeface="Trebuchet MS" charset="0"/>
                <a:cs typeface="Trebuchet MS" charset="0"/>
              </a:rPr>
              <a:t>Defining a research problem</a:t>
            </a:r>
          </a:p>
          <a:p>
            <a:pPr marL="685783" indent="-685783">
              <a:buFont typeface="Arial" charset="0"/>
              <a:buChar char="•"/>
            </a:pPr>
            <a:r>
              <a:rPr lang="en-US" sz="4800" dirty="0">
                <a:solidFill>
                  <a:schemeClr val="bg1"/>
                </a:solidFill>
                <a:latin typeface="Trebuchet MS" charset="0"/>
                <a:ea typeface="Trebuchet MS" charset="0"/>
                <a:cs typeface="Trebuchet MS" charset="0"/>
              </a:rPr>
              <a:t>Research &amp; project methods</a:t>
            </a:r>
          </a:p>
          <a:p>
            <a:pPr marL="685783" indent="-685783">
              <a:buFont typeface="Arial" charset="0"/>
              <a:buChar char="•"/>
            </a:pPr>
            <a:r>
              <a:rPr lang="en-US" sz="4800" dirty="0">
                <a:solidFill>
                  <a:schemeClr val="bg1"/>
                </a:solidFill>
                <a:latin typeface="Trebuchet MS" charset="0"/>
                <a:ea typeface="Trebuchet MS" charset="0"/>
                <a:cs typeface="Trebuchet MS" charset="0"/>
              </a:rPr>
              <a:t>Collecting &amp; </a:t>
            </a:r>
            <a:r>
              <a:rPr lang="en-US" sz="4800" dirty="0" err="1">
                <a:solidFill>
                  <a:schemeClr val="bg1"/>
                </a:solidFill>
                <a:latin typeface="Trebuchet MS" charset="0"/>
                <a:ea typeface="Trebuchet MS" charset="0"/>
                <a:cs typeface="Trebuchet MS" charset="0"/>
              </a:rPr>
              <a:t>organising</a:t>
            </a:r>
            <a:r>
              <a:rPr lang="en-US" sz="4800" dirty="0">
                <a:solidFill>
                  <a:schemeClr val="bg1"/>
                </a:solidFill>
                <a:latin typeface="Trebuchet MS" charset="0"/>
                <a:ea typeface="Trebuchet MS" charset="0"/>
                <a:cs typeface="Trebuchet MS" charset="0"/>
              </a:rPr>
              <a:t> sources</a:t>
            </a:r>
            <a:r>
              <a:rPr lang="en-US" sz="4800" b="1" dirty="0">
                <a:solidFill>
                  <a:schemeClr val="bg1"/>
                </a:solidFill>
                <a:latin typeface="Trebuchet MS" charset="0"/>
                <a:ea typeface="Trebuchet MS" charset="0"/>
                <a:cs typeface="Trebuchet MS" charset="0"/>
              </a:rPr>
              <a:t> </a:t>
            </a:r>
          </a:p>
          <a:p>
            <a:pPr marL="685783" indent="-685783">
              <a:buFont typeface="Arial" charset="0"/>
              <a:buChar char="•"/>
            </a:pPr>
            <a:r>
              <a:rPr lang="en-US" sz="4800" dirty="0">
                <a:solidFill>
                  <a:schemeClr val="bg1"/>
                </a:solidFill>
                <a:latin typeface="Trebuchet MS" charset="0"/>
                <a:ea typeface="Trebuchet MS" charset="0"/>
                <a:cs typeface="Trebuchet MS" charset="0"/>
              </a:rPr>
              <a:t>Referencing (Harvard SU)</a:t>
            </a:r>
          </a:p>
        </p:txBody>
      </p:sp>
    </p:spTree>
    <p:extLst>
      <p:ext uri="{BB962C8B-B14F-4D97-AF65-F5344CB8AC3E}">
        <p14:creationId xmlns:p14="http://schemas.microsoft.com/office/powerpoint/2010/main" val="59306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413AA-363F-F24B-95DE-122646B75230}"/>
              </a:ext>
            </a:extLst>
          </p:cNvPr>
          <p:cNvSpPr txBox="1"/>
          <p:nvPr/>
        </p:nvSpPr>
        <p:spPr>
          <a:xfrm>
            <a:off x="4407340" y="4660785"/>
            <a:ext cx="3520194" cy="738664"/>
          </a:xfrm>
          <a:prstGeom prst="rect">
            <a:avLst/>
          </a:prstGeom>
          <a:noFill/>
        </p:spPr>
        <p:txBody>
          <a:bodyPr wrap="none" lIns="0" tIns="0" rIns="0" bIns="0" rtlCol="0">
            <a:spAutoFit/>
          </a:bodyPr>
          <a:lstStyle/>
          <a:p>
            <a:pPr algn="ctr"/>
            <a:r>
              <a:rPr lang="en-GB" sz="2400" dirty="0">
                <a:solidFill>
                  <a:schemeClr val="bg1"/>
                </a:solidFill>
                <a:latin typeface="Trebuchet MS" panose="020B0703020202090204" pitchFamily="34" charset="0"/>
              </a:rPr>
              <a:t>martin.reid@solent.ac.uk</a:t>
            </a:r>
          </a:p>
          <a:p>
            <a:pPr algn="ctr"/>
            <a:endParaRPr lang="en-US" sz="2400" dirty="0">
              <a:solidFill>
                <a:schemeClr val="bg1"/>
              </a:solidFill>
              <a:latin typeface="Trebuchet MS" panose="020B0703020202090204" pitchFamily="34" charset="0"/>
            </a:endParaRPr>
          </a:p>
        </p:txBody>
      </p:sp>
      <p:sp>
        <p:nvSpPr>
          <p:cNvPr id="7" name="Rectangle 6">
            <a:extLst>
              <a:ext uri="{FF2B5EF4-FFF2-40B4-BE49-F238E27FC236}">
                <a16:creationId xmlns:a16="http://schemas.microsoft.com/office/drawing/2014/main" id="{B831E6FB-93FC-0447-836D-D5F27C34D083}"/>
              </a:ext>
            </a:extLst>
          </p:cNvPr>
          <p:cNvSpPr/>
          <p:nvPr/>
        </p:nvSpPr>
        <p:spPr>
          <a:xfrm>
            <a:off x="4903053" y="4005940"/>
            <a:ext cx="2528769" cy="646331"/>
          </a:xfrm>
          <a:prstGeom prst="rect">
            <a:avLst/>
          </a:prstGeom>
        </p:spPr>
        <p:txBody>
          <a:bodyPr wrap="none">
            <a:spAutoFit/>
          </a:bodyPr>
          <a:lstStyle/>
          <a:p>
            <a:pPr algn="ctr"/>
            <a:r>
              <a:rPr lang="en-US" sz="3600" dirty="0">
                <a:solidFill>
                  <a:schemeClr val="bg1"/>
                </a:solidFill>
                <a:latin typeface="Trebuchet MS" panose="020B0703020202090204" pitchFamily="34" charset="0"/>
              </a:rPr>
              <a:t>Martin Reid</a:t>
            </a:r>
            <a:endParaRPr lang="en-US" sz="3600" dirty="0"/>
          </a:p>
        </p:txBody>
      </p:sp>
      <p:pic>
        <p:nvPicPr>
          <p:cNvPr id="9" name="Picture Placeholder 19">
            <a:extLst>
              <a:ext uri="{FF2B5EF4-FFF2-40B4-BE49-F238E27FC236}">
                <a16:creationId xmlns:a16="http://schemas.microsoft.com/office/drawing/2014/main" id="{94638E56-9FE4-A540-8755-DFB748CF70D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37095" y="760360"/>
            <a:ext cx="2860686" cy="2832802"/>
          </a:xfrm>
          <a:prstGeom prst="ellipse">
            <a:avLst/>
          </a:prstGeom>
          <a:ln w="57150">
            <a:solidFill>
              <a:srgbClr val="FFFFFF"/>
            </a:solidFill>
          </a:ln>
        </p:spPr>
      </p:pic>
    </p:spTree>
    <p:extLst>
      <p:ext uri="{BB962C8B-B14F-4D97-AF65-F5344CB8AC3E}">
        <p14:creationId xmlns:p14="http://schemas.microsoft.com/office/powerpoint/2010/main" val="34295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413AA-363F-F24B-95DE-122646B75230}"/>
              </a:ext>
            </a:extLst>
          </p:cNvPr>
          <p:cNvSpPr txBox="1"/>
          <p:nvPr/>
        </p:nvSpPr>
        <p:spPr>
          <a:xfrm>
            <a:off x="4515798" y="5704393"/>
            <a:ext cx="3303277" cy="369332"/>
          </a:xfrm>
          <a:prstGeom prst="rect">
            <a:avLst/>
          </a:prstGeom>
          <a:noFill/>
        </p:spPr>
        <p:txBody>
          <a:bodyPr wrap="none" lIns="0" tIns="0" rIns="0" bIns="0" rtlCol="0">
            <a:spAutoFit/>
          </a:bodyPr>
          <a:lstStyle/>
          <a:p>
            <a:pPr algn="ctr"/>
            <a:r>
              <a:rPr lang="en-GB" sz="2400" b="0" i="0" dirty="0">
                <a:solidFill>
                  <a:srgbClr val="1D2136"/>
                </a:solidFill>
                <a:effectLst/>
                <a:latin typeface="Bliss"/>
                <a:hlinkClick r:id="rId3"/>
              </a:rPr>
              <a:t>kashif.talpur@solent.ac.uk</a:t>
            </a:r>
            <a:endParaRPr lang="en-US" sz="2400" dirty="0">
              <a:solidFill>
                <a:schemeClr val="bg1"/>
              </a:solidFill>
              <a:latin typeface="Trebuchet MS" panose="020B0703020202090204" pitchFamily="34" charset="0"/>
            </a:endParaRPr>
          </a:p>
        </p:txBody>
      </p:sp>
      <p:sp>
        <p:nvSpPr>
          <p:cNvPr id="7" name="Rectangle 6">
            <a:extLst>
              <a:ext uri="{FF2B5EF4-FFF2-40B4-BE49-F238E27FC236}">
                <a16:creationId xmlns:a16="http://schemas.microsoft.com/office/drawing/2014/main" id="{B831E6FB-93FC-0447-836D-D5F27C34D083}"/>
              </a:ext>
            </a:extLst>
          </p:cNvPr>
          <p:cNvSpPr/>
          <p:nvPr/>
        </p:nvSpPr>
        <p:spPr>
          <a:xfrm>
            <a:off x="4560332" y="5058062"/>
            <a:ext cx="3212033" cy="646331"/>
          </a:xfrm>
          <a:prstGeom prst="rect">
            <a:avLst/>
          </a:prstGeom>
        </p:spPr>
        <p:txBody>
          <a:bodyPr wrap="none">
            <a:spAutoFit/>
          </a:bodyPr>
          <a:lstStyle/>
          <a:p>
            <a:pPr algn="l"/>
            <a:r>
              <a:rPr lang="en-GB" sz="3600" b="1" i="0" dirty="0">
                <a:solidFill>
                  <a:schemeClr val="bg1"/>
                </a:solidFill>
                <a:effectLst/>
                <a:latin typeface="Bliss"/>
              </a:rPr>
              <a:t>Dr Kashif </a:t>
            </a:r>
            <a:r>
              <a:rPr lang="en-GB" sz="3600" b="1" i="0" dirty="0" err="1">
                <a:solidFill>
                  <a:schemeClr val="bg1"/>
                </a:solidFill>
                <a:effectLst/>
                <a:latin typeface="Bliss"/>
              </a:rPr>
              <a:t>Talpur</a:t>
            </a:r>
            <a:endParaRPr lang="en-GB" sz="3600" b="1" i="0" dirty="0">
              <a:solidFill>
                <a:schemeClr val="bg1"/>
              </a:solidFill>
              <a:effectLst/>
              <a:latin typeface="Bliss"/>
            </a:endParaRPr>
          </a:p>
        </p:txBody>
      </p:sp>
      <p:pic>
        <p:nvPicPr>
          <p:cNvPr id="2" name="Picture 4" descr="Kashif Talpur, Lecturer">
            <a:extLst>
              <a:ext uri="{FF2B5EF4-FFF2-40B4-BE49-F238E27FC236}">
                <a16:creationId xmlns:a16="http://schemas.microsoft.com/office/drawing/2014/main" id="{F4D1F14A-04B8-8B3D-F150-BBCB4F107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332" y="1778292"/>
            <a:ext cx="3071336" cy="30713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18CECE-21D9-CE0C-ECB7-DA63130AE91F}"/>
              </a:ext>
            </a:extLst>
          </p:cNvPr>
          <p:cNvSpPr txBox="1"/>
          <p:nvPr/>
        </p:nvSpPr>
        <p:spPr>
          <a:xfrm>
            <a:off x="1793331" y="507276"/>
            <a:ext cx="8605338" cy="646331"/>
          </a:xfrm>
          <a:prstGeom prst="rect">
            <a:avLst/>
          </a:prstGeom>
          <a:noFill/>
        </p:spPr>
        <p:txBody>
          <a:bodyPr wrap="square">
            <a:spAutoFit/>
          </a:bodyPr>
          <a:lstStyle/>
          <a:p>
            <a:r>
              <a:rPr lang="en-GB" sz="3600" b="1" dirty="0">
                <a:solidFill>
                  <a:schemeClr val="bg1"/>
                </a:solidFill>
              </a:rPr>
              <a:t>Dissertation (COM726) Module Leader</a:t>
            </a:r>
          </a:p>
        </p:txBody>
      </p:sp>
    </p:spTree>
    <p:extLst>
      <p:ext uri="{BB962C8B-B14F-4D97-AF65-F5344CB8AC3E}">
        <p14:creationId xmlns:p14="http://schemas.microsoft.com/office/powerpoint/2010/main" val="36968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duates throughing cap in the air" title="University Graduation "/>
          <p:cNvPicPr>
            <a:picLocks noChangeAspect="1"/>
          </p:cNvPicPr>
          <p:nvPr/>
        </p:nvPicPr>
        <p:blipFill rotWithShape="1">
          <a:blip r:embed="rId3" cstate="print">
            <a:extLst>
              <a:ext uri="{28A0092B-C50C-407E-A947-70E740481C1C}">
                <a14:useLocalDpi xmlns:a14="http://schemas.microsoft.com/office/drawing/2010/main" val="0"/>
              </a:ext>
            </a:extLst>
          </a:blip>
          <a:srcRect l="26225" r="12222" b="48065"/>
          <a:stretch/>
        </p:blipFill>
        <p:spPr>
          <a:xfrm>
            <a:off x="0" y="0"/>
            <a:ext cx="12192000" cy="6858000"/>
          </a:xfrm>
          <a:prstGeom prst="rect">
            <a:avLst/>
          </a:prstGeom>
        </p:spPr>
      </p:pic>
    </p:spTree>
    <p:extLst>
      <p:ext uri="{BB962C8B-B14F-4D97-AF65-F5344CB8AC3E}">
        <p14:creationId xmlns:p14="http://schemas.microsoft.com/office/powerpoint/2010/main" val="241851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7DF2C4-7270-444B-0E73-57424B22D5F7}"/>
              </a:ext>
            </a:extLst>
          </p:cNvPr>
          <p:cNvSpPr txBox="1"/>
          <p:nvPr/>
        </p:nvSpPr>
        <p:spPr>
          <a:xfrm>
            <a:off x="557183" y="813507"/>
            <a:ext cx="11077634" cy="4031873"/>
          </a:xfrm>
          <a:prstGeom prst="rect">
            <a:avLst/>
          </a:prstGeom>
          <a:noFill/>
        </p:spPr>
        <p:txBody>
          <a:bodyPr wrap="square">
            <a:spAutoFit/>
          </a:bodyPr>
          <a:lstStyle/>
          <a:p>
            <a:r>
              <a:rPr lang="en-GB" sz="3200" i="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All Masters students undertake an extended body of work commonly called a Dissertation and an accompanying verbal presentation (Viva)</a:t>
            </a:r>
            <a:br>
              <a:rPr lang="en-GB" sz="3200" i="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br>
            <a:br>
              <a:rPr lang="en-GB" sz="3200" i="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br>
            <a:r>
              <a:rPr lang="en-GB" sz="3200" i="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The content of the Dissertation should reflect your passions and interests within your field of study, and must be drawn from relevant theory, supported by the practical aspects of your degree.</a:t>
            </a:r>
            <a:endParaRPr lang="en-GB"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343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047" y="886940"/>
            <a:ext cx="10163908" cy="4855304"/>
          </a:xfrm>
          <a:prstGeom prst="rect">
            <a:avLst/>
          </a:prstGeom>
        </p:spPr>
        <p:txBody>
          <a:bodyPr wrap="square">
            <a:spAutoFit/>
          </a:bodyPr>
          <a:lstStyle/>
          <a:p>
            <a:pPr algn="ctr"/>
            <a:r>
              <a:rPr lang="en-US" sz="5400" dirty="0">
                <a:solidFill>
                  <a:schemeClr val="bg1"/>
                </a:solidFill>
                <a:latin typeface="Trebuchet MS" charset="0"/>
                <a:ea typeface="Trebuchet MS" charset="0"/>
                <a:cs typeface="Trebuchet MS" charset="0"/>
              </a:rPr>
              <a:t>“</a:t>
            </a:r>
            <a:r>
              <a:rPr lang="en-US" sz="5400" i="1" dirty="0">
                <a:solidFill>
                  <a:schemeClr val="bg1"/>
                </a:solidFill>
                <a:latin typeface="Trebuchet MS" charset="0"/>
                <a:ea typeface="Trebuchet MS" charset="0"/>
                <a:cs typeface="Trebuchet MS" charset="0"/>
              </a:rPr>
              <a:t>Knowledge is of two kinds. </a:t>
            </a:r>
            <a:br>
              <a:rPr lang="en-US" sz="5400" i="1" dirty="0">
                <a:solidFill>
                  <a:schemeClr val="bg1"/>
                </a:solidFill>
                <a:latin typeface="Trebuchet MS" charset="0"/>
                <a:ea typeface="Trebuchet MS" charset="0"/>
                <a:cs typeface="Trebuchet MS" charset="0"/>
              </a:rPr>
            </a:br>
            <a:r>
              <a:rPr lang="en-US" sz="5400" i="1" dirty="0">
                <a:solidFill>
                  <a:schemeClr val="bg1"/>
                </a:solidFill>
                <a:latin typeface="Trebuchet MS" charset="0"/>
                <a:ea typeface="Trebuchet MS" charset="0"/>
                <a:cs typeface="Trebuchet MS" charset="0"/>
              </a:rPr>
              <a:t>We </a:t>
            </a:r>
            <a:r>
              <a:rPr lang="en-US" sz="5400" b="1" i="1" dirty="0">
                <a:solidFill>
                  <a:schemeClr val="bg1"/>
                </a:solidFill>
                <a:latin typeface="Trebuchet MS" charset="0"/>
                <a:ea typeface="Trebuchet MS" charset="0"/>
                <a:cs typeface="Trebuchet MS" charset="0"/>
              </a:rPr>
              <a:t>know a subject</a:t>
            </a:r>
            <a:r>
              <a:rPr lang="en-US" sz="5400" i="1" dirty="0">
                <a:solidFill>
                  <a:schemeClr val="bg1"/>
                </a:solidFill>
                <a:latin typeface="Trebuchet MS" charset="0"/>
                <a:ea typeface="Trebuchet MS" charset="0"/>
                <a:cs typeface="Trebuchet MS" charset="0"/>
              </a:rPr>
              <a:t> ourselves,</a:t>
            </a:r>
            <a:br>
              <a:rPr lang="en-US" sz="5400" i="1" dirty="0">
                <a:solidFill>
                  <a:schemeClr val="bg1"/>
                </a:solidFill>
                <a:latin typeface="Trebuchet MS" charset="0"/>
                <a:ea typeface="Trebuchet MS" charset="0"/>
                <a:cs typeface="Trebuchet MS" charset="0"/>
              </a:rPr>
            </a:br>
            <a:r>
              <a:rPr lang="en-US" sz="5400" i="1" dirty="0">
                <a:solidFill>
                  <a:schemeClr val="bg1"/>
                </a:solidFill>
                <a:latin typeface="Trebuchet MS" charset="0"/>
                <a:ea typeface="Trebuchet MS" charset="0"/>
                <a:cs typeface="Trebuchet MS" charset="0"/>
              </a:rPr>
              <a:t> or we know where we can</a:t>
            </a:r>
            <a:br>
              <a:rPr lang="en-US" sz="5400" i="1" dirty="0">
                <a:solidFill>
                  <a:schemeClr val="bg1"/>
                </a:solidFill>
                <a:latin typeface="Trebuchet MS" charset="0"/>
                <a:ea typeface="Trebuchet MS" charset="0"/>
                <a:cs typeface="Trebuchet MS" charset="0"/>
              </a:rPr>
            </a:br>
            <a:r>
              <a:rPr lang="en-US" sz="5400" i="1" dirty="0">
                <a:solidFill>
                  <a:schemeClr val="bg1"/>
                </a:solidFill>
                <a:latin typeface="Trebuchet MS" charset="0"/>
                <a:ea typeface="Trebuchet MS" charset="0"/>
                <a:cs typeface="Trebuchet MS" charset="0"/>
              </a:rPr>
              <a:t> </a:t>
            </a:r>
            <a:r>
              <a:rPr lang="en-US" sz="5400" b="1" i="1" dirty="0">
                <a:solidFill>
                  <a:schemeClr val="bg1"/>
                </a:solidFill>
                <a:latin typeface="Trebuchet MS" charset="0"/>
                <a:ea typeface="Trebuchet MS" charset="0"/>
                <a:cs typeface="Trebuchet MS" charset="0"/>
              </a:rPr>
              <a:t>find information about it</a:t>
            </a:r>
            <a:r>
              <a:rPr lang="en-US" sz="5400" i="1" dirty="0">
                <a:solidFill>
                  <a:schemeClr val="bg1"/>
                </a:solidFill>
                <a:latin typeface="Trebuchet MS" charset="0"/>
                <a:ea typeface="Trebuchet MS" charset="0"/>
                <a:cs typeface="Trebuchet MS" charset="0"/>
              </a:rPr>
              <a:t>.</a:t>
            </a:r>
            <a:r>
              <a:rPr lang="en-US" sz="5400" dirty="0">
                <a:solidFill>
                  <a:schemeClr val="bg1"/>
                </a:solidFill>
                <a:latin typeface="Trebuchet MS" charset="0"/>
                <a:ea typeface="Trebuchet MS" charset="0"/>
                <a:cs typeface="Trebuchet MS" charset="0"/>
              </a:rPr>
              <a:t>”</a:t>
            </a:r>
            <a:endParaRPr lang="en-GB" sz="5400" dirty="0">
              <a:solidFill>
                <a:schemeClr val="bg1"/>
              </a:solidFill>
              <a:latin typeface="Trebuchet MS" charset="0"/>
              <a:ea typeface="Trebuchet MS" charset="0"/>
              <a:cs typeface="Trebuchet MS" charset="0"/>
            </a:endParaRPr>
          </a:p>
          <a:p>
            <a:pPr algn="ctr"/>
            <a:r>
              <a:rPr lang="en-US" sz="1351" dirty="0">
                <a:solidFill>
                  <a:schemeClr val="bg1"/>
                </a:solidFill>
                <a:latin typeface="Trebuchet MS" charset="0"/>
                <a:ea typeface="Trebuchet MS" charset="0"/>
                <a:cs typeface="Trebuchet MS" charset="0"/>
              </a:rPr>
              <a:t> </a:t>
            </a:r>
            <a:endParaRPr lang="en-GB" sz="1351" dirty="0">
              <a:solidFill>
                <a:schemeClr val="bg1"/>
              </a:solidFill>
              <a:latin typeface="Trebuchet MS" charset="0"/>
              <a:ea typeface="Trebuchet MS" charset="0"/>
              <a:cs typeface="Trebuchet MS" charset="0"/>
            </a:endParaRPr>
          </a:p>
          <a:p>
            <a:pPr algn="ctr"/>
            <a:r>
              <a:rPr lang="en-US" sz="4400" b="1" dirty="0">
                <a:solidFill>
                  <a:schemeClr val="bg1"/>
                </a:solidFill>
                <a:latin typeface="Trebuchet MS" charset="0"/>
                <a:ea typeface="Trebuchet MS" charset="0"/>
                <a:cs typeface="Trebuchet MS" charset="0"/>
              </a:rPr>
              <a:t>Samuel Johnson 1709-1784</a:t>
            </a:r>
            <a:endParaRPr lang="en-GB" sz="4400" dirty="0">
              <a:solidFill>
                <a:schemeClr val="bg1"/>
              </a:solidFill>
              <a:latin typeface="Trebuchet MS" charset="0"/>
              <a:ea typeface="Trebuchet MS" charset="0"/>
              <a:cs typeface="Trebuchet MS" charset="0"/>
            </a:endParaRPr>
          </a:p>
          <a:p>
            <a:pPr algn="ctr"/>
            <a:r>
              <a:rPr lang="en-GB" sz="1600" dirty="0">
                <a:solidFill>
                  <a:schemeClr val="bg1"/>
                </a:solidFill>
                <a:latin typeface="Trebuchet MS" charset="0"/>
                <a:ea typeface="Calibri" charset="0"/>
              </a:rPr>
              <a:t> </a:t>
            </a:r>
            <a:endParaRPr lang="en-GB" sz="1100" dirty="0">
              <a:solidFill>
                <a:schemeClr val="bg1"/>
              </a:solidFill>
              <a:latin typeface="Times New Roman" charset="0"/>
              <a:ea typeface="Calibri" charset="0"/>
            </a:endParaRPr>
          </a:p>
          <a:p>
            <a:r>
              <a:rPr lang="en-GB" sz="2000" dirty="0">
                <a:solidFill>
                  <a:schemeClr val="bg1"/>
                </a:solidFill>
                <a:latin typeface="Trebuchet MS" charset="0"/>
                <a:ea typeface="Calibri" charset="0"/>
              </a:rPr>
              <a:t> </a:t>
            </a:r>
            <a:endParaRPr lang="en-GB" sz="1100" dirty="0">
              <a:solidFill>
                <a:schemeClr val="bg1"/>
              </a:solidFill>
              <a:latin typeface="Times New Roman" charset="0"/>
              <a:ea typeface="Calibri" charset="0"/>
            </a:endParaRPr>
          </a:p>
        </p:txBody>
      </p:sp>
      <p:sp>
        <p:nvSpPr>
          <p:cNvPr id="5" name="Rectangle 4"/>
          <p:cNvSpPr/>
          <p:nvPr/>
        </p:nvSpPr>
        <p:spPr>
          <a:xfrm>
            <a:off x="1142998" y="5588355"/>
            <a:ext cx="10034955" cy="307777"/>
          </a:xfrm>
          <a:prstGeom prst="rect">
            <a:avLst/>
          </a:prstGeom>
        </p:spPr>
        <p:txBody>
          <a:bodyPr wrap="square">
            <a:spAutoFit/>
          </a:bodyPr>
          <a:lstStyle/>
          <a:p>
            <a:pPr algn="ctr"/>
            <a:r>
              <a:rPr lang="en-US" sz="1400" b="1" dirty="0">
                <a:solidFill>
                  <a:schemeClr val="bg1"/>
                </a:solidFill>
                <a:latin typeface="Trebuchet MS" charset="0"/>
                <a:ea typeface="Calibri" charset="0"/>
              </a:rPr>
              <a:t>SAMUEL JOHNSON cited in</a:t>
            </a:r>
            <a:r>
              <a:rPr lang="en-US" sz="1400" dirty="0">
                <a:solidFill>
                  <a:schemeClr val="bg1"/>
                </a:solidFill>
                <a:latin typeface="Trebuchet MS" charset="0"/>
                <a:ea typeface="Calibri" charset="0"/>
              </a:rPr>
              <a:t> </a:t>
            </a:r>
            <a:r>
              <a:rPr lang="en-US" sz="1400" b="1" dirty="0">
                <a:solidFill>
                  <a:schemeClr val="bg1"/>
                </a:solidFill>
                <a:latin typeface="Trebuchet MS" charset="0"/>
                <a:ea typeface="Calibri" charset="0"/>
              </a:rPr>
              <a:t>BOSWELL, J., 2008</a:t>
            </a:r>
            <a:r>
              <a:rPr lang="en-US" sz="1400" dirty="0">
                <a:solidFill>
                  <a:schemeClr val="bg1"/>
                </a:solidFill>
                <a:latin typeface="Trebuchet MS" charset="0"/>
                <a:ea typeface="Calibri" charset="0"/>
              </a:rPr>
              <a:t>. </a:t>
            </a:r>
            <a:r>
              <a:rPr lang="en-US" sz="1400" i="1" dirty="0">
                <a:solidFill>
                  <a:schemeClr val="bg1"/>
                </a:solidFill>
                <a:latin typeface="Trebuchet MS" charset="0"/>
                <a:ea typeface="Calibri" charset="0"/>
              </a:rPr>
              <a:t>The Life of Samuel Johnson (Penguin Classics). </a:t>
            </a:r>
            <a:r>
              <a:rPr lang="en-US" sz="1400" dirty="0">
                <a:solidFill>
                  <a:schemeClr val="bg1"/>
                </a:solidFill>
                <a:latin typeface="Trebuchet MS" charset="0"/>
                <a:ea typeface="Calibri" charset="0"/>
              </a:rPr>
              <a:t>Cambridge UK</a:t>
            </a:r>
            <a:endParaRPr lang="en-GB" sz="1400" dirty="0">
              <a:solidFill>
                <a:schemeClr val="bg1"/>
              </a:solidFill>
              <a:latin typeface="Times New Roman" charset="0"/>
              <a:ea typeface="Calibri" charset="0"/>
            </a:endParaRPr>
          </a:p>
        </p:txBody>
      </p:sp>
    </p:spTree>
    <p:extLst>
      <p:ext uri="{BB962C8B-B14F-4D97-AF65-F5344CB8AC3E}">
        <p14:creationId xmlns:p14="http://schemas.microsoft.com/office/powerpoint/2010/main" val="330872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09EA05-1B2C-8C0F-E8DD-9B7A508F136C}"/>
              </a:ext>
            </a:extLst>
          </p:cNvPr>
          <p:cNvGraphicFramePr>
            <a:graphicFrameLocks noGrp="1"/>
          </p:cNvGraphicFramePr>
          <p:nvPr>
            <p:extLst>
              <p:ext uri="{D42A27DB-BD31-4B8C-83A1-F6EECF244321}">
                <p14:modId xmlns:p14="http://schemas.microsoft.com/office/powerpoint/2010/main" val="2998229673"/>
              </p:ext>
            </p:extLst>
          </p:nvPr>
        </p:nvGraphicFramePr>
        <p:xfrm>
          <a:off x="6189323" y="509154"/>
          <a:ext cx="5747811" cy="5018507"/>
        </p:xfrm>
        <a:graphic>
          <a:graphicData uri="http://schemas.openxmlformats.org/drawingml/2006/table">
            <a:tbl>
              <a:tblPr firstRow="1" firstCol="1" bandRow="1">
                <a:tableStyleId>{5C22544A-7EE6-4342-B048-85BDC9FD1C3A}</a:tableStyleId>
              </a:tblPr>
              <a:tblGrid>
                <a:gridCol w="729002">
                  <a:extLst>
                    <a:ext uri="{9D8B030D-6E8A-4147-A177-3AD203B41FA5}">
                      <a16:colId xmlns:a16="http://schemas.microsoft.com/office/drawing/2014/main" val="3562214034"/>
                    </a:ext>
                  </a:extLst>
                </a:gridCol>
                <a:gridCol w="862445">
                  <a:extLst>
                    <a:ext uri="{9D8B030D-6E8A-4147-A177-3AD203B41FA5}">
                      <a16:colId xmlns:a16="http://schemas.microsoft.com/office/drawing/2014/main" val="1259360613"/>
                    </a:ext>
                  </a:extLst>
                </a:gridCol>
                <a:gridCol w="4156364">
                  <a:extLst>
                    <a:ext uri="{9D8B030D-6E8A-4147-A177-3AD203B41FA5}">
                      <a16:colId xmlns:a16="http://schemas.microsoft.com/office/drawing/2014/main" val="3932809483"/>
                    </a:ext>
                  </a:extLst>
                </a:gridCol>
              </a:tblGrid>
              <a:tr h="270164">
                <a:tc>
                  <a:txBody>
                    <a:bodyPr/>
                    <a:lstStyle/>
                    <a:p>
                      <a:pPr>
                        <a:lnSpc>
                          <a:spcPct val="107000"/>
                        </a:lnSpc>
                        <a:spcAft>
                          <a:spcPts val="800"/>
                        </a:spcAft>
                        <a:tabLst>
                          <a:tab pos="457200" algn="l"/>
                        </a:tabLst>
                      </a:pPr>
                      <a:r>
                        <a:rPr lang="en-GB" sz="1600" kern="100" dirty="0">
                          <a:effectLst/>
                        </a:rPr>
                        <a:t>Week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600" kern="100" dirty="0">
                          <a:effectLst/>
                        </a:rPr>
                        <a:t>Date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600" kern="100" dirty="0">
                          <a:effectLst/>
                        </a:rPr>
                        <a:t>Topic</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extLst>
                  <a:ext uri="{0D108BD9-81ED-4DB2-BD59-A6C34878D82A}">
                    <a16:rowId xmlns:a16="http://schemas.microsoft.com/office/drawing/2014/main" val="4259623613"/>
                  </a:ext>
                </a:extLst>
              </a:tr>
              <a:tr h="873215">
                <a:tc>
                  <a:txBody>
                    <a:bodyPr/>
                    <a:lstStyle/>
                    <a:p>
                      <a:pPr algn="ctr">
                        <a:lnSpc>
                          <a:spcPct val="107000"/>
                        </a:lnSpc>
                        <a:spcAft>
                          <a:spcPts val="800"/>
                        </a:spcAft>
                        <a:tabLst>
                          <a:tab pos="457200" algn="l"/>
                        </a:tabLst>
                      </a:pPr>
                      <a:r>
                        <a:rPr lang="en-GB" sz="1400" kern="100" dirty="0">
                          <a:effectLst/>
                        </a:rPr>
                        <a:t>1</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kern="100" dirty="0">
                          <a:effectLst/>
                        </a:rPr>
                        <a:t>27/6/23</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b="1" kern="100" dirty="0">
                          <a:effectLst/>
                        </a:rPr>
                        <a:t>Introduction to Support</a:t>
                      </a:r>
                      <a:br>
                        <a:rPr lang="en-GB" sz="1400" kern="100" dirty="0">
                          <a:effectLst/>
                        </a:rPr>
                      </a:br>
                      <a:r>
                        <a:rPr lang="en-GB" sz="1400" kern="100" dirty="0">
                          <a:effectLst/>
                        </a:rPr>
                        <a:t>Assessments &amp; Deadlines</a:t>
                      </a:r>
                      <a:br>
                        <a:rPr lang="en-GB" sz="1400" kern="100" dirty="0">
                          <a:effectLst/>
                        </a:rPr>
                      </a:br>
                      <a:r>
                        <a:rPr lang="en-GB" sz="1400" kern="100" dirty="0">
                          <a:effectLst/>
                        </a:rPr>
                        <a:t>Report Writing and Referencing</a:t>
                      </a:r>
                    </a:p>
                  </a:txBody>
                  <a:tcPr marL="67538" marR="67538" marT="0" marB="0"/>
                </a:tc>
                <a:extLst>
                  <a:ext uri="{0D108BD9-81ED-4DB2-BD59-A6C34878D82A}">
                    <a16:rowId xmlns:a16="http://schemas.microsoft.com/office/drawing/2014/main" val="2097350906"/>
                  </a:ext>
                </a:extLst>
              </a:tr>
              <a:tr h="631972">
                <a:tc>
                  <a:txBody>
                    <a:bodyPr/>
                    <a:lstStyle/>
                    <a:p>
                      <a:pPr algn="ctr">
                        <a:lnSpc>
                          <a:spcPct val="107000"/>
                        </a:lnSpc>
                        <a:spcAft>
                          <a:spcPts val="800"/>
                        </a:spcAft>
                        <a:tabLst>
                          <a:tab pos="457200" algn="l"/>
                        </a:tabLst>
                      </a:pPr>
                      <a:r>
                        <a:rPr lang="en-GB" sz="1400" kern="100">
                          <a:effectLst/>
                        </a:rPr>
                        <a:t>2</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kern="100" dirty="0">
                          <a:effectLst/>
                        </a:rPr>
                        <a:t>4/7/23</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b="1" kern="100" dirty="0">
                          <a:effectLst/>
                        </a:rPr>
                        <a:t>Research &amp; Ethics</a:t>
                      </a:r>
                    </a:p>
                    <a:p>
                      <a:pPr>
                        <a:lnSpc>
                          <a:spcPct val="107000"/>
                        </a:lnSpc>
                        <a:spcAft>
                          <a:spcPts val="800"/>
                        </a:spcAft>
                        <a:tabLst>
                          <a:tab pos="457200" algn="l"/>
                        </a:tabLs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extLst>
                  <a:ext uri="{0D108BD9-81ED-4DB2-BD59-A6C34878D82A}">
                    <a16:rowId xmlns:a16="http://schemas.microsoft.com/office/drawing/2014/main" val="3529640715"/>
                  </a:ext>
                </a:extLst>
              </a:tr>
              <a:tr h="631972">
                <a:tc>
                  <a:txBody>
                    <a:bodyPr/>
                    <a:lstStyle/>
                    <a:p>
                      <a:pPr algn="ctr">
                        <a:lnSpc>
                          <a:spcPct val="107000"/>
                        </a:lnSpc>
                        <a:spcAft>
                          <a:spcPts val="800"/>
                        </a:spcAft>
                        <a:tabLst>
                          <a:tab pos="457200" algn="l"/>
                        </a:tabLst>
                      </a:pPr>
                      <a:r>
                        <a:rPr lang="en-GB" sz="1400" kern="100">
                          <a:effectLst/>
                        </a:rPr>
                        <a:t>3</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kern="100" dirty="0">
                          <a:effectLst/>
                        </a:rPr>
                        <a:t>11/7/23</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b="1" kern="100" dirty="0">
                          <a:effectLst/>
                        </a:rPr>
                        <a:t>Literature Review &amp; Frameworks</a:t>
                      </a:r>
                    </a:p>
                    <a:p>
                      <a:pPr>
                        <a:lnSpc>
                          <a:spcPct val="107000"/>
                        </a:lnSpc>
                        <a:spcAft>
                          <a:spcPts val="800"/>
                        </a:spcAft>
                        <a:tabLst>
                          <a:tab pos="457200" algn="l"/>
                        </a:tabLs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extLst>
                  <a:ext uri="{0D108BD9-81ED-4DB2-BD59-A6C34878D82A}">
                    <a16:rowId xmlns:a16="http://schemas.microsoft.com/office/drawing/2014/main" val="223053866"/>
                  </a:ext>
                </a:extLst>
              </a:tr>
              <a:tr h="491159">
                <a:tc>
                  <a:txBody>
                    <a:bodyPr/>
                    <a:lstStyle/>
                    <a:p>
                      <a:pPr algn="ctr">
                        <a:lnSpc>
                          <a:spcPct val="107000"/>
                        </a:lnSpc>
                        <a:spcAft>
                          <a:spcPts val="800"/>
                        </a:spcAft>
                        <a:tabLst>
                          <a:tab pos="457200" algn="l"/>
                        </a:tabLst>
                      </a:pPr>
                      <a:r>
                        <a:rPr lang="en-GB" sz="1400" kern="100">
                          <a:effectLst/>
                        </a:rPr>
                        <a:t>4</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kern="100" dirty="0">
                          <a:effectLst/>
                        </a:rPr>
                        <a:t>18/7/23</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b="1" kern="100" dirty="0">
                          <a:effectLst/>
                        </a:rPr>
                        <a:t>Project planning &amp; Pilot Study</a:t>
                      </a:r>
                      <a:br>
                        <a:rPr lang="en-GB" sz="1400" kern="100" dirty="0">
                          <a:effectLst/>
                        </a:rPr>
                      </a:b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extLst>
                  <a:ext uri="{0D108BD9-81ED-4DB2-BD59-A6C34878D82A}">
                    <a16:rowId xmlns:a16="http://schemas.microsoft.com/office/drawing/2014/main" val="3186595482"/>
                  </a:ext>
                </a:extLst>
              </a:tr>
              <a:tr h="1177357">
                <a:tc>
                  <a:txBody>
                    <a:bodyPr/>
                    <a:lstStyle/>
                    <a:p>
                      <a:pPr algn="ctr">
                        <a:lnSpc>
                          <a:spcPct val="107000"/>
                        </a:lnSpc>
                        <a:spcAft>
                          <a:spcPts val="800"/>
                        </a:spcAft>
                        <a:tabLst>
                          <a:tab pos="457200" algn="l"/>
                        </a:tabLst>
                      </a:pPr>
                      <a:r>
                        <a:rPr lang="en-GB" sz="1400" kern="100">
                          <a:effectLst/>
                        </a:rPr>
                        <a:t>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kern="100" dirty="0">
                          <a:effectLst/>
                        </a:rPr>
                        <a:t>25/7/23</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r>
                        <a:rPr lang="en-GB" sz="1400" b="1" kern="100" dirty="0">
                          <a:effectLst/>
                        </a:rPr>
                        <a:t>Your Project </a:t>
                      </a:r>
                      <a:br>
                        <a:rPr lang="en-GB" sz="1400" kern="100" dirty="0">
                          <a:effectLst/>
                        </a:rPr>
                      </a:br>
                      <a:r>
                        <a:rPr lang="en-GB" sz="1400" kern="100" dirty="0">
                          <a:effectLst/>
                        </a:rPr>
                        <a:t>What could your project look like? </a:t>
                      </a:r>
                      <a:br>
                        <a:rPr lang="en-GB" sz="1400" kern="100" dirty="0">
                          <a:effectLst/>
                        </a:rPr>
                      </a:br>
                      <a:r>
                        <a:rPr lang="en-GB" sz="1400" kern="100" dirty="0">
                          <a:effectLst/>
                        </a:rPr>
                        <a:t>What’s your research question?</a:t>
                      </a:r>
                      <a:br>
                        <a:rPr lang="en-GB" sz="1400" kern="100" dirty="0">
                          <a:effectLst/>
                        </a:rPr>
                      </a:br>
                      <a:r>
                        <a:rPr lang="en-GB" sz="1400" kern="100" dirty="0">
                          <a:effectLst/>
                        </a:rPr>
                        <a:t>What outcome would you like to achieve?</a:t>
                      </a:r>
                    </a:p>
                    <a:p>
                      <a:pPr>
                        <a:lnSpc>
                          <a:spcPct val="107000"/>
                        </a:lnSpc>
                        <a:spcAft>
                          <a:spcPts val="800"/>
                        </a:spcAft>
                        <a:tabLst>
                          <a:tab pos="457200" algn="l"/>
                        </a:tabLs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extLst>
                  <a:ext uri="{0D108BD9-81ED-4DB2-BD59-A6C34878D82A}">
                    <a16:rowId xmlns:a16="http://schemas.microsoft.com/office/drawing/2014/main" val="1526354517"/>
                  </a:ext>
                </a:extLst>
              </a:tr>
              <a:tr h="942668">
                <a:tc>
                  <a:txBody>
                    <a:bodyPr/>
                    <a:lstStyle/>
                    <a:p>
                      <a:pPr algn="ctr">
                        <a:lnSpc>
                          <a:spcPct val="107000"/>
                        </a:lnSpc>
                        <a:spcAft>
                          <a:spcPts val="800"/>
                        </a:spcAft>
                        <a:tabLst>
                          <a:tab pos="457200" algn="l"/>
                        </a:tabLst>
                      </a:pPr>
                      <a:r>
                        <a:rPr lang="en-GB" sz="1400" kern="100">
                          <a:effectLst/>
                        </a:rPr>
                        <a:t>6</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pPr>
                        <a:lnSpc>
                          <a:spcPct val="107000"/>
                        </a:lnSpc>
                        <a:spcAft>
                          <a:spcPts val="800"/>
                        </a:spcAft>
                        <a:tabLst>
                          <a:tab pos="457200" algn="l"/>
                        </a:tabLst>
                      </a:pPr>
                      <a:r>
                        <a:rPr lang="en-GB" sz="1400" kern="100" dirty="0">
                          <a:effectLst/>
                        </a:rPr>
                        <a:t>1/8/23</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tc>
                  <a:txBody>
                    <a:bodyPr/>
                    <a:lstStyle/>
                    <a:p>
                      <a:r>
                        <a:rPr lang="en-GB" sz="1400" b="1" kern="100" dirty="0">
                          <a:effectLst/>
                        </a:rPr>
                        <a:t>Final Support Recap </a:t>
                      </a:r>
                      <a:br>
                        <a:rPr lang="en-GB" sz="1400" kern="100" dirty="0">
                          <a:effectLst/>
                        </a:rPr>
                      </a:br>
                      <a:r>
                        <a:rPr lang="en-GB" sz="1400" kern="100" dirty="0">
                          <a:effectLst/>
                        </a:rPr>
                        <a:t>Academic writing and proofreading</a:t>
                      </a:r>
                      <a:br>
                        <a:rPr lang="en-GB" sz="1400" kern="100" dirty="0">
                          <a:effectLst/>
                        </a:rPr>
                      </a:br>
                      <a:r>
                        <a:rPr lang="en-GB" sz="1400" kern="100" dirty="0">
                          <a:effectLst/>
                        </a:rPr>
                        <a:t>Milestones &amp; Deadlines</a:t>
                      </a:r>
                    </a:p>
                    <a:p>
                      <a:pPr>
                        <a:lnSpc>
                          <a:spcPct val="107000"/>
                        </a:lnSpc>
                        <a:spcAft>
                          <a:spcPts val="800"/>
                        </a:spcAft>
                        <a:tabLst>
                          <a:tab pos="457200" algn="l"/>
                        </a:tabLs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538" marR="67538" marT="0" marB="0"/>
                </a:tc>
                <a:extLst>
                  <a:ext uri="{0D108BD9-81ED-4DB2-BD59-A6C34878D82A}">
                    <a16:rowId xmlns:a16="http://schemas.microsoft.com/office/drawing/2014/main" val="2775238674"/>
                  </a:ext>
                </a:extLst>
              </a:tr>
            </a:tbl>
          </a:graphicData>
        </a:graphic>
      </p:graphicFrame>
      <p:sp>
        <p:nvSpPr>
          <p:cNvPr id="3" name="TextBox 2">
            <a:extLst>
              <a:ext uri="{FF2B5EF4-FFF2-40B4-BE49-F238E27FC236}">
                <a16:creationId xmlns:a16="http://schemas.microsoft.com/office/drawing/2014/main" id="{B0BF5E68-A6AD-1F91-FC22-FCDE01236331}"/>
              </a:ext>
            </a:extLst>
          </p:cNvPr>
          <p:cNvSpPr txBox="1"/>
          <p:nvPr/>
        </p:nvSpPr>
        <p:spPr>
          <a:xfrm>
            <a:off x="587375" y="1007919"/>
            <a:ext cx="4961370" cy="3813464"/>
          </a:xfrm>
          <a:prstGeom prst="rect">
            <a:avLst/>
          </a:prstGeom>
          <a:noFill/>
        </p:spPr>
        <p:txBody>
          <a:bodyPr wrap="square" lIns="0" tIns="0" rIns="0" bIns="0" rtlCol="0">
            <a:noAutofit/>
          </a:bodyPr>
          <a:lstStyle/>
          <a:p>
            <a:pPr algn="l"/>
            <a:r>
              <a:rPr lang="en-GB" sz="3200" b="1" dirty="0">
                <a:solidFill>
                  <a:schemeClr val="bg1"/>
                </a:solidFill>
              </a:rPr>
              <a:t>There will be 6 support sessions taking place every Tuesday 1300-1400 in </a:t>
            </a:r>
            <a:r>
              <a:rPr lang="en-GB" sz="3200" b="1" i="0" dirty="0">
                <a:solidFill>
                  <a:schemeClr val="bg1"/>
                </a:solidFill>
                <a:effectLst/>
              </a:rPr>
              <a:t>HC005 Lecture Theatre</a:t>
            </a:r>
            <a:endParaRPr lang="en-GB" sz="3200" b="1" dirty="0">
              <a:solidFill>
                <a:schemeClr val="bg1"/>
              </a:solidFill>
            </a:endParaRPr>
          </a:p>
        </p:txBody>
      </p:sp>
    </p:spTree>
    <p:extLst>
      <p:ext uri="{BB962C8B-B14F-4D97-AF65-F5344CB8AC3E}">
        <p14:creationId xmlns:p14="http://schemas.microsoft.com/office/powerpoint/2010/main" val="7555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EA2AC3-395F-9162-8ED1-35AF819C09DA}"/>
              </a:ext>
            </a:extLst>
          </p:cNvPr>
          <p:cNvSpPr txBox="1"/>
          <p:nvPr/>
        </p:nvSpPr>
        <p:spPr>
          <a:xfrm>
            <a:off x="347811" y="619665"/>
            <a:ext cx="11496377" cy="3799840"/>
          </a:xfrm>
          <a:prstGeom prst="rect">
            <a:avLst/>
          </a:prstGeom>
          <a:noFill/>
        </p:spPr>
        <p:txBody>
          <a:bodyPr wrap="square" lIns="0" tIns="0" rIns="0" bIns="0" rtlCol="0">
            <a:noAutofit/>
          </a:bodyPr>
          <a:lstStyle/>
          <a:p>
            <a:pPr algn="ctr"/>
            <a:r>
              <a:rPr lang="en-GB" sz="6000" dirty="0">
                <a:solidFill>
                  <a:schemeClr val="bg1"/>
                </a:solidFill>
              </a:rPr>
              <a:t>Start Dissertation COM726 </a:t>
            </a:r>
            <a:br>
              <a:rPr lang="en-GB" sz="6000" dirty="0">
                <a:solidFill>
                  <a:schemeClr val="bg1"/>
                </a:solidFill>
              </a:rPr>
            </a:br>
            <a:r>
              <a:rPr lang="en-GB" sz="6000" dirty="0">
                <a:solidFill>
                  <a:schemeClr val="bg1"/>
                </a:solidFill>
              </a:rPr>
              <a:t>in September 2023</a:t>
            </a:r>
            <a:br>
              <a:rPr lang="en-GB" sz="6000" dirty="0">
                <a:solidFill>
                  <a:schemeClr val="bg1"/>
                </a:solidFill>
              </a:rPr>
            </a:br>
            <a:br>
              <a:rPr lang="en-GB" sz="6000" dirty="0">
                <a:solidFill>
                  <a:schemeClr val="bg1"/>
                </a:solidFill>
              </a:rPr>
            </a:br>
            <a:r>
              <a:rPr lang="en-GB" sz="6000" dirty="0">
                <a:solidFill>
                  <a:schemeClr val="bg1"/>
                </a:solidFill>
              </a:rPr>
              <a:t>Submit Final Report </a:t>
            </a:r>
            <a:br>
              <a:rPr lang="en-GB" sz="6000" dirty="0">
                <a:solidFill>
                  <a:schemeClr val="bg1"/>
                </a:solidFill>
              </a:rPr>
            </a:br>
            <a:r>
              <a:rPr lang="en-GB" sz="6000" dirty="0">
                <a:solidFill>
                  <a:schemeClr val="bg1"/>
                </a:solidFill>
              </a:rPr>
              <a:t>in January 2024</a:t>
            </a:r>
          </a:p>
        </p:txBody>
      </p:sp>
    </p:spTree>
    <p:extLst>
      <p:ext uri="{BB962C8B-B14F-4D97-AF65-F5344CB8AC3E}">
        <p14:creationId xmlns:p14="http://schemas.microsoft.com/office/powerpoint/2010/main" val="21732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F5E4C-E485-B922-F84B-EE6B8FD7BE47}"/>
              </a:ext>
            </a:extLst>
          </p:cNvPr>
          <p:cNvSpPr txBox="1"/>
          <p:nvPr/>
        </p:nvSpPr>
        <p:spPr>
          <a:xfrm>
            <a:off x="587375" y="1284009"/>
            <a:ext cx="11017250" cy="3477875"/>
          </a:xfrm>
          <a:prstGeom prst="rect">
            <a:avLst/>
          </a:prstGeom>
          <a:noFill/>
        </p:spPr>
        <p:txBody>
          <a:bodyPr wrap="square">
            <a:spAutoFit/>
          </a:bodyPr>
          <a:lstStyle/>
          <a:p>
            <a:pPr algn="ctr"/>
            <a:r>
              <a:rPr lang="en-GB" sz="4400" b="1" dirty="0">
                <a:solidFill>
                  <a:schemeClr val="bg1"/>
                </a:solidFill>
                <a:effectLst/>
                <a:ea typeface="Calibri" panose="020F0502020204030204" pitchFamily="34" charset="0"/>
              </a:rPr>
              <a:t>Project </a:t>
            </a:r>
            <a:r>
              <a:rPr lang="en-GB" sz="4400" b="1" dirty="0">
                <a:solidFill>
                  <a:schemeClr val="bg1"/>
                </a:solidFill>
                <a:ea typeface="Calibri" panose="020F0502020204030204" pitchFamily="34" charset="0"/>
              </a:rPr>
              <a:t>P</a:t>
            </a:r>
            <a:r>
              <a:rPr lang="en-GB" sz="4400" b="1" dirty="0">
                <a:solidFill>
                  <a:schemeClr val="bg1"/>
                </a:solidFill>
                <a:effectLst/>
                <a:ea typeface="Calibri" panose="020F0502020204030204" pitchFamily="34" charset="0"/>
              </a:rPr>
              <a:t>roposal </a:t>
            </a:r>
            <a:r>
              <a:rPr lang="en-GB" sz="4400" b="1" dirty="0">
                <a:solidFill>
                  <a:schemeClr val="bg1"/>
                </a:solidFill>
                <a:ea typeface="Calibri" panose="020F0502020204030204" pitchFamily="34" charset="0"/>
              </a:rPr>
              <a:t>O</a:t>
            </a:r>
            <a:r>
              <a:rPr lang="en-GB" sz="4400" b="1" dirty="0">
                <a:solidFill>
                  <a:schemeClr val="bg1"/>
                </a:solidFill>
                <a:effectLst/>
                <a:ea typeface="Calibri" panose="020F0502020204030204" pitchFamily="34" charset="0"/>
              </a:rPr>
              <a:t>utline - NOT GRADED</a:t>
            </a:r>
            <a:br>
              <a:rPr lang="en-GB" sz="4400" b="1" dirty="0">
                <a:solidFill>
                  <a:schemeClr val="bg1"/>
                </a:solidFill>
                <a:effectLst/>
                <a:ea typeface="Calibri" panose="020F0502020204030204" pitchFamily="34" charset="0"/>
              </a:rPr>
            </a:br>
            <a:r>
              <a:rPr lang="en-GB" sz="4400" b="1" dirty="0">
                <a:solidFill>
                  <a:schemeClr val="bg1"/>
                </a:solidFill>
                <a:effectLst/>
                <a:ea typeface="Calibri" panose="020F0502020204030204" pitchFamily="34" charset="0"/>
              </a:rPr>
              <a:t>Monday </a:t>
            </a:r>
            <a:r>
              <a:rPr lang="en-GB" sz="4400" b="1" dirty="0">
                <a:solidFill>
                  <a:schemeClr val="bg1"/>
                </a:solidFill>
                <a:ea typeface="Calibri" panose="020F0502020204030204" pitchFamily="34" charset="0"/>
              </a:rPr>
              <a:t>4</a:t>
            </a:r>
            <a:r>
              <a:rPr lang="en-GB" sz="4400" b="1" baseline="30000" dirty="0">
                <a:solidFill>
                  <a:schemeClr val="bg1"/>
                </a:solidFill>
                <a:effectLst/>
                <a:ea typeface="Calibri" panose="020F0502020204030204" pitchFamily="34" charset="0"/>
              </a:rPr>
              <a:t>th</a:t>
            </a:r>
            <a:r>
              <a:rPr lang="en-GB" sz="4400" b="1" dirty="0">
                <a:solidFill>
                  <a:schemeClr val="bg1"/>
                </a:solidFill>
                <a:effectLst/>
                <a:ea typeface="Calibri" panose="020F0502020204030204" pitchFamily="34" charset="0"/>
              </a:rPr>
              <a:t> September 2023 </a:t>
            </a:r>
          </a:p>
          <a:p>
            <a:pPr algn="ctr"/>
            <a:endParaRPr lang="en-GB" sz="4400" dirty="0">
              <a:solidFill>
                <a:schemeClr val="bg1"/>
              </a:solidFill>
              <a:ea typeface="Calibri" panose="020F0502020204030204" pitchFamily="34" charset="0"/>
            </a:endParaRPr>
          </a:p>
          <a:p>
            <a:pPr algn="ctr"/>
            <a:r>
              <a:rPr lang="en-GB" sz="4400" b="1"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A</a:t>
            </a:r>
            <a:r>
              <a:rPr lang="en-GB" sz="4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llocation of a supervisor</a:t>
            </a:r>
            <a:br>
              <a:rPr lang="en-GB" sz="4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br>
            <a:r>
              <a:rPr lang="en-GB" sz="4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by end of September 2023</a:t>
            </a:r>
            <a:endPar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202321"/>
      </p:ext>
    </p:extLst>
  </p:cSld>
  <p:clrMapOvr>
    <a:masterClrMapping/>
  </p:clrMapOvr>
</p:sld>
</file>

<file path=ppt/theme/theme1.xml><?xml version="1.0" encoding="utf-8"?>
<a:theme xmlns:a="http://schemas.openxmlformats.org/drawingml/2006/main" name="Office Theme">
  <a:themeElements>
    <a:clrScheme name="Solent">
      <a:dk1>
        <a:srgbClr val="1D2136"/>
      </a:dk1>
      <a:lt1>
        <a:srgbClr val="FFFFFF"/>
      </a:lt1>
      <a:dk2>
        <a:srgbClr val="1D2136"/>
      </a:dk2>
      <a:lt2>
        <a:srgbClr val="FFFFFF"/>
      </a:lt2>
      <a:accent1>
        <a:srgbClr val="CD1423"/>
      </a:accent1>
      <a:accent2>
        <a:srgbClr val="1D2136"/>
      </a:accent2>
      <a:accent3>
        <a:srgbClr val="C6C745"/>
      </a:accent3>
      <a:accent4>
        <a:srgbClr val="FF4D00"/>
      </a:accent4>
      <a:accent5>
        <a:srgbClr val="01C3DE"/>
      </a:accent5>
      <a:accent6>
        <a:srgbClr val="C9267D"/>
      </a:accent6>
      <a:hlink>
        <a:srgbClr val="01C3DE"/>
      </a:hlink>
      <a:folHlink>
        <a:srgbClr val="1D213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861</Words>
  <Application>Microsoft Office PowerPoint</Application>
  <PresentationFormat>Widescreen</PresentationFormat>
  <Paragraphs>85</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Research Methods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Brunt</dc:creator>
  <cp:lastModifiedBy>Martin Reid</cp:lastModifiedBy>
  <cp:revision>53</cp:revision>
  <dcterms:created xsi:type="dcterms:W3CDTF">2022-07-09T15:13:12Z</dcterms:created>
  <dcterms:modified xsi:type="dcterms:W3CDTF">2023-06-27T21:53:10Z</dcterms:modified>
</cp:coreProperties>
</file>