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390" r:id="rId3"/>
    <p:sldId id="389" r:id="rId4"/>
    <p:sldId id="391" r:id="rId5"/>
    <p:sldId id="392" r:id="rId6"/>
    <p:sldId id="257" r:id="rId7"/>
    <p:sldId id="258" r:id="rId8"/>
    <p:sldId id="259" r:id="rId9"/>
    <p:sldId id="260" r:id="rId10"/>
    <p:sldId id="261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62" r:id="rId29"/>
    <p:sldId id="393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1pPr>
    <a:lvl2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2pPr>
    <a:lvl3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3pPr>
    <a:lvl4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4pPr>
    <a:lvl5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5pPr>
    <a:lvl6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6pPr>
    <a:lvl7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7pPr>
    <a:lvl8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8pPr>
    <a:lvl9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raphik Semibold"/>
        <a:ea typeface="Graphik Semibold"/>
        <a:cs typeface="Graphik Semibold"/>
        <a:sym typeface="Graphik Semibold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7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DBDF"/>
    <a:srgbClr val="6028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EFA0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3712597"/>
              <a:satOff val="-23099"/>
              <a:lumOff val="5802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9BCEF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2871FF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D1F6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E7FE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25"/>
    <p:restoredTop sz="94702"/>
  </p:normalViewPr>
  <p:slideViewPr>
    <p:cSldViewPr snapToGrid="0" snapToObjects="1" showGuides="1">
      <p:cViewPr>
        <p:scale>
          <a:sx n="48" d="100"/>
          <a:sy n="48" d="100"/>
        </p:scale>
        <p:origin x="1856" y="1296"/>
      </p:cViewPr>
      <p:guideLst>
        <p:guide orient="horz" pos="4320"/>
        <p:guide pos="77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Attribu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2252674" y="10353079"/>
            <a:ext cx="20691414" cy="567945"/>
          </a:xfrm>
          <a:prstGeom prst="rect">
            <a:avLst/>
          </a:prstGeom>
        </p:spPr>
        <p:txBody>
          <a:bodyPr/>
          <a:lstStyle>
            <a:lvl1pPr defTabSz="584200">
              <a:defRPr sz="2800" spc="-84"/>
            </a:lvl1pPr>
          </a:lstStyle>
          <a:p>
            <a:r>
              <a:t>Attribution </a:t>
            </a:r>
          </a:p>
        </p:txBody>
      </p:sp>
      <p:sp>
        <p:nvSpPr>
          <p:cNvPr id="132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3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3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439912" y="4332885"/>
            <a:ext cx="21504176" cy="5497468"/>
          </a:xfrm>
          <a:prstGeom prst="rect">
            <a:avLst/>
          </a:prstGeom>
        </p:spPr>
        <p:txBody>
          <a:bodyPr anchor="b"/>
          <a:lstStyle>
            <a:lvl1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1pPr>
            <a:lvl2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2pPr>
            <a:lvl3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3pPr>
            <a:lvl4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4pPr>
            <a:lvl5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463013163_3048x2031.jpg"/>
          <p:cNvSpPr>
            <a:spLocks noGrp="1"/>
          </p:cNvSpPr>
          <p:nvPr>
            <p:ph type="pic" idx="13"/>
          </p:nvPr>
        </p:nvSpPr>
        <p:spPr>
          <a:xfrm>
            <a:off x="0" y="-1266000"/>
            <a:ext cx="24384000" cy="16248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445235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014407370_Retouch_4050x2379.jpg"/>
          <p:cNvSpPr>
            <a:spLocks noGrp="1"/>
          </p:cNvSpPr>
          <p:nvPr>
            <p:ph type="pic" idx="13"/>
          </p:nvPr>
        </p:nvSpPr>
        <p:spPr>
          <a:xfrm>
            <a:off x="-685800" y="-6146800"/>
            <a:ext cx="34201100" cy="200899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4384675"/>
            <a:ext cx="21869400" cy="4699000"/>
          </a:xfrm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68776"/>
            <a:ext cx="21869400" cy="1422714"/>
          </a:xfrm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518839134_3132x2088.jpg"/>
          <p:cNvSpPr>
            <a:spLocks noGrp="1"/>
          </p:cNvSpPr>
          <p:nvPr>
            <p:ph type="pic" idx="13"/>
          </p:nvPr>
        </p:nvSpPr>
        <p:spPr>
          <a:xfrm>
            <a:off x="8922063" y="-1"/>
            <a:ext cx="20573998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3743016"/>
            <a:ext cx="11442700" cy="5334001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71000"/>
            <a:ext cx="11442700" cy="3175000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42" name="Slide Subtitl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</p:txBody>
      </p:sp>
      <p:sp>
        <p:nvSpPr>
          <p:cNvPr id="4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44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45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386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270500"/>
            <a:ext cx="21869400" cy="713740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9989" y="12955885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1071588906_5475x3081_03.jpg" descr="1071588906_5475x3081_03.jpg"/>
          <p:cNvPicPr>
            <a:picLocks noChangeAspect="1"/>
          </p:cNvPicPr>
          <p:nvPr/>
        </p:nvPicPr>
        <p:blipFill>
          <a:blip r:embed="rId2"/>
          <a:srcRect l="1332" t="47600" r="46378"/>
          <a:stretch>
            <a:fillRect/>
          </a:stretch>
        </p:blipFill>
        <p:spPr>
          <a:xfrm rot="21594000">
            <a:off x="-15269" y="-21302"/>
            <a:ext cx="24446071" cy="13785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" y="0"/>
                </a:moveTo>
                <a:lnTo>
                  <a:pt x="0" y="21550"/>
                </a:lnTo>
                <a:lnTo>
                  <a:pt x="16175" y="21600"/>
                </a:lnTo>
                <a:lnTo>
                  <a:pt x="21579" y="21600"/>
                </a:lnTo>
                <a:lnTo>
                  <a:pt x="21600" y="67"/>
                </a:lnTo>
                <a:lnTo>
                  <a:pt x="21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79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5404408"/>
            <a:ext cx="21869400" cy="2881785"/>
          </a:xfrm>
          <a:prstGeom prst="rect">
            <a:avLst/>
          </a:prstGeom>
        </p:spPr>
        <p:txBody>
          <a:bodyPr anchor="ctr"/>
          <a:lstStyle>
            <a:lvl1pPr defTabSz="825500">
              <a:defRPr sz="10200" spc="-408"/>
            </a:lvl1pPr>
          </a:lstStyle>
          <a:p>
            <a:r>
              <a:t>Section Title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88" name="Slide Subtitl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Slide Subtitle </a:t>
            </a:r>
          </a:p>
        </p:txBody>
      </p:sp>
      <p:sp>
        <p:nvSpPr>
          <p:cNvPr id="89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90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9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200"/>
              </a:spcBef>
              <a:defRPr sz="2000" spc="-5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00" name="Agenda Subtitl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/>
          <a:p>
            <a:r>
              <a:t>Agenda Subtitle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118100"/>
            <a:ext cx="21869400" cy="7137400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1pPr>
            <a:lvl2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2pPr>
            <a:lvl3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3pPr>
            <a:lvl4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4pPr>
            <a:lvl5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2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0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04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Agenda Title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8277" y="4927600"/>
            <a:ext cx="21863646" cy="3853767"/>
          </a:xfrm>
          <a:prstGeom prst="rect">
            <a:avLst/>
          </a:prstGeom>
        </p:spPr>
        <p:txBody>
          <a:bodyPr anchor="ctr"/>
          <a:lstStyle>
            <a:lvl1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1pPr>
            <a:lvl2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2pPr>
            <a:lvl3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3pPr>
            <a:lvl4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4pPr>
            <a:lvl5pPr algn="ctr" defTabSz="1160859">
              <a:defRPr sz="10200" b="1" spc="-408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act informa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95400" y="8117284"/>
            <a:ext cx="21869400" cy="592456"/>
          </a:xfrm>
          <a:prstGeom prst="rect">
            <a:avLst/>
          </a:prstGeom>
        </p:spPr>
        <p:txBody>
          <a:bodyPr/>
          <a:lstStyle>
            <a:lvl1pPr algn="ctr" defTabSz="490727">
              <a:spcBef>
                <a:spcPts val="2600"/>
              </a:spcBef>
              <a:defRPr sz="2940" spc="-88"/>
            </a:lvl1pPr>
          </a:lstStyle>
          <a:p>
            <a:r>
              <a:t>Fact information</a:t>
            </a:r>
          </a:p>
        </p:txBody>
      </p:sp>
      <p:sp>
        <p:nvSpPr>
          <p:cNvPr id="12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3587043"/>
            <a:ext cx="21869400" cy="4730168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1pPr>
            <a:lvl2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2pPr>
            <a:lvl3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3pPr>
            <a:lvl4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4pPr>
            <a:lvl5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2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2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z="2200" spc="-44"/>
            </a:pPr>
            <a:endParaRPr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71588906_5475x3081_02.jpg" descr="1071588906_5475x3081_02.jpg"/>
          <p:cNvPicPr>
            <a:picLocks noChangeAspect="1"/>
          </p:cNvPicPr>
          <p:nvPr/>
        </p:nvPicPr>
        <p:blipFill>
          <a:blip r:embed="rId14"/>
          <a:srcRect t="21" b="21"/>
          <a:stretch>
            <a:fillRect/>
          </a:stretch>
        </p:blipFill>
        <p:spPr>
          <a:xfrm>
            <a:off x="0" y="0"/>
            <a:ext cx="24384002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98349" y="4384675"/>
            <a:ext cx="21869401" cy="469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Presentation Title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8349" y="9268776"/>
            <a:ext cx="21869401" cy="1402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83800" y="129540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3428914">
              <a:defRPr sz="2000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2" r:id="rId11"/>
    <p:sldLayoutId id="2147483663" r:id="rId12"/>
  </p:sldLayoutIdLst>
  <p:transition spd="med"/>
  <p:txStyles>
    <p:titleStyle>
      <a:lvl1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Graphik"/>
        </a:defRPr>
      </a:lvl9pPr>
    </p:titleStyle>
    <p:body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9pPr>
    </p:bodyStyle>
    <p:otherStyle>
      <a:lvl1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turnitin.com/products/feedback-studio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solent.ac.uk/mod/book/view.php?id=370077&amp;chapterid=163816" TargetMode="External"/><Relationship Id="rId2" Type="http://schemas.openxmlformats.org/officeDocument/2006/relationships/hyperlink" Target="https://portal.solent.ac.uk/support/official-documents/information-for-students/complaints-conduct/resources/students-and-staff/guide-interpreting-turnitin-originality-reports.pdf?t=1588260062669" TargetMode="Externa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help.turnitin.com/feedback-studio/turnitin-website/instructor/the-similarity-report/viewing-similarity-matches.htm" TargetMode="External"/><Relationship Id="rId4" Type="http://schemas.openxmlformats.org/officeDocument/2006/relationships/hyperlink" Target="https://www.youtube.com/watch?v=gMZLHYplMxA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table&#10;&#10;Description automatically generated">
            <a:extLst>
              <a:ext uri="{FF2B5EF4-FFF2-40B4-BE49-F238E27FC236}">
                <a16:creationId xmlns:a16="http://schemas.microsoft.com/office/drawing/2014/main" id="{A4287441-4359-6649-9AAC-AF2C224726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616" r="25172" b="5920"/>
          <a:stretch/>
        </p:blipFill>
        <p:spPr>
          <a:xfrm>
            <a:off x="-142463" y="-198208"/>
            <a:ext cx="24572183" cy="14112418"/>
          </a:xfrm>
          <a:prstGeom prst="rect">
            <a:avLst/>
          </a:prstGeom>
        </p:spPr>
      </p:pic>
      <p:sp>
        <p:nvSpPr>
          <p:cNvPr id="170" name="MARTIN REID"/>
          <p:cNvSpPr txBox="1">
            <a:spLocks noGrp="1"/>
          </p:cNvSpPr>
          <p:nvPr>
            <p:ph type="title"/>
          </p:nvPr>
        </p:nvSpPr>
        <p:spPr>
          <a:xfrm>
            <a:off x="1295400" y="3749040"/>
            <a:ext cx="17358360" cy="3974388"/>
          </a:xfrm>
        </p:spPr>
        <p:txBody>
          <a:bodyPr anchor="b">
            <a:noAutofit/>
          </a:bodyPr>
          <a:lstStyle/>
          <a:p>
            <a:r>
              <a:rPr lang="en-GB" sz="16000" dirty="0">
                <a:solidFill>
                  <a:schemeClr val="bg1"/>
                </a:solidFill>
              </a:rPr>
              <a:t>TURNITIN </a:t>
            </a:r>
            <a:br>
              <a:rPr lang="en-GB" sz="16000" dirty="0">
                <a:solidFill>
                  <a:schemeClr val="bg1"/>
                </a:solidFill>
              </a:rPr>
            </a:br>
            <a:r>
              <a:rPr lang="en-GB" sz="16000" dirty="0">
                <a:solidFill>
                  <a:schemeClr val="bg1"/>
                </a:solidFill>
              </a:rPr>
              <a:t>FOR  STUDENTS</a:t>
            </a:r>
            <a:endParaRPr sz="16000" dirty="0">
              <a:solidFill>
                <a:schemeClr val="bg1"/>
              </a:solidFill>
            </a:endParaRPr>
          </a:p>
        </p:txBody>
      </p:sp>
      <p:sp>
        <p:nvSpPr>
          <p:cNvPr id="112" name="Text Placeholder 3">
            <a:extLst>
              <a:ext uri="{FF2B5EF4-FFF2-40B4-BE49-F238E27FC236}">
                <a16:creationId xmlns:a16="http://schemas.microsoft.com/office/drawing/2014/main" id="{0D1DD76E-50B1-4C18-BC1C-2CD67A30617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295399" y="8179611"/>
            <a:ext cx="15378953" cy="3175000"/>
          </a:xfrm>
        </p:spPr>
        <p:txBody>
          <a:bodyPr>
            <a:normAutofit/>
          </a:bodyPr>
          <a:lstStyle/>
          <a:p>
            <a:r>
              <a:rPr lang="en-GB" sz="6600" dirty="0">
                <a:solidFill>
                  <a:schemeClr val="bg1"/>
                </a:solidFill>
              </a:rPr>
              <a:t>Part 3 - Academic misconduct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0A10B-4D70-854B-BEF3-9A5D2421B94E}"/>
              </a:ext>
            </a:extLst>
          </p:cNvPr>
          <p:cNvSpPr txBox="1"/>
          <p:nvPr/>
        </p:nvSpPr>
        <p:spPr>
          <a:xfrm>
            <a:off x="1383891" y="8917851"/>
            <a:ext cx="10591800" cy="10797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rebuchet MS" panose="020B0703020202090204" pitchFamily="34" charset="0"/>
                <a:sym typeface="Graphik Semibold"/>
              </a:rPr>
              <a:t>SOLENT UNIVERSITY - COMPUTING SUBJECT GROUP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A711C3-50D8-FB41-8F9A-D6269A718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31B057-6A52-8942-8A47-9F9400F2C41E}"/>
              </a:ext>
            </a:extLst>
          </p:cNvPr>
          <p:cNvSpPr/>
          <p:nvPr/>
        </p:nvSpPr>
        <p:spPr>
          <a:xfrm>
            <a:off x="9170894" y="0"/>
            <a:ext cx="352313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-4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Semibold"/>
              <a:ea typeface="Graphik Semibold"/>
              <a:cs typeface="Graphik Semibold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14761670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0C65C1A6-5665-9845-903F-866056F13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6" r="38014" b="75294"/>
          <a:stretch/>
        </p:blipFill>
        <p:spPr>
          <a:xfrm>
            <a:off x="3634908" y="1314102"/>
            <a:ext cx="17257059" cy="1071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87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D843B8-6234-DA45-BB6C-1383A4657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71616A-C14E-514F-BAF8-8DD21A73BBE4}"/>
              </a:ext>
            </a:extLst>
          </p:cNvPr>
          <p:cNvSpPr/>
          <p:nvPr/>
        </p:nvSpPr>
        <p:spPr>
          <a:xfrm>
            <a:off x="9170894" y="0"/>
            <a:ext cx="352313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-4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Semibold"/>
              <a:ea typeface="Graphik Semibold"/>
              <a:cs typeface="Graphik Semibold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19312521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601E01-D39F-3B4C-A3E2-364590AB5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8DDEEE-6338-C64D-9BB8-E53A0AA207D2}"/>
              </a:ext>
            </a:extLst>
          </p:cNvPr>
          <p:cNvSpPr/>
          <p:nvPr/>
        </p:nvSpPr>
        <p:spPr>
          <a:xfrm>
            <a:off x="9170894" y="0"/>
            <a:ext cx="352313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-4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Semibold"/>
              <a:ea typeface="Graphik Semibold"/>
              <a:cs typeface="Graphik Semibold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4641985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D526F3B-DA2D-5D4B-9BDA-0630BBCED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99CC6E-3520-CA40-AAD1-8497B004A6B8}"/>
              </a:ext>
            </a:extLst>
          </p:cNvPr>
          <p:cNvSpPr/>
          <p:nvPr/>
        </p:nvSpPr>
        <p:spPr>
          <a:xfrm>
            <a:off x="9170894" y="0"/>
            <a:ext cx="352313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-4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Semibold"/>
              <a:ea typeface="Graphik Semibold"/>
              <a:cs typeface="Graphik Semibold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55958487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A38F9C5-6F7D-384F-B760-BFE3A8643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85B72C-DB67-F248-BD0F-15154E2C2061}"/>
              </a:ext>
            </a:extLst>
          </p:cNvPr>
          <p:cNvSpPr/>
          <p:nvPr/>
        </p:nvSpPr>
        <p:spPr>
          <a:xfrm>
            <a:off x="9170894" y="0"/>
            <a:ext cx="352313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-4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Semibold"/>
              <a:ea typeface="Graphik Semibold"/>
              <a:cs typeface="Graphik Semibold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85969166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14D5E85-E025-8D41-A58D-9052010E3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4813FD-7F99-3C46-A636-90C35CA40F60}"/>
              </a:ext>
            </a:extLst>
          </p:cNvPr>
          <p:cNvSpPr/>
          <p:nvPr/>
        </p:nvSpPr>
        <p:spPr>
          <a:xfrm>
            <a:off x="9170894" y="0"/>
            <a:ext cx="352313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-4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Semibold"/>
              <a:ea typeface="Graphik Semibold"/>
              <a:cs typeface="Graphik Semibold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08137893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30DA97A-D421-7943-B3B4-973338FB9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4D9DA2-E134-AB48-86B8-61F638561429}"/>
              </a:ext>
            </a:extLst>
          </p:cNvPr>
          <p:cNvSpPr/>
          <p:nvPr/>
        </p:nvSpPr>
        <p:spPr>
          <a:xfrm>
            <a:off x="9170894" y="0"/>
            <a:ext cx="352313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-4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Semibold"/>
              <a:ea typeface="Graphik Semibold"/>
              <a:cs typeface="Graphik Semibold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67251754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C7D285A-523C-3949-8B77-EC62397BB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F8F8BA-520C-4849-B7A9-9CEDBB383BC8}"/>
              </a:ext>
            </a:extLst>
          </p:cNvPr>
          <p:cNvSpPr/>
          <p:nvPr/>
        </p:nvSpPr>
        <p:spPr>
          <a:xfrm>
            <a:off x="9170894" y="0"/>
            <a:ext cx="352313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-4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Semibold"/>
              <a:ea typeface="Graphik Semibold"/>
              <a:cs typeface="Graphik Semibold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15219415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05E47E1-C9F6-8F46-80B3-4EF91FD48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C40D21-CD0A-4842-A249-9E9F473E3957}"/>
              </a:ext>
            </a:extLst>
          </p:cNvPr>
          <p:cNvSpPr/>
          <p:nvPr/>
        </p:nvSpPr>
        <p:spPr>
          <a:xfrm>
            <a:off x="9170894" y="0"/>
            <a:ext cx="352313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-4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Semibold"/>
              <a:ea typeface="Graphik Semibold"/>
              <a:cs typeface="Graphik Semibold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23540402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872CAB4-759A-6C49-B6B5-9162FBA45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714" y="806823"/>
            <a:ext cx="18575875" cy="11053482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10DC4C9-E7E7-5F4F-AFAA-A525EF47B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36" y="968187"/>
            <a:ext cx="5074727" cy="26434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1A2675-F18B-2B41-9395-0DB0A5C6F259}"/>
              </a:ext>
            </a:extLst>
          </p:cNvPr>
          <p:cNvSpPr/>
          <p:nvPr/>
        </p:nvSpPr>
        <p:spPr>
          <a:xfrm>
            <a:off x="1374113" y="12843155"/>
            <a:ext cx="21797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+mn-ea"/>
                <a:ea typeface="+mn-ea"/>
              </a:rPr>
              <a:t>TURNITIN., 2020. </a:t>
            </a:r>
            <a:r>
              <a:rPr lang="en-GB" sz="2800" i="1" dirty="0">
                <a:latin typeface="+mn-ea"/>
                <a:ea typeface="+mn-ea"/>
              </a:rPr>
              <a:t>Feedback Studio</a:t>
            </a:r>
            <a:r>
              <a:rPr lang="en-GB" sz="2800" dirty="0">
                <a:latin typeface="+mn-ea"/>
                <a:ea typeface="+mn-ea"/>
              </a:rPr>
              <a:t> [viewed 29 April 2020]. Available from: </a:t>
            </a:r>
            <a:r>
              <a:rPr lang="en-GB" sz="2800" dirty="0">
                <a:latin typeface="+mn-ea"/>
                <a:ea typeface="+mn-ea"/>
                <a:hlinkClick r:id="rId4"/>
              </a:rPr>
              <a:t>https://www.turnitin.com/products/feedback-studio</a:t>
            </a:r>
            <a:endParaRPr lang="en-GB" sz="2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1099995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701F72-053D-484B-BAB0-0DE47F76B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541CD1-54EC-954E-8963-AAED8C50FA90}"/>
              </a:ext>
            </a:extLst>
          </p:cNvPr>
          <p:cNvSpPr/>
          <p:nvPr/>
        </p:nvSpPr>
        <p:spPr>
          <a:xfrm>
            <a:off x="9170894" y="0"/>
            <a:ext cx="352313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-4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Semibold"/>
              <a:ea typeface="Graphik Semibold"/>
              <a:cs typeface="Graphik Semibold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65649211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DB9E09A-7E61-0545-9A51-72C05136B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6A368F-B0D4-8045-9934-C1C60C744BBA}"/>
              </a:ext>
            </a:extLst>
          </p:cNvPr>
          <p:cNvSpPr/>
          <p:nvPr/>
        </p:nvSpPr>
        <p:spPr>
          <a:xfrm>
            <a:off x="9170894" y="0"/>
            <a:ext cx="352313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-4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Semibold"/>
              <a:ea typeface="Graphik Semibold"/>
              <a:cs typeface="Graphik Semibold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04138284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2AF2FD-0E84-8E4F-8F7A-AF4859055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D7F3EB-EF36-E941-A54B-A6AF5B3EDBCB}"/>
              </a:ext>
            </a:extLst>
          </p:cNvPr>
          <p:cNvSpPr/>
          <p:nvPr/>
        </p:nvSpPr>
        <p:spPr>
          <a:xfrm>
            <a:off x="9170894" y="0"/>
            <a:ext cx="352313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-4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Semibold"/>
              <a:ea typeface="Graphik Semibold"/>
              <a:cs typeface="Graphik Semibold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32009750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CDF2E3-0E3E-C748-ABB8-DB5E61F95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AC8E8B-115A-BC49-B1D3-6CB687B5FBF8}"/>
              </a:ext>
            </a:extLst>
          </p:cNvPr>
          <p:cNvSpPr/>
          <p:nvPr/>
        </p:nvSpPr>
        <p:spPr>
          <a:xfrm>
            <a:off x="9170894" y="0"/>
            <a:ext cx="352313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-4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Semibold"/>
              <a:ea typeface="Graphik Semibold"/>
              <a:cs typeface="Graphik Semibold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19428952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E954659-F24D-E342-ACDD-36D668F00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93399F-505A-DD43-AA49-54A7D8E99F9B}"/>
              </a:ext>
            </a:extLst>
          </p:cNvPr>
          <p:cNvSpPr/>
          <p:nvPr/>
        </p:nvSpPr>
        <p:spPr>
          <a:xfrm>
            <a:off x="9170894" y="0"/>
            <a:ext cx="352313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-4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Semibold"/>
              <a:ea typeface="Graphik Semibold"/>
              <a:cs typeface="Graphik Semibold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49739532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89A7C48-12B1-0B4A-A53B-42F1C7E7F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1B6022-C311-584E-8095-9A903DA9C6B6}"/>
              </a:ext>
            </a:extLst>
          </p:cNvPr>
          <p:cNvSpPr/>
          <p:nvPr/>
        </p:nvSpPr>
        <p:spPr>
          <a:xfrm>
            <a:off x="9170894" y="0"/>
            <a:ext cx="352313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-4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Semibold"/>
              <a:ea typeface="Graphik Semibold"/>
              <a:cs typeface="Graphik Semibold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52479566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2EB685B-DDC0-9B4D-8CBC-611D9626C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96CC7B-E696-3F49-8470-8BF1D8AA220C}"/>
              </a:ext>
            </a:extLst>
          </p:cNvPr>
          <p:cNvSpPr/>
          <p:nvPr/>
        </p:nvSpPr>
        <p:spPr>
          <a:xfrm>
            <a:off x="9170894" y="0"/>
            <a:ext cx="352313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-4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Semibold"/>
              <a:ea typeface="Graphik Semibold"/>
              <a:cs typeface="Graphik Semibold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03385505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DA3767E-F8B6-1240-9144-108E8C214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907C10-7CBA-BB4D-9F07-A950FF1C1D50}"/>
              </a:ext>
            </a:extLst>
          </p:cNvPr>
          <p:cNvSpPr/>
          <p:nvPr/>
        </p:nvSpPr>
        <p:spPr>
          <a:xfrm>
            <a:off x="9170894" y="0"/>
            <a:ext cx="352313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-4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Semibold"/>
              <a:ea typeface="Graphik Semibold"/>
              <a:cs typeface="Graphik Semibold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2296396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A18E53-BFCE-F343-899C-869A7F5D292D}"/>
              </a:ext>
            </a:extLst>
          </p:cNvPr>
          <p:cNvSpPr/>
          <p:nvPr/>
        </p:nvSpPr>
        <p:spPr>
          <a:xfrm>
            <a:off x="8955741" y="0"/>
            <a:ext cx="3684494" cy="53788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-4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Semibold"/>
              <a:ea typeface="Graphik Semibold"/>
              <a:cs typeface="Graphik Semibold"/>
              <a:sym typeface="Graphik Semibold"/>
            </a:endParaRPr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BF5CFCF-33E6-874F-BC3A-B16802297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1E5392-8CD5-564F-B847-52EC8CF6D04F}"/>
              </a:ext>
            </a:extLst>
          </p:cNvPr>
          <p:cNvSpPr/>
          <p:nvPr/>
        </p:nvSpPr>
        <p:spPr>
          <a:xfrm>
            <a:off x="9170894" y="0"/>
            <a:ext cx="352313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-4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Semibold"/>
              <a:ea typeface="Graphik Semibold"/>
              <a:cs typeface="Graphik Semibold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15560027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DA66EE-1FD0-7749-91ED-9A795A925A39}"/>
              </a:ext>
            </a:extLst>
          </p:cNvPr>
          <p:cNvSpPr/>
          <p:nvPr/>
        </p:nvSpPr>
        <p:spPr>
          <a:xfrm>
            <a:off x="2550179" y="3026979"/>
            <a:ext cx="19426517" cy="8009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latin typeface="+mn-ea"/>
              </a:rPr>
              <a:t>SOLENT UNIVERSITY., n.d. </a:t>
            </a:r>
            <a:r>
              <a:rPr lang="en-GB" sz="3600" dirty="0">
                <a:latin typeface="+mn-ea"/>
              </a:rPr>
              <a:t>A guide to interpreting Turnitin originality reports [viewed 29 April 2020]. Available from: </a:t>
            </a:r>
            <a:r>
              <a:rPr lang="en-GB" sz="3600" dirty="0">
                <a:latin typeface="+mn-ea"/>
                <a:hlinkClick r:id="rId2"/>
              </a:rPr>
              <a:t>https://portal.solent.ac.uk/support/official-documents/information-for-students/complaints-conduct/resources/students-and-staff/guide-interpreting-turnitin-originality-reports.pdf?t=1588260062669</a:t>
            </a:r>
            <a:endParaRPr lang="en-US" sz="3600" dirty="0">
              <a:latin typeface="+mn-ea"/>
            </a:endParaRPr>
          </a:p>
          <a:p>
            <a:r>
              <a:rPr lang="en-GB" sz="3600" b="1" dirty="0">
                <a:latin typeface="+mn-ea"/>
              </a:rPr>
              <a:t>SOLENT UNIVERSITY., 2020. </a:t>
            </a:r>
            <a:r>
              <a:rPr lang="en-GB" sz="3600" i="1" dirty="0">
                <a:latin typeface="+mn-ea"/>
              </a:rPr>
              <a:t>Submitting assignments online: Using the originality report in Turnitin</a:t>
            </a:r>
            <a:r>
              <a:rPr lang="en-GB" sz="3600" dirty="0">
                <a:latin typeface="+mn-ea"/>
              </a:rPr>
              <a:t> [viewed 29 April 2020]. Available from: </a:t>
            </a:r>
            <a:r>
              <a:rPr lang="en-GB" sz="3600" dirty="0">
                <a:latin typeface="+mn-ea"/>
                <a:hlinkClick r:id="rId3"/>
              </a:rPr>
              <a:t>https://learn.solent.ac.uk/mod/book/view.php?id=370077&amp;chapterid=163816</a:t>
            </a:r>
            <a:endParaRPr lang="en-GB" sz="3600" dirty="0">
              <a:latin typeface="+mn-ea"/>
            </a:endParaRPr>
          </a:p>
          <a:p>
            <a:r>
              <a:rPr lang="en-GB" sz="3600" b="1" dirty="0">
                <a:latin typeface="+mn-ea"/>
                <a:ea typeface="+mn-ea"/>
              </a:rPr>
              <a:t>TURNITIN., 2019</a:t>
            </a:r>
            <a:r>
              <a:rPr lang="en-GB" sz="3600" dirty="0">
                <a:latin typeface="+mn-ea"/>
                <a:ea typeface="+mn-ea"/>
              </a:rPr>
              <a:t>. </a:t>
            </a:r>
            <a:r>
              <a:rPr lang="en-GB" sz="3600" i="1" dirty="0">
                <a:latin typeface="+mn-ea"/>
                <a:ea typeface="+mn-ea"/>
              </a:rPr>
              <a:t>Interpreting the Turnitin Similarity Report </a:t>
            </a:r>
            <a:r>
              <a:rPr lang="en-GB" sz="3600" dirty="0">
                <a:latin typeface="+mn-ea"/>
                <a:ea typeface="+mn-ea"/>
              </a:rPr>
              <a:t> [film] [viewed 29 April 2020]. Available from: </a:t>
            </a:r>
            <a:r>
              <a:rPr lang="en-GB" sz="3600" dirty="0">
                <a:latin typeface="+mn-ea"/>
                <a:ea typeface="+mn-ea"/>
                <a:hlinkClick r:id="rId4"/>
              </a:rPr>
              <a:t>https://www.youtube.com/watch?v=gMZLHYplMxA</a:t>
            </a:r>
            <a:endParaRPr lang="en-GB" sz="3600" dirty="0">
              <a:latin typeface="+mn-ea"/>
              <a:ea typeface="+mn-ea"/>
            </a:endParaRPr>
          </a:p>
          <a:p>
            <a:r>
              <a:rPr lang="en-GB" sz="3600" b="1" dirty="0">
                <a:latin typeface="+mn-ea"/>
                <a:ea typeface="+mn-ea"/>
              </a:rPr>
              <a:t>TURNITIN., 2020</a:t>
            </a:r>
            <a:r>
              <a:rPr lang="en-GB" sz="3600" dirty="0">
                <a:latin typeface="+mn-ea"/>
                <a:ea typeface="+mn-ea"/>
              </a:rPr>
              <a:t>. </a:t>
            </a:r>
            <a:r>
              <a:rPr lang="en-GB" sz="3600" i="1" dirty="0">
                <a:latin typeface="+mn-ea"/>
                <a:ea typeface="+mn-ea"/>
              </a:rPr>
              <a:t>Viewing similarity matches</a:t>
            </a:r>
            <a:r>
              <a:rPr lang="en-GB" sz="3600" dirty="0">
                <a:latin typeface="+mn-ea"/>
                <a:ea typeface="+mn-ea"/>
              </a:rPr>
              <a:t> [viewed 28 April 2020]. Available from: </a:t>
            </a:r>
            <a:r>
              <a:rPr lang="en-GB" sz="3600" dirty="0">
                <a:latin typeface="+mn-ea"/>
                <a:ea typeface="+mn-ea"/>
                <a:hlinkClick r:id="rId5"/>
              </a:rPr>
              <a:t>https://help.turnitin.com/feedback-studio/turnitin-website/instructor/the-similarity-report/viewing-similarity-matches.htm</a:t>
            </a:r>
            <a:endParaRPr lang="en-GB" sz="3600" dirty="0">
              <a:latin typeface="+mn-ea"/>
              <a:ea typeface="+mn-e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D87C7B-B485-A14C-B28D-D9D4D127D8D5}"/>
              </a:ext>
            </a:extLst>
          </p:cNvPr>
          <p:cNvSpPr/>
          <p:nvPr/>
        </p:nvSpPr>
        <p:spPr>
          <a:xfrm>
            <a:off x="2552279" y="1286088"/>
            <a:ext cx="199064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chemeClr val="tx1"/>
                </a:solidFill>
                <a:latin typeface="+mn-ea"/>
              </a:rPr>
              <a:t>REFERENCES </a:t>
            </a:r>
          </a:p>
        </p:txBody>
      </p:sp>
    </p:spTree>
    <p:extLst>
      <p:ext uri="{BB962C8B-B14F-4D97-AF65-F5344CB8AC3E}">
        <p14:creationId xmlns:p14="http://schemas.microsoft.com/office/powerpoint/2010/main" val="267302541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C8A00AE-8FB3-1B47-B608-1865D2E14B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7269"/>
          <a:stretch/>
        </p:blipFill>
        <p:spPr>
          <a:xfrm>
            <a:off x="174812" y="1640541"/>
            <a:ext cx="24034376" cy="906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1675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F4131E9-5039-AC45-A7DE-7D4822615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92"/>
          <a:stretch/>
        </p:blipFill>
        <p:spPr>
          <a:xfrm>
            <a:off x="14820058" y="2276848"/>
            <a:ext cx="6283331" cy="2774184"/>
          </a:xfrm>
          <a:prstGeom prst="rect">
            <a:avLst/>
          </a:prstGeom>
        </p:spPr>
      </p:pic>
      <p:pic>
        <p:nvPicPr>
          <p:cNvPr id="7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EFFA3D32-A166-A844-9AEB-06885EE780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17"/>
          <a:stretch/>
        </p:blipFill>
        <p:spPr>
          <a:xfrm>
            <a:off x="14468568" y="8070100"/>
            <a:ext cx="6634821" cy="2822015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F6B3C0-4AA5-8A40-BBE5-6E36694604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57"/>
          <a:stretch/>
        </p:blipFill>
        <p:spPr>
          <a:xfrm>
            <a:off x="2938649" y="8070101"/>
            <a:ext cx="6043987" cy="2822015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23BF3A-815C-7A41-B756-6D7DB9AA02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92"/>
          <a:stretch/>
        </p:blipFill>
        <p:spPr>
          <a:xfrm>
            <a:off x="2941354" y="2276848"/>
            <a:ext cx="6283330" cy="286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3884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23607C-3823-F54E-9ACF-AF818584EB0A}"/>
              </a:ext>
            </a:extLst>
          </p:cNvPr>
          <p:cNvSpPr/>
          <p:nvPr/>
        </p:nvSpPr>
        <p:spPr>
          <a:xfrm>
            <a:off x="3487270" y="5047595"/>
            <a:ext cx="17409459" cy="6901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  <a:latin typeface="+mn-ea"/>
                <a:ea typeface="+mn-ea"/>
              </a:rPr>
              <a:t>Poor understanding or incorrect referencing.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  <a:latin typeface="+mn-ea"/>
                <a:ea typeface="+mn-ea"/>
              </a:rPr>
              <a:t>Confusion around paraphrasing.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  <a:latin typeface="+mn-ea"/>
                <a:ea typeface="+mn-ea"/>
              </a:rPr>
              <a:t>Cultural differences in academic writing and referencing.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6000" dirty="0">
                <a:solidFill>
                  <a:schemeClr val="bg1"/>
                </a:solidFill>
                <a:latin typeface="+mn-ea"/>
                <a:ea typeface="+mn-ea"/>
              </a:rPr>
              <a:t>Fear of asking questions regarding the correct procedure for referencing.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5E4C56-96B2-C748-B59F-8333EFF4DCF2}"/>
              </a:ext>
            </a:extLst>
          </p:cNvPr>
          <p:cNvSpPr/>
          <p:nvPr/>
        </p:nvSpPr>
        <p:spPr>
          <a:xfrm>
            <a:off x="1577788" y="959692"/>
            <a:ext cx="20825012" cy="3470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dirty="0">
                <a:solidFill>
                  <a:schemeClr val="bg1"/>
                </a:solidFill>
                <a:latin typeface="+mn-ea"/>
                <a:ea typeface="+mn-ea"/>
              </a:rPr>
              <a:t>Does academic misconduct have to be intentional?</a:t>
            </a:r>
          </a:p>
          <a:p>
            <a:r>
              <a:rPr lang="en-GB" sz="4400" dirty="0">
                <a:solidFill>
                  <a:schemeClr val="bg1"/>
                </a:solidFill>
                <a:latin typeface="+mn-ea"/>
                <a:ea typeface="+mn-ea"/>
              </a:rPr>
              <a:t>It is important to note that whether academic misconduct is intentional or unintentional, it is still likely to be deemed academic misconduct. Examples of unintentional academic misconduct are given below:</a:t>
            </a:r>
          </a:p>
        </p:txBody>
      </p:sp>
    </p:spTree>
    <p:extLst>
      <p:ext uri="{BB962C8B-B14F-4D97-AF65-F5344CB8AC3E}">
        <p14:creationId xmlns:p14="http://schemas.microsoft.com/office/powerpoint/2010/main" val="351422801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DB99D7E-4082-FD49-8CCD-0CDC39996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D06E6C-CAB4-BF47-A20B-F95F86474120}"/>
              </a:ext>
            </a:extLst>
          </p:cNvPr>
          <p:cNvSpPr/>
          <p:nvPr/>
        </p:nvSpPr>
        <p:spPr>
          <a:xfrm>
            <a:off x="9170894" y="0"/>
            <a:ext cx="352313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-4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Semibold"/>
              <a:ea typeface="Graphik Semibold"/>
              <a:cs typeface="Graphik Semibold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08957985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22AC5E9-2AD5-8643-A6D2-A11DB9D2B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2951B7-B3F0-B54F-B201-7303637D8CCA}"/>
              </a:ext>
            </a:extLst>
          </p:cNvPr>
          <p:cNvSpPr/>
          <p:nvPr/>
        </p:nvSpPr>
        <p:spPr>
          <a:xfrm>
            <a:off x="9170894" y="0"/>
            <a:ext cx="352313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-4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Semibold"/>
              <a:ea typeface="Graphik Semibold"/>
              <a:cs typeface="Graphik Semibold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07037176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2CE4C78-2DB0-364A-B0D6-6528007A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2B5E99-EAA6-764B-87C2-8EFDF2656BAF}"/>
              </a:ext>
            </a:extLst>
          </p:cNvPr>
          <p:cNvSpPr/>
          <p:nvPr/>
        </p:nvSpPr>
        <p:spPr>
          <a:xfrm>
            <a:off x="9170894" y="0"/>
            <a:ext cx="352313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-4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Semibold"/>
              <a:ea typeface="Graphik Semibold"/>
              <a:cs typeface="Graphik Semibold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71327187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15C0D79-E0A9-5B40-AE90-0C0EB4FC5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AB607D-CB0F-7240-A019-58D0661B6F78}"/>
              </a:ext>
            </a:extLst>
          </p:cNvPr>
          <p:cNvSpPr/>
          <p:nvPr/>
        </p:nvSpPr>
        <p:spPr>
          <a:xfrm>
            <a:off x="9170894" y="0"/>
            <a:ext cx="3523130" cy="4572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-4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Semibold"/>
              <a:ea typeface="Graphik Semibold"/>
              <a:cs typeface="Graphik Semibold"/>
              <a:sym typeface="Graphik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97651441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Graphik"/>
        <a:ea typeface="Graphik"/>
        <a:cs typeface="Graphik"/>
      </a:majorFont>
      <a:minorFont>
        <a:latin typeface="Graphik"/>
        <a:ea typeface="Graphik"/>
        <a:cs typeface="Graphik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3890</TotalTime>
  <Words>282</Words>
  <Application>Microsoft Office PowerPoint</Application>
  <PresentationFormat>Custom</PresentationFormat>
  <Paragraphs>15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27_Showcase</vt:lpstr>
      <vt:lpstr>TURNITIN  FOR  STUDENTS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academic misconduct</dc:title>
  <dc:creator>Martin Reid</dc:creator>
  <cp:lastModifiedBy>Martin Reid</cp:lastModifiedBy>
  <cp:revision>44</cp:revision>
  <dcterms:created xsi:type="dcterms:W3CDTF">2020-04-27T13:37:11Z</dcterms:created>
  <dcterms:modified xsi:type="dcterms:W3CDTF">2023-06-27T22:57:42Z</dcterms:modified>
</cp:coreProperties>
</file>