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64" r:id="rId3"/>
    <p:sldId id="257" r:id="rId4"/>
    <p:sldId id="383" r:id="rId5"/>
    <p:sldId id="384" r:id="rId6"/>
    <p:sldId id="385" r:id="rId7"/>
    <p:sldId id="386" r:id="rId8"/>
    <p:sldId id="387" r:id="rId9"/>
    <p:sldId id="388" r:id="rId10"/>
    <p:sldId id="261" r:id="rId11"/>
    <p:sldId id="262" r:id="rId12"/>
    <p:sldId id="263" r:id="rId13"/>
    <p:sldId id="265" r:id="rId14"/>
    <p:sldId id="266" r:id="rId15"/>
    <p:sldId id="390" r:id="rId16"/>
    <p:sldId id="389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1pPr>
    <a:lvl2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2pPr>
    <a:lvl3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3pPr>
    <a:lvl4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4pPr>
    <a:lvl5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5pPr>
    <a:lvl6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6pPr>
    <a:lvl7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7pPr>
    <a:lvl8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8pPr>
    <a:lvl9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7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C26"/>
    <a:srgbClr val="602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0"/>
    <p:restoredTop sz="94830"/>
  </p:normalViewPr>
  <p:slideViewPr>
    <p:cSldViewPr snapToGrid="0" snapToObjects="1" showGuides="1">
      <p:cViewPr varScale="1">
        <p:scale>
          <a:sx n="58" d="100"/>
          <a:sy n="58" d="100"/>
        </p:scale>
        <p:origin x="1352" y="232"/>
      </p:cViewPr>
      <p:guideLst>
        <p:guide orient="horz" pos="4320"/>
        <p:guide pos="77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Richard Phillips Feynman was an American theoretical physicist known for his work in the path integral formulation of quantum mechanics, the theory of quantum electrodynamics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effectLst/>
                <a:latin typeface="medium-content-serif-font" charset="0"/>
              </a:rPr>
              <a:t>Feynman trip to Brazil.</a:t>
            </a:r>
            <a:r>
              <a:rPr lang="en-US" b="0" i="0" baseline="0">
                <a:effectLst/>
                <a:latin typeface="medium-content-serif-font" charset="0"/>
              </a:rPr>
              <a:t> </a:t>
            </a:r>
            <a:r>
              <a:rPr lang="en-US" b="0" i="0">
                <a:effectLst/>
                <a:latin typeface="medium-content-serif-font" charset="0"/>
              </a:rPr>
              <a:t>students there could answer exam problems with incredible speed, but they could not apply their “knowledge” at all to the real world.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17E9E-CF0A-5D42-A0C8-DE485CD180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8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Jean Piaget was a Swiss clinical psychologist known for his pioneering work in child development. Piaget's theory of cognitive development and epistemological view are together called "genetic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epistemolog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17E9E-CF0A-5D42-A0C8-DE485CD180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69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1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90727">
              <a:spcBef>
                <a:spcPts val="2600"/>
              </a:spcBef>
              <a:defRPr sz="2940" spc="-88"/>
            </a:lvl1pPr>
          </a:lstStyle>
          <a:p>
            <a:r>
              <a:t>Fact information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1pPr>
            <a:lvl2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2pPr>
            <a:lvl3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3pPr>
            <a:lvl4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4pPr>
            <a:lvl5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2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84200">
              <a:defRPr sz="2800" spc="-84"/>
            </a:lvl1pPr>
          </a:lstStyle>
          <a:p>
            <a:r>
              <a:t>Attribution </a:t>
            </a:r>
          </a:p>
        </p:txBody>
      </p:sp>
      <p:sp>
        <p:nvSpPr>
          <p:cNvPr id="13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3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1pPr>
            <a:lvl2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2pPr>
            <a:lvl3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3pPr>
            <a:lvl4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4pPr>
            <a:lvl5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463013163_3048x2031.jpg"/>
          <p:cNvSpPr>
            <a:spLocks noGrp="1"/>
          </p:cNvSpPr>
          <p:nvPr>
            <p:ph type="pic" idx="13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 header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9C08-126A-FA42-9244-3653CE7A86A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779338" y="12972892"/>
            <a:ext cx="397545" cy="410369"/>
          </a:xfrm>
        </p:spPr>
        <p:txBody>
          <a:bodyPr/>
          <a:lstStyle/>
          <a:p>
            <a:fld id="{D0AB4D72-44D9-D547-9915-0125627D6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6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014407370_Retouch_4050x2379.jpg"/>
          <p:cNvSpPr>
            <a:spLocks noGrp="1"/>
          </p:cNvSpPr>
          <p:nvPr>
            <p:ph type="pic" idx="13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518839134_3132x2088.jpg"/>
          <p:cNvSpPr>
            <a:spLocks noGrp="1"/>
          </p:cNvSpPr>
          <p:nvPr>
            <p:ph type="pic" idx="13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2" name="Slide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sp>
        <p:nvSpPr>
          <p:cNvPr id="4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44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4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9989" y="12955885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981594838_2460x1641.jpg"/>
          <p:cNvSpPr>
            <a:spLocks noGrp="1"/>
          </p:cNvSpPr>
          <p:nvPr>
            <p:ph type="pic" idx="13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68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70" name="Slide Subtitle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z="3395" spc="-101"/>
            </a:lvl1pPr>
          </a:lstStyle>
          <a:p>
            <a:r>
              <a:t>Slide Subtitle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1071588906_5475x3081_03.jpg" descr="1071588906_5475x3081_03.jpg"/>
          <p:cNvPicPr>
            <a:picLocks noChangeAspect="1"/>
          </p:cNvPicPr>
          <p:nvPr/>
        </p:nvPicPr>
        <p:blipFill>
          <a:blip r:embed="rId2"/>
          <a:srcRect l="1332" t="47600" r="46378"/>
          <a:stretch>
            <a:fillRect/>
          </a:stretch>
        </p:blipFill>
        <p:spPr>
          <a:xfrm rot="21594000">
            <a:off x="-15269" y="-21302"/>
            <a:ext cx="24446071" cy="1378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" y="0"/>
                </a:moveTo>
                <a:lnTo>
                  <a:pt x="0" y="21550"/>
                </a:lnTo>
                <a:lnTo>
                  <a:pt x="16175" y="21600"/>
                </a:lnTo>
                <a:lnTo>
                  <a:pt x="21579" y="21600"/>
                </a:lnTo>
                <a:lnTo>
                  <a:pt x="21600" y="67"/>
                </a:lnTo>
                <a:lnTo>
                  <a:pt x="2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9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z="10200" spc="-408"/>
            </a:lvl1pPr>
          </a:lstStyle>
          <a:p>
            <a:r>
              <a:t>Section Title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88" name="Slide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 </a:t>
            </a:r>
          </a:p>
        </p:txBody>
      </p:sp>
      <p:sp>
        <p:nvSpPr>
          <p:cNvPr id="89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9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9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00" name="Agenda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Agenda Subtitle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1pPr>
            <a:lvl2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2pPr>
            <a:lvl3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3pPr>
            <a:lvl4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4pPr>
            <a:lvl5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0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04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Agenda Title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1pPr>
            <a:lvl2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2pPr>
            <a:lvl3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3pPr>
            <a:lvl4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4pPr>
            <a:lvl5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71588906_5475x3081_02.jpg" descr="1071588906_5475x3081_02.jpg"/>
          <p:cNvPicPr>
            <a:picLocks noChangeAspect="1"/>
          </p:cNvPicPr>
          <p:nvPr/>
        </p:nvPicPr>
        <p:blipFill>
          <a:blip r:embed="rId17"/>
          <a:srcRect t="21" b="21"/>
          <a:stretch>
            <a:fillRect/>
          </a:stretch>
        </p:blipFill>
        <p:spPr>
          <a:xfrm>
            <a:off x="0" y="0"/>
            <a:ext cx="2438400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83800" y="12954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3428914">
              <a:defRPr sz="2000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</p:sldLayoutIdLst>
  <p:transition spd="med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enago.com/academy/fraud-research-many-types-plagiaris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wiley.com/network/researchers/submission-and-navigating-peer-review/10-types-of-plagiarism-in-research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turnitin.com/products/feedback-studio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education/2018/apr/29/cheating-at-top-uk-universities-soars-by-30-per-cen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earch.ed.ac.uk/portal/en/publications/a-comparative-evaluation-of-socratic-versus-didactic-tutoring(6199ecc5-144b-446f-bb8d-f48653a72cd8).html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kr.com/people/muohio_digital_collections" TargetMode="External"/><Relationship Id="rId2" Type="http://schemas.openxmlformats.org/officeDocument/2006/relationships/hyperlink" Target="https://flickr.com/photos/muohio_digital_collections/3200520408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research.ed.ac.uk/portal/en/publications/a-comparative-evaluation-of-socratic-versus-didactic-tutoring(6199ecc5-144b-446f-bb8d-f48653a72cd8).html" TargetMode="External"/><Relationship Id="rId5" Type="http://schemas.openxmlformats.org/officeDocument/2006/relationships/image" Target="../media/image5.jpg"/><Relationship Id="rId4" Type="http://schemas.openxmlformats.org/officeDocument/2006/relationships/hyperlink" Target="https://flickr.com/commons/usag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vif.be/actualite/international/en-1900-voici-comment-on-imaginait-l-an-2000/diaporama-normal-561915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inghistory.org/resource-library/teaching-strategies/socratic-seminar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research.ed.ac.uk/portal/en/publications/a-comparative-evaluation-of-socratic-versus-didactic-tutoring(6199ecc5-144b-446f-bb8d-f48653a72cd8).html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E6A4811E-303D-7C4D-8077-A4099287B8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1"/>
          <a:stretch/>
        </p:blipFill>
        <p:spPr>
          <a:xfrm flipH="1">
            <a:off x="-116745" y="-144170"/>
            <a:ext cx="24572183" cy="14112418"/>
          </a:xfrm>
          <a:prstGeom prst="rect">
            <a:avLst/>
          </a:prstGeom>
        </p:spPr>
      </p:pic>
      <p:sp>
        <p:nvSpPr>
          <p:cNvPr id="170" name="MARTIN REID"/>
          <p:cNvSpPr txBox="1">
            <a:spLocks noGrp="1"/>
          </p:cNvSpPr>
          <p:nvPr>
            <p:ph type="title"/>
          </p:nvPr>
        </p:nvSpPr>
        <p:spPr>
          <a:xfrm>
            <a:off x="1295400" y="4029252"/>
            <a:ext cx="14395704" cy="3694176"/>
          </a:xfrm>
        </p:spPr>
        <p:txBody>
          <a:bodyPr anchor="b">
            <a:noAutofit/>
          </a:bodyPr>
          <a:lstStyle/>
          <a:p>
            <a:r>
              <a:rPr lang="en-GB" sz="16000" dirty="0">
                <a:solidFill>
                  <a:schemeClr val="bg1"/>
                </a:solidFill>
              </a:rPr>
              <a:t>Plagiarism</a:t>
            </a:r>
            <a:endParaRPr sz="16000" dirty="0">
              <a:solidFill>
                <a:schemeClr val="bg1"/>
              </a:solidFill>
            </a:endParaRPr>
          </a:p>
        </p:txBody>
      </p:sp>
      <p:sp>
        <p:nvSpPr>
          <p:cNvPr id="112" name="Text Placeholder 3">
            <a:extLst>
              <a:ext uri="{FF2B5EF4-FFF2-40B4-BE49-F238E27FC236}">
                <a16:creationId xmlns:a16="http://schemas.microsoft.com/office/drawing/2014/main" id="{0D1DD76E-50B1-4C18-BC1C-2CD67A30617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95399" y="8179611"/>
            <a:ext cx="15378953" cy="3175000"/>
          </a:xfrm>
        </p:spPr>
        <p:txBody>
          <a:bodyPr>
            <a:normAutofit/>
          </a:bodyPr>
          <a:lstStyle/>
          <a:p>
            <a:r>
              <a:rPr lang="en-GB" sz="6600" dirty="0">
                <a:solidFill>
                  <a:schemeClr val="bg1"/>
                </a:solidFill>
              </a:rPr>
              <a:t>Part 2 - Academic misconduct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0A10B-4D70-854B-BEF3-9A5D2421B94E}"/>
              </a:ext>
            </a:extLst>
          </p:cNvPr>
          <p:cNvSpPr txBox="1"/>
          <p:nvPr/>
        </p:nvSpPr>
        <p:spPr>
          <a:xfrm>
            <a:off x="1383891" y="8917851"/>
            <a:ext cx="10591800" cy="10797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rebuchet MS" panose="020B0703020202090204" pitchFamily="34" charset="0"/>
                <a:sym typeface="Graphik Semibold"/>
              </a:rPr>
              <a:t>SOLENT UNIVERSITY - COMPUTING SUBJECT GROUP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8945FB-7846-6449-9582-8087B50B4A29}"/>
              </a:ext>
            </a:extLst>
          </p:cNvPr>
          <p:cNvSpPr/>
          <p:nvPr/>
        </p:nvSpPr>
        <p:spPr>
          <a:xfrm>
            <a:off x="1423352" y="1461003"/>
            <a:ext cx="132339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GB" sz="1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PLAGIARISM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98514B-CA3B-F74F-9256-49A8708EAC6A}"/>
              </a:ext>
            </a:extLst>
          </p:cNvPr>
          <p:cNvSpPr/>
          <p:nvPr/>
        </p:nvSpPr>
        <p:spPr>
          <a:xfrm>
            <a:off x="1423352" y="4014577"/>
            <a:ext cx="13233942" cy="8001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5000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“where a student incorporates another person's or body's work by unacknowledged quotation, paraphrase, imitation or other device in any work submitted for assessment in a way </a:t>
            </a:r>
            <a:r>
              <a:rPr lang="en-GB" sz="5000" b="1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which suggests that it is the student's original work</a:t>
            </a:r>
            <a:r>
              <a:rPr lang="en-GB" sz="5000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”</a:t>
            </a:r>
          </a:p>
        </p:txBody>
      </p:sp>
      <p:pic>
        <p:nvPicPr>
          <p:cNvPr id="8" name="Picture 7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7F9CD407-9C8E-8848-A56F-301EAEB68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712" y="0"/>
            <a:ext cx="915828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9068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ook, indoor, sitting, desk&#10;&#10;Description automatically generated">
            <a:extLst>
              <a:ext uri="{FF2B5EF4-FFF2-40B4-BE49-F238E27FC236}">
                <a16:creationId xmlns:a16="http://schemas.microsoft.com/office/drawing/2014/main" id="{B73B19BB-9799-A640-BC32-8D0EFB7D1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4B4382-DFBD-6A40-88E8-77B7CF5F0634}"/>
              </a:ext>
            </a:extLst>
          </p:cNvPr>
          <p:cNvSpPr/>
          <p:nvPr/>
        </p:nvSpPr>
        <p:spPr>
          <a:xfrm>
            <a:off x="1251285" y="1041533"/>
            <a:ext cx="131297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rebuchet MS" panose="020B0703020202090204" pitchFamily="34" charset="0"/>
              </a:rPr>
              <a:t>Complete plagiarism </a:t>
            </a:r>
            <a:r>
              <a:rPr lang="en-GB" dirty="0">
                <a:latin typeface="Trebuchet MS" panose="020B0703020202090204" pitchFamily="34" charset="0"/>
              </a:rPr>
              <a:t>is when student deletes the author/s name/s and adds their own name.</a:t>
            </a:r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D01982-36C0-CB4A-B99F-07A441157958}"/>
              </a:ext>
            </a:extLst>
          </p:cNvPr>
          <p:cNvSpPr txBox="1"/>
          <p:nvPr/>
        </p:nvSpPr>
        <p:spPr>
          <a:xfrm>
            <a:off x="1251284" y="2477701"/>
            <a:ext cx="14016425" cy="2987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b="1" dirty="0">
                <a:latin typeface="Trebuchet MS" panose="020B0703020202090204" pitchFamily="34" charset="0"/>
              </a:rPr>
              <a:t>Direct or verbatim plagiarism </a:t>
            </a:r>
            <a:r>
              <a:rPr lang="en-GB" dirty="0">
                <a:latin typeface="Trebuchet MS" panose="020B0703020202090204" pitchFamily="34" charset="0"/>
              </a:rPr>
              <a:t>occurs when an author </a:t>
            </a:r>
            <a:br>
              <a:rPr lang="en-GB" dirty="0">
                <a:latin typeface="Trebuchet MS" panose="020B0703020202090204" pitchFamily="34" charset="0"/>
              </a:rPr>
            </a:br>
            <a:r>
              <a:rPr lang="en-GB" dirty="0">
                <a:latin typeface="Trebuchet MS" panose="020B0703020202090204" pitchFamily="34" charset="0"/>
              </a:rPr>
              <a:t>copies the text of another author, word for word, without the use of quotation marks or attribution, thus passing it </a:t>
            </a:r>
            <a:br>
              <a:rPr lang="en-GB" dirty="0">
                <a:latin typeface="Trebuchet MS" panose="020B0703020202090204" pitchFamily="34" charset="0"/>
              </a:rPr>
            </a:br>
            <a:r>
              <a:rPr lang="en-GB" dirty="0">
                <a:latin typeface="Trebuchet MS" panose="020B0703020202090204" pitchFamily="34" charset="0"/>
              </a:rPr>
              <a:t>as their own work.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rebuchet MS" panose="020B0703020202090204" pitchFamily="34" charset="0"/>
              <a:sym typeface="Graphik Semi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99B11-3E71-634B-B5C4-9FDB3F6B839D}"/>
              </a:ext>
            </a:extLst>
          </p:cNvPr>
          <p:cNvSpPr txBox="1"/>
          <p:nvPr/>
        </p:nvSpPr>
        <p:spPr>
          <a:xfrm>
            <a:off x="1251284" y="5518742"/>
            <a:ext cx="13656207" cy="2987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r>
              <a:rPr lang="en-GB" b="1" dirty="0">
                <a:latin typeface="Trebuchet MS" panose="020B0703020202090204" pitchFamily="34" charset="0"/>
              </a:rPr>
              <a:t>Auto-plagiarism, </a:t>
            </a:r>
            <a:r>
              <a:rPr lang="en-GB" dirty="0">
                <a:latin typeface="Trebuchet MS" panose="020B0703020202090204" pitchFamily="34" charset="0"/>
              </a:rPr>
              <a:t>also known as </a:t>
            </a:r>
            <a:r>
              <a:rPr lang="en-GB" b="1" dirty="0">
                <a:latin typeface="Trebuchet MS" panose="020B0703020202090204" pitchFamily="34" charset="0"/>
              </a:rPr>
              <a:t>self-plagiarism </a:t>
            </a:r>
            <a:r>
              <a:rPr lang="en-GB" dirty="0">
                <a:latin typeface="Trebuchet MS" panose="020B0703020202090204" pitchFamily="34" charset="0"/>
              </a:rPr>
              <a:t>or </a:t>
            </a:r>
            <a:r>
              <a:rPr lang="en-GB" b="1" dirty="0">
                <a:latin typeface="Trebuchet MS" panose="020B0703020202090204" pitchFamily="34" charset="0"/>
              </a:rPr>
              <a:t>duplication, </a:t>
            </a:r>
            <a:r>
              <a:rPr lang="en-GB" dirty="0">
                <a:latin typeface="Trebuchet MS" panose="020B0703020202090204" pitchFamily="34" charset="0"/>
              </a:rPr>
              <a:t>happens when an author reuses significant portions of their previously published work without attribution.</a:t>
            </a:r>
            <a:endParaRPr kumimoji="0" lang="en-US" sz="40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rebuchet MS" panose="020B0703020202090204" pitchFamily="34" charset="0"/>
              <a:sym typeface="Graphik Semi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08B99F-C89A-0F43-9B92-65DCA52484DB}"/>
              </a:ext>
            </a:extLst>
          </p:cNvPr>
          <p:cNvSpPr txBox="1"/>
          <p:nvPr/>
        </p:nvSpPr>
        <p:spPr>
          <a:xfrm>
            <a:off x="1251284" y="8620575"/>
            <a:ext cx="12741807" cy="2372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b="1" dirty="0">
                <a:latin typeface="Trebuchet MS" panose="020B0703020202090204" pitchFamily="34" charset="0"/>
              </a:rPr>
              <a:t>Accidental Plagiarism </a:t>
            </a:r>
            <a:r>
              <a:rPr lang="en-GB" dirty="0">
                <a:latin typeface="Trebuchet MS" panose="020B0703020202090204" pitchFamily="34" charset="0"/>
              </a:rPr>
              <a:t>whether intended or unintended, there is no excuse for plagiarism and the consequences are often the same.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E0377-8944-534E-915E-2396E2509A9A}"/>
              </a:ext>
            </a:extLst>
          </p:cNvPr>
          <p:cNvSpPr/>
          <p:nvPr/>
        </p:nvSpPr>
        <p:spPr>
          <a:xfrm>
            <a:off x="1251284" y="12195392"/>
            <a:ext cx="1219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800" b="1" dirty="0">
                <a:latin typeface="Trebuchet MS" panose="020B0703020202090204" pitchFamily="34" charset="0"/>
              </a:rPr>
              <a:t>ENAGO.COM., 2020. </a:t>
            </a:r>
            <a:r>
              <a:rPr lang="en-GB" sz="1800" dirty="0">
                <a:latin typeface="Trebuchet MS" panose="020B0703020202090204" pitchFamily="34" charset="0"/>
              </a:rPr>
              <a:t>8 Most Common Types of Plagiarism to Stay Away from! In: </a:t>
            </a:r>
            <a:r>
              <a:rPr lang="en-GB" sz="1800" dirty="0" err="1">
                <a:latin typeface="Trebuchet MS" panose="020B0703020202090204" pitchFamily="34" charset="0"/>
              </a:rPr>
              <a:t>Enago</a:t>
            </a:r>
            <a:r>
              <a:rPr lang="en-GB" sz="1800" dirty="0">
                <a:latin typeface="Trebuchet MS" panose="020B0703020202090204" pitchFamily="34" charset="0"/>
              </a:rPr>
              <a:t> Academy. 25 March 2018 [viewed 28 April 2020]. Available from: </a:t>
            </a:r>
            <a:r>
              <a:rPr lang="en-GB" sz="1800" dirty="0">
                <a:latin typeface="Trebuchet MS" panose="020B0703020202090204" pitchFamily="34" charset="0"/>
                <a:hlinkClick r:id="rId4"/>
              </a:rPr>
              <a:t>https://www.enago.com/academy/fraud-research-many-types-plagiarism/</a:t>
            </a:r>
            <a:endParaRPr lang="en-GB" sz="18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722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AE5B2B-FC15-1443-AC69-EED33AF561F8}"/>
              </a:ext>
            </a:extLst>
          </p:cNvPr>
          <p:cNvSpPr/>
          <p:nvPr/>
        </p:nvSpPr>
        <p:spPr>
          <a:xfrm>
            <a:off x="2245894" y="11891588"/>
            <a:ext cx="13419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Trebuchet MS" panose="020B0703020202090204" pitchFamily="34" charset="0"/>
              </a:rPr>
              <a:t>EASSOM., H. 2016,</a:t>
            </a:r>
            <a:r>
              <a:rPr lang="en-GB" sz="2400" dirty="0">
                <a:solidFill>
                  <a:schemeClr val="bg1"/>
                </a:solidFill>
                <a:latin typeface="Trebuchet MS" panose="020B0703020202090204" pitchFamily="34" charset="0"/>
              </a:rPr>
              <a:t> 10 types of plagiarism in research [viewed 28 April 2020]. Available from: </a:t>
            </a:r>
            <a:r>
              <a:rPr lang="en-GB" sz="2400" dirty="0">
                <a:solidFill>
                  <a:schemeClr val="bg1"/>
                </a:solidFill>
                <a:latin typeface="Trebuchet MS" panose="020B070302020209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https://www.wiley.com/network/researchers/submission-and-navigating-peer-review/10-types-of-plagiarism-in-research</a:t>
            </a:r>
            <a:endParaRPr lang="en-GB" sz="24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64EEC03C-54DF-8D46-A62E-AA353CF49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26"/>
          <a:stretch/>
        </p:blipFill>
        <p:spPr>
          <a:xfrm>
            <a:off x="2414337" y="575957"/>
            <a:ext cx="12519236" cy="1098739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9812331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27D31EFF-4EFC-9943-95C3-EE712A6EA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1" r="13450" b="36666"/>
          <a:stretch/>
        </p:blipFill>
        <p:spPr>
          <a:xfrm>
            <a:off x="-9510" y="0"/>
            <a:ext cx="24393510" cy="1371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D7CDD5-80F8-3644-949F-5A74DF662495}"/>
              </a:ext>
            </a:extLst>
          </p:cNvPr>
          <p:cNvSpPr txBox="1"/>
          <p:nvPr/>
        </p:nvSpPr>
        <p:spPr>
          <a:xfrm>
            <a:off x="4407922" y="3763767"/>
            <a:ext cx="15711032" cy="3603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0" b="1" dirty="0">
                <a:solidFill>
                  <a:schemeClr val="bg1"/>
                </a:solidFill>
                <a:latin typeface="+mn-lt"/>
                <a:ea typeface="+mn-ea"/>
              </a:rPr>
              <a:t>COLLUSION</a:t>
            </a:r>
            <a:endParaRPr kumimoji="0" lang="en-US" sz="20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8212272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AAAABA-03E6-6C46-AD77-EE47994FE011}"/>
              </a:ext>
            </a:extLst>
          </p:cNvPr>
          <p:cNvSpPr txBox="1"/>
          <p:nvPr/>
        </p:nvSpPr>
        <p:spPr>
          <a:xfrm>
            <a:off x="2798152" y="2688668"/>
            <a:ext cx="8503931" cy="6681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0" b="1" dirty="0">
                <a:solidFill>
                  <a:schemeClr val="bg1"/>
                </a:solidFill>
                <a:latin typeface="+mn-lt"/>
              </a:rPr>
              <a:t>COPY </a:t>
            </a:r>
            <a:br>
              <a:rPr lang="en-US" sz="20000" b="1" dirty="0">
                <a:solidFill>
                  <a:schemeClr val="bg1"/>
                </a:solidFill>
                <a:latin typeface="+mn-lt"/>
              </a:rPr>
            </a:br>
            <a:r>
              <a:rPr lang="en-US" sz="20000" b="1" dirty="0">
                <a:solidFill>
                  <a:schemeClr val="bg1"/>
                </a:solidFill>
                <a:latin typeface="+mn-lt"/>
              </a:rPr>
              <a:t>PASTE</a:t>
            </a:r>
            <a:endParaRPr kumimoji="0" lang="en-US" sz="20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sym typeface="Graphik Semibold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A0F49D-7861-9049-8082-BA79ECB5D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919" y="1666875"/>
            <a:ext cx="92583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886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872CAB4-759A-6C49-B6B5-9162FBA45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14" y="806823"/>
            <a:ext cx="18575875" cy="11053482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10DC4C9-E7E7-5F4F-AFAA-A525EF47B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36" y="968187"/>
            <a:ext cx="5074727" cy="26434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1A2675-F18B-2B41-9395-0DB0A5C6F259}"/>
              </a:ext>
            </a:extLst>
          </p:cNvPr>
          <p:cNvSpPr/>
          <p:nvPr/>
        </p:nvSpPr>
        <p:spPr>
          <a:xfrm>
            <a:off x="1374113" y="12843155"/>
            <a:ext cx="21797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+mn-ea"/>
                <a:ea typeface="+mn-ea"/>
              </a:rPr>
              <a:t>TURNITIN., 2020. </a:t>
            </a:r>
            <a:r>
              <a:rPr lang="en-GB" sz="2800" i="1" dirty="0">
                <a:latin typeface="+mn-ea"/>
                <a:ea typeface="+mn-ea"/>
              </a:rPr>
              <a:t>Feedback Studio</a:t>
            </a:r>
            <a:r>
              <a:rPr lang="en-GB" sz="2800" dirty="0">
                <a:latin typeface="+mn-ea"/>
                <a:ea typeface="+mn-ea"/>
              </a:rPr>
              <a:t> [viewed 29 April 2020]. Available from: </a:t>
            </a:r>
            <a:r>
              <a:rPr lang="en-GB" sz="2800" dirty="0">
                <a:latin typeface="+mn-ea"/>
                <a:ea typeface="+mn-ea"/>
                <a:hlinkClick r:id="rId4"/>
              </a:rPr>
              <a:t>https://www.turnitin.com/products/feedback-studio</a:t>
            </a:r>
            <a:endParaRPr lang="en-GB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33868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C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C8A00AE-8FB3-1B47-B608-1865D2E14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7269"/>
          <a:stretch/>
        </p:blipFill>
        <p:spPr>
          <a:xfrm>
            <a:off x="174812" y="1640541"/>
            <a:ext cx="24034376" cy="90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503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9CEF2B6-596C-6145-994D-83CC3A6DB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72" y="476250"/>
            <a:ext cx="12128500" cy="1276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BDEE06-1F61-484D-A4F5-72A29E04DAC3}"/>
              </a:ext>
            </a:extLst>
          </p:cNvPr>
          <p:cNvSpPr/>
          <p:nvPr/>
        </p:nvSpPr>
        <p:spPr>
          <a:xfrm>
            <a:off x="17178715" y="2192562"/>
            <a:ext cx="543339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latin typeface="Trebuchet MS" panose="020B0703020202090204" pitchFamily="34" charset="0"/>
                <a:hlinkClick r:id="rId3"/>
              </a:rPr>
              <a:t>MARSH, S., 2018. Cheating at UK’s top universities soars by 40%. The Guardian, 29 April</a:t>
            </a:r>
            <a:endParaRPr lang="en-GB" sz="28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4910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5FE385C-0DD5-DE41-9253-FCCF48DF85CC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  <p:sp>
        <p:nvSpPr>
          <p:cNvPr id="176" name="Slide Title"/>
          <p:cNvSpPr txBox="1">
            <a:spLocks noGrp="1"/>
          </p:cNvSpPr>
          <p:nvPr>
            <p:ph type="title"/>
          </p:nvPr>
        </p:nvSpPr>
        <p:spPr>
          <a:xfrm>
            <a:off x="1295400" y="988294"/>
            <a:ext cx="11442700" cy="14405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Types  of  LEARNING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7827E7-9D0A-4743-9737-911C9E703EEF}"/>
              </a:ext>
            </a:extLst>
          </p:cNvPr>
          <p:cNvSpPr/>
          <p:nvPr/>
        </p:nvSpPr>
        <p:spPr>
          <a:xfrm>
            <a:off x="2583547" y="5603648"/>
            <a:ext cx="19444747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0" b="1" dirty="0">
                <a:solidFill>
                  <a:schemeClr val="bg1"/>
                </a:solidFill>
                <a:latin typeface="Trebuchet MS" panose="020B0703020202090204" pitchFamily="34" charset="0"/>
              </a:rPr>
              <a:t>DIDACTIC v SOCRATIC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53424C-E987-504E-B563-75D782F8F004}"/>
              </a:ext>
            </a:extLst>
          </p:cNvPr>
          <p:cNvSpPr/>
          <p:nvPr/>
        </p:nvSpPr>
        <p:spPr>
          <a:xfrm>
            <a:off x="2250990" y="11837499"/>
            <a:ext cx="20030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+mn-ea"/>
                <a:ea typeface="+mn-ea"/>
              </a:rPr>
              <a:t>ROSÉ, C.P. </a:t>
            </a:r>
            <a:r>
              <a:rPr lang="en-GB" sz="2800" b="1" i="1" dirty="0">
                <a:solidFill>
                  <a:schemeClr val="bg1"/>
                </a:solidFill>
                <a:latin typeface="+mn-ea"/>
                <a:ea typeface="+mn-ea"/>
              </a:rPr>
              <a:t>et al.</a:t>
            </a:r>
            <a:r>
              <a:rPr lang="en-GB" sz="2800" b="1" dirty="0">
                <a:solidFill>
                  <a:schemeClr val="bg1"/>
                </a:solidFill>
                <a:latin typeface="+mn-ea"/>
                <a:ea typeface="+mn-ea"/>
              </a:rPr>
              <a:t>, 2001</a:t>
            </a:r>
            <a:r>
              <a:rPr lang="en-GB" sz="2800" dirty="0">
                <a:solidFill>
                  <a:schemeClr val="bg1"/>
                </a:solidFill>
                <a:latin typeface="+mn-ea"/>
                <a:ea typeface="+mn-ea"/>
              </a:rPr>
              <a:t>. A comparative evaluation of Socratic versus didactic tutoring. </a:t>
            </a:r>
            <a:r>
              <a:rPr lang="en-GB" sz="2800" i="1" dirty="0">
                <a:solidFill>
                  <a:schemeClr val="bg1"/>
                </a:solidFill>
                <a:latin typeface="+mn-ea"/>
                <a:ea typeface="+mn-ea"/>
              </a:rPr>
              <a:t>23rd Annual Conference of the Cognitive Science Society</a:t>
            </a:r>
            <a:r>
              <a:rPr lang="en-GB" sz="2800" dirty="0">
                <a:solidFill>
                  <a:schemeClr val="bg1"/>
                </a:solidFill>
                <a:latin typeface="+mn-ea"/>
                <a:ea typeface="+mn-ea"/>
              </a:rPr>
              <a:t>, 869–874 </a:t>
            </a:r>
            <a:r>
              <a:rPr lang="en-GB" sz="2800" dirty="0">
                <a:solidFill>
                  <a:schemeClr val="bg1"/>
                </a:solidFill>
                <a:latin typeface="+mn-ea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https://www.research.ed.ac.uk/portal/en/publications/a-comparative-evaluation-of-socratic-versus-didactic-tutoring(6199ecc5-144b-446f-bb8d-f48653a72cd8).html</a:t>
            </a:r>
            <a:endParaRPr lang="en-GB" sz="2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014904" y="10389062"/>
            <a:ext cx="1267528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latin typeface="Trebuchet MS" charset="0"/>
                <a:ea typeface="Trebuchet MS" charset="0"/>
                <a:cs typeface="Trebuchet MS" charset="0"/>
                <a:hlinkClick r:id="rId2" tooltip="Miss Logan in Ohio State Normal College Model School classroom 1911"/>
              </a:rPr>
              <a:t>Miss Logan in Ohio State Normal College Model School classroom 1911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</a:rPr>
              <a:t> </a:t>
            </a:r>
            <a:r>
              <a:rPr lang="en-US" sz="2200" dirty="0" err="1">
                <a:latin typeface="Trebuchet MS" charset="0"/>
                <a:ea typeface="Trebuchet MS" charset="0"/>
                <a:cs typeface="Trebuchet MS" charset="0"/>
              </a:rPr>
              <a:t>flickr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</a:rPr>
              <a:t> photo by 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  <a:hlinkClick r:id="rId3"/>
              </a:rPr>
              <a:t>Miami U. Libraries - Digital Collections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</a:rPr>
              <a:t> shared with 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  <a:hlinkClick r:id="rId4"/>
              </a:rPr>
              <a:t>no copyright restriction (Flickr Commons)</a:t>
            </a:r>
            <a:endParaRPr lang="en-US" sz="2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8" b="-1"/>
          <a:stretch/>
        </p:blipFill>
        <p:spPr>
          <a:xfrm>
            <a:off x="10562217" y="1371250"/>
            <a:ext cx="13127975" cy="876129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5B4FD8-E92D-BF4D-A3EA-C44C82BEC6FF}"/>
              </a:ext>
            </a:extLst>
          </p:cNvPr>
          <p:cNvSpPr/>
          <p:nvPr/>
        </p:nvSpPr>
        <p:spPr>
          <a:xfrm>
            <a:off x="990370" y="1074681"/>
            <a:ext cx="9291326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0" b="1" dirty="0">
                <a:solidFill>
                  <a:schemeClr val="bg1"/>
                </a:solidFill>
                <a:latin typeface="+mn-ea"/>
                <a:ea typeface="+mn-ea"/>
              </a:rPr>
              <a:t>DIDACTIC</a:t>
            </a:r>
            <a:endParaRPr lang="en-US" sz="14000" dirty="0">
              <a:latin typeface="+mn-ea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FF7A6-3E65-2246-AEAE-382BACE0F6AF}"/>
              </a:ext>
            </a:extLst>
          </p:cNvPr>
          <p:cNvSpPr/>
          <p:nvPr/>
        </p:nvSpPr>
        <p:spPr>
          <a:xfrm>
            <a:off x="990370" y="3679533"/>
            <a:ext cx="8796181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+mn-ea"/>
                <a:ea typeface="+mn-ea"/>
              </a:rPr>
              <a:t>“The </a:t>
            </a:r>
            <a:r>
              <a:rPr lang="en-GB" b="1" i="1" dirty="0">
                <a:solidFill>
                  <a:schemeClr val="bg1"/>
                </a:solidFill>
                <a:latin typeface="+mn-ea"/>
                <a:ea typeface="+mn-ea"/>
              </a:rPr>
              <a:t>didactic</a:t>
            </a:r>
            <a:r>
              <a:rPr lang="en-GB" i="1" dirty="0">
                <a:solidFill>
                  <a:schemeClr val="bg1"/>
                </a:solidFill>
                <a:latin typeface="+mn-ea"/>
                <a:ea typeface="+mn-ea"/>
              </a:rPr>
              <a:t> tutoring style has the tutor beginning with an explanation of the material the student should learn followed by questioning that plays more of a role of drawing the student’s attention to the information that the tutor has already explained rather than eliciting this information from the student. “</a:t>
            </a:r>
            <a:br>
              <a:rPr lang="en-GB" i="1" dirty="0">
                <a:solidFill>
                  <a:schemeClr val="bg1"/>
                </a:solidFill>
                <a:latin typeface="+mn-ea"/>
                <a:ea typeface="+mn-ea"/>
              </a:rPr>
            </a:br>
            <a:br>
              <a:rPr lang="en-GB" i="1" dirty="0">
                <a:solidFill>
                  <a:schemeClr val="bg1"/>
                </a:solidFill>
                <a:latin typeface="+mn-ea"/>
                <a:ea typeface="+mn-ea"/>
              </a:rPr>
            </a:br>
            <a:r>
              <a:rPr lang="en-GB" b="1" dirty="0">
                <a:solidFill>
                  <a:schemeClr val="bg1"/>
                </a:solidFill>
                <a:latin typeface="+mn-ea"/>
                <a:ea typeface="+mn-ea"/>
              </a:rPr>
              <a:t>Rose (2001)</a:t>
            </a:r>
            <a:endParaRPr 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7F9F03-29E1-B64C-A756-28AA9FD7AFCF}"/>
              </a:ext>
            </a:extLst>
          </p:cNvPr>
          <p:cNvSpPr/>
          <p:nvPr/>
        </p:nvSpPr>
        <p:spPr>
          <a:xfrm>
            <a:off x="2248286" y="12641319"/>
            <a:ext cx="20030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+mn-ea"/>
                <a:ea typeface="+mn-ea"/>
              </a:rPr>
              <a:t>ROSÉ, C.P. </a:t>
            </a:r>
            <a:r>
              <a:rPr lang="en-GB" sz="2000" b="1" i="1" dirty="0">
                <a:solidFill>
                  <a:schemeClr val="bg1"/>
                </a:solidFill>
                <a:latin typeface="+mn-ea"/>
                <a:ea typeface="+mn-ea"/>
              </a:rPr>
              <a:t>et al.</a:t>
            </a:r>
            <a:r>
              <a:rPr lang="en-GB" sz="2000" b="1" dirty="0">
                <a:solidFill>
                  <a:schemeClr val="bg1"/>
                </a:solidFill>
                <a:latin typeface="+mn-ea"/>
                <a:ea typeface="+mn-ea"/>
              </a:rPr>
              <a:t>, 2001</a:t>
            </a:r>
            <a:r>
              <a:rPr lang="en-GB" sz="2000" dirty="0">
                <a:solidFill>
                  <a:schemeClr val="bg1"/>
                </a:solidFill>
                <a:latin typeface="+mn-ea"/>
                <a:ea typeface="+mn-ea"/>
              </a:rPr>
              <a:t>. A comparative evaluation of Socratic versus didactic tutoring. </a:t>
            </a:r>
            <a:r>
              <a:rPr lang="en-GB" sz="2000" i="1" dirty="0">
                <a:solidFill>
                  <a:schemeClr val="bg1"/>
                </a:solidFill>
                <a:latin typeface="+mn-ea"/>
                <a:ea typeface="+mn-ea"/>
              </a:rPr>
              <a:t>23rd Annual Conference of the Cognitive Science Society</a:t>
            </a:r>
            <a:r>
              <a:rPr lang="en-GB" sz="2000" dirty="0">
                <a:solidFill>
                  <a:schemeClr val="bg1"/>
                </a:solidFill>
                <a:latin typeface="+mn-ea"/>
                <a:ea typeface="+mn-ea"/>
              </a:rPr>
              <a:t>, 869–874 </a:t>
            </a:r>
            <a:r>
              <a:rPr lang="en-GB" sz="2000" dirty="0">
                <a:solidFill>
                  <a:schemeClr val="bg1"/>
                </a:solidFill>
                <a:latin typeface="+mn-ea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https://www.research.ed.ac.uk/portal/en/publications/a-comparative-evaluation-of-socratic-versus-didactic-tutoring(6199ecc5-144b-446f-bb8d-f48653a72cd8).html</a:t>
            </a:r>
            <a:endParaRPr lang="en-GB" sz="2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91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1646" r="1839" b="6996"/>
          <a:stretch/>
        </p:blipFill>
        <p:spPr>
          <a:xfrm>
            <a:off x="1296139" y="135466"/>
            <a:ext cx="21620306" cy="12530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6140" y="12780313"/>
            <a:ext cx="1683381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latin typeface="Trebuchet MS" charset="0"/>
                <a:ea typeface="Trebuchet MS" charset="0"/>
                <a:cs typeface="Trebuchet MS" charset="0"/>
              </a:rPr>
              <a:t>ASIMOV, I., 2016. </a:t>
            </a:r>
            <a:r>
              <a:rPr lang="en-US" sz="2000" i="1" err="1">
                <a:latin typeface="Trebuchet MS" charset="0"/>
                <a:ea typeface="Trebuchet MS" charset="0"/>
                <a:cs typeface="Trebuchet MS" charset="0"/>
              </a:rPr>
              <a:t>levif.be</a:t>
            </a:r>
            <a:r>
              <a:rPr lang="en-US" sz="2000" i="1">
                <a:latin typeface="Trebuchet MS" charset="0"/>
                <a:ea typeface="Trebuchet MS" charset="0"/>
                <a:cs typeface="Trebuchet MS" charset="0"/>
              </a:rPr>
              <a:t> - </a:t>
            </a:r>
            <a:r>
              <a:rPr lang="en-US" sz="2000" i="1" err="1">
                <a:latin typeface="Trebuchet MS" charset="0"/>
                <a:ea typeface="Trebuchet MS" charset="0"/>
                <a:cs typeface="Trebuchet MS" charset="0"/>
              </a:rPr>
              <a:t>En</a:t>
            </a:r>
            <a:r>
              <a:rPr lang="en-US" sz="2000" i="1">
                <a:latin typeface="Trebuchet MS" charset="0"/>
                <a:ea typeface="Trebuchet MS" charset="0"/>
                <a:cs typeface="Trebuchet MS" charset="0"/>
              </a:rPr>
              <a:t> 1900, </a:t>
            </a:r>
            <a:r>
              <a:rPr lang="en-US" sz="2000" i="1" err="1">
                <a:latin typeface="Trebuchet MS" charset="0"/>
                <a:ea typeface="Trebuchet MS" charset="0"/>
                <a:cs typeface="Trebuchet MS" charset="0"/>
              </a:rPr>
              <a:t>voici</a:t>
            </a:r>
            <a:r>
              <a:rPr lang="en-US" sz="2000" i="1">
                <a:latin typeface="Trebuchet MS" charset="0"/>
                <a:ea typeface="Trebuchet MS" charset="0"/>
                <a:cs typeface="Trebuchet MS" charset="0"/>
              </a:rPr>
              <a:t> comment on </a:t>
            </a:r>
            <a:r>
              <a:rPr lang="en-US" sz="2000" i="1" err="1">
                <a:latin typeface="Trebuchet MS" charset="0"/>
                <a:ea typeface="Trebuchet MS" charset="0"/>
                <a:cs typeface="Trebuchet MS" charset="0"/>
              </a:rPr>
              <a:t>imaginait</a:t>
            </a:r>
            <a:r>
              <a:rPr lang="en-US" sz="2000" i="1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2000" i="1" err="1">
                <a:latin typeface="Trebuchet MS" charset="0"/>
                <a:ea typeface="Trebuchet MS" charset="0"/>
                <a:cs typeface="Trebuchet MS" charset="0"/>
              </a:rPr>
              <a:t>l'an</a:t>
            </a:r>
            <a:r>
              <a:rPr lang="en-US" sz="2000" i="1">
                <a:latin typeface="Trebuchet MS" charset="0"/>
                <a:ea typeface="Trebuchet MS" charset="0"/>
                <a:cs typeface="Trebuchet MS" charset="0"/>
              </a:rPr>
              <a:t> 2000 </a:t>
            </a:r>
            <a:r>
              <a:rPr lang="en-US" sz="2000">
                <a:latin typeface="Trebuchet MS" charset="0"/>
                <a:ea typeface="Trebuchet MS" charset="0"/>
                <a:cs typeface="Trebuchet MS" charset="0"/>
              </a:rPr>
              <a:t>[viewed Aug 16, 2017]. </a:t>
            </a:r>
            <a:br>
              <a:rPr lang="en-US" sz="2000"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2000">
                <a:latin typeface="Trebuchet MS" charset="0"/>
                <a:ea typeface="Trebuchet MS" charset="0"/>
                <a:cs typeface="Trebuchet MS" charset="0"/>
              </a:rPr>
              <a:t>Available from: </a:t>
            </a:r>
            <a:r>
              <a:rPr lang="en-US" sz="2000">
                <a:latin typeface="Trebuchet MS" charset="0"/>
                <a:ea typeface="Trebuchet MS" charset="0"/>
                <a:cs typeface="Trebuchet MS" charset="0"/>
                <a:hlinkClick r:id="rId3"/>
              </a:rPr>
              <a:t>http://www.levif.be/actualite/international/en-1900-voici-comment-on-imaginait-l-an-2000/diaporama-normal-561915.html</a:t>
            </a:r>
            <a:endParaRPr lang="en-US" sz="200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10398" y="12887025"/>
            <a:ext cx="2911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Jean-Marc </a:t>
            </a:r>
            <a:r>
              <a:rPr lang="en-US" sz="2800" dirty="0" err="1">
                <a:solidFill>
                  <a:schemeClr val="bg1"/>
                </a:solidFill>
              </a:rPr>
              <a:t>Côté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56798" y="1724032"/>
            <a:ext cx="13862752" cy="777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“</a:t>
            </a:r>
            <a:r>
              <a:rPr lang="mr-IN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…</a:t>
            </a:r>
            <a:r>
              <a:rPr lang="en-US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students had memorized everything</a:t>
            </a:r>
            <a:r>
              <a:rPr lang="mr-IN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…</a:t>
            </a:r>
            <a:r>
              <a:rPr lang="en-US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, but they didn’t know what anything meant</a:t>
            </a:r>
            <a:r>
              <a:rPr lang="mr-IN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…</a:t>
            </a:r>
            <a:r>
              <a:rPr lang="en-US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 </a:t>
            </a:r>
            <a:br>
              <a:rPr lang="en-US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80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[or could] translate into meaningful words”.</a:t>
            </a:r>
            <a:r>
              <a:rPr lang="en-US" sz="7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 </a:t>
            </a:r>
          </a:p>
          <a:p>
            <a:endParaRPr lang="en-US" sz="720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7460" y="12986628"/>
            <a:ext cx="2204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LEIGHTON, R., 1992. </a:t>
            </a:r>
            <a:r>
              <a:rPr lang="en-US" sz="2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Surely You're Joking </a:t>
            </a:r>
            <a:r>
              <a:rPr lang="en-US" sz="2800" i="1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Mr</a:t>
            </a:r>
            <a:r>
              <a:rPr lang="en-US" sz="2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Feynman: Adventures of a Curious Character as Told to Ralph Leighton</a:t>
            </a:r>
            <a:r>
              <a:rPr lang="en-US" sz="28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. London. Vintage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81530" y="8752119"/>
            <a:ext cx="12960599" cy="273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Richard P Feynman</a:t>
            </a:r>
          </a:p>
          <a:p>
            <a:pPr algn="r"/>
            <a:r>
              <a:rPr lang="en-US" sz="7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(Cited by Leighton 1992 p.213)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659">
            <a:off x="986859" y="729467"/>
            <a:ext cx="9841734" cy="113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7422" y="12843471"/>
            <a:ext cx="1934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PIAGET (1971, p.27) </a:t>
            </a:r>
            <a:r>
              <a:rPr lang="en-US" sz="24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cited in: Ernst von Glasersfeld "Homage to Jean Piaget (1896–1980)". In: </a:t>
            </a:r>
            <a:r>
              <a:rPr lang="en-US" sz="24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Irish Journal of Psychology</a:t>
            </a:r>
            <a:r>
              <a:rPr lang="en-US" sz="24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, 18, pp. 293–306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2" y="1264361"/>
            <a:ext cx="15917332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“The principal goal of education [</a:t>
            </a:r>
            <a:r>
              <a:rPr lang="mr-IN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…</a:t>
            </a:r>
            <a:r>
              <a:rPr lang="en-GB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] </a:t>
            </a:r>
            <a:r>
              <a:rPr lang="en-US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should be creating [people] capable of </a:t>
            </a:r>
            <a:r>
              <a:rPr lang="en-US" sz="6800" b="1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doing new things, not simply repeating</a:t>
            </a:r>
            <a:r>
              <a:rPr lang="mr-IN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…</a:t>
            </a:r>
            <a:r>
              <a:rPr lang="en-US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; who are creative, inventive and discoverers, who can be critical and verify, </a:t>
            </a:r>
            <a:r>
              <a:rPr lang="en-US" sz="6800" b="1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and not accept, everything they are offered</a:t>
            </a:r>
            <a:r>
              <a:rPr lang="en-US" sz="6800" i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.”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909">
            <a:off x="16429998" y="722491"/>
            <a:ext cx="6782780" cy="1135450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380012" y="8969711"/>
            <a:ext cx="54393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 </a:t>
            </a:r>
            <a:r>
              <a:rPr lang="en-US" sz="72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Jean Piaget</a:t>
            </a:r>
          </a:p>
        </p:txBody>
      </p:sp>
    </p:spTree>
    <p:extLst>
      <p:ext uri="{BB962C8B-B14F-4D97-AF65-F5344CB8AC3E}">
        <p14:creationId xmlns:p14="http://schemas.microsoft.com/office/powerpoint/2010/main" val="145941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atue of a person&#10;&#10;Description automatically generated">
            <a:extLst>
              <a:ext uri="{FF2B5EF4-FFF2-40B4-BE49-F238E27FC236}">
                <a16:creationId xmlns:a16="http://schemas.microsoft.com/office/drawing/2014/main" id="{500552B8-6D61-724A-8419-BD5F9FFD5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970" y="0"/>
            <a:ext cx="10527030" cy="137160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A7CDA4-29A7-CB48-B457-3B998F5CFD4D}"/>
              </a:ext>
            </a:extLst>
          </p:cNvPr>
          <p:cNvSpPr/>
          <p:nvPr/>
        </p:nvSpPr>
        <p:spPr>
          <a:xfrm>
            <a:off x="17708342" y="12852261"/>
            <a:ext cx="631615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+mn-ea"/>
                <a:ea typeface="+mn-ea"/>
              </a:rPr>
              <a:t>image: Socrates - Greek philosopher</a:t>
            </a:r>
            <a:endParaRPr lang="en-US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15A671-E111-CA49-854F-170CD0E2E409}"/>
              </a:ext>
            </a:extLst>
          </p:cNvPr>
          <p:cNvSpPr/>
          <p:nvPr/>
        </p:nvSpPr>
        <p:spPr>
          <a:xfrm>
            <a:off x="1226644" y="773579"/>
            <a:ext cx="9876422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0" b="1" dirty="0">
                <a:solidFill>
                  <a:schemeClr val="bg1"/>
                </a:solidFill>
                <a:latin typeface="+mn-lt"/>
              </a:rPr>
              <a:t>SOCRATIC</a:t>
            </a:r>
            <a:endParaRPr lang="en-US" sz="140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BB1D24-3D0C-7443-BA5F-E5483E385E1E}"/>
              </a:ext>
            </a:extLst>
          </p:cNvPr>
          <p:cNvSpPr txBox="1"/>
          <p:nvPr/>
        </p:nvSpPr>
        <p:spPr>
          <a:xfrm>
            <a:off x="1226644" y="3229509"/>
            <a:ext cx="11305527" cy="5142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sz="6000" i="1" dirty="0">
                <a:solidFill>
                  <a:schemeClr val="bg1"/>
                </a:solidFill>
                <a:latin typeface="+mn-ea"/>
                <a:ea typeface="+mn-ea"/>
              </a:rPr>
              <a:t>Cooperative discussion &amp; argument between individuals, based on asking and answering questions to stimulate critical thinking </a:t>
            </a:r>
            <a:endParaRPr kumimoji="0" lang="en-US" sz="60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ea"/>
              <a:ea typeface="+mn-ea"/>
              <a:sym typeface="Graphik Semibold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5B8424-5FE8-624B-A0AB-798650D33878}"/>
              </a:ext>
            </a:extLst>
          </p:cNvPr>
          <p:cNvSpPr/>
          <p:nvPr/>
        </p:nvSpPr>
        <p:spPr>
          <a:xfrm>
            <a:off x="1226644" y="12296090"/>
            <a:ext cx="9876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  <a:latin typeface="+mn-ea"/>
                <a:ea typeface="+mn-ea"/>
              </a:rPr>
              <a:t>FACINGHISTORY.ORG., 2020. </a:t>
            </a:r>
            <a:r>
              <a:rPr lang="en-GB" sz="1800" i="1" dirty="0">
                <a:solidFill>
                  <a:schemeClr val="bg1"/>
                </a:solidFill>
                <a:latin typeface="+mn-ea"/>
                <a:ea typeface="+mn-ea"/>
              </a:rPr>
              <a:t>Socratic Seminar</a:t>
            </a:r>
            <a:r>
              <a:rPr lang="en-GB" sz="1800" dirty="0">
                <a:solidFill>
                  <a:schemeClr val="bg1"/>
                </a:solidFill>
                <a:latin typeface="+mn-ea"/>
                <a:ea typeface="+mn-ea"/>
              </a:rPr>
              <a:t> [viewed 29 April 2020]. Available from: </a:t>
            </a:r>
            <a:r>
              <a:rPr lang="en-GB" sz="1800" dirty="0">
                <a:solidFill>
                  <a:schemeClr val="bg1"/>
                </a:solidFill>
                <a:latin typeface="+mn-ea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https://www.facinghistory.org/resource-library/teaching-strategies/socratic-seminar</a:t>
            </a:r>
            <a:endParaRPr lang="en-GB" sz="1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65605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854462-5FBB-8044-9DC2-7161628027D4}"/>
              </a:ext>
            </a:extLst>
          </p:cNvPr>
          <p:cNvSpPr/>
          <p:nvPr/>
        </p:nvSpPr>
        <p:spPr>
          <a:xfrm>
            <a:off x="10148970" y="3693484"/>
            <a:ext cx="13206049" cy="624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i="1" dirty="0">
                <a:solidFill>
                  <a:schemeClr val="bg1"/>
                </a:solidFill>
                <a:latin typeface="+mn-ea"/>
                <a:ea typeface="+mn-ea"/>
                <a:cs typeface="+mj-cs"/>
              </a:rPr>
              <a:t>”</a:t>
            </a:r>
            <a:r>
              <a:rPr lang="en-GB" sz="5400" b="1" i="1" dirty="0">
                <a:solidFill>
                  <a:schemeClr val="bg1"/>
                </a:solidFill>
                <a:latin typeface="+mn-ea"/>
                <a:ea typeface="+mn-ea"/>
                <a:cs typeface="+mj-cs"/>
              </a:rPr>
              <a:t>Socratic</a:t>
            </a:r>
            <a:r>
              <a:rPr lang="en-GB" sz="5400" i="1" dirty="0">
                <a:solidFill>
                  <a:schemeClr val="bg1"/>
                </a:solidFill>
                <a:latin typeface="+mn-ea"/>
                <a:ea typeface="+mn-ea"/>
                <a:cs typeface="+mj-cs"/>
              </a:rPr>
              <a:t> is eliciting information from students through a direct line of reasoning. The tutor endeavours as much as possible to avoid giving information away.”</a:t>
            </a:r>
            <a:br>
              <a:rPr lang="en-GB" sz="5400" i="1" dirty="0">
                <a:solidFill>
                  <a:schemeClr val="bg1"/>
                </a:solidFill>
                <a:latin typeface="+mn-ea"/>
                <a:ea typeface="+mn-ea"/>
                <a:cs typeface="+mj-cs"/>
              </a:rPr>
            </a:br>
            <a:endParaRPr lang="en-GB" sz="5400" i="1" dirty="0">
              <a:solidFill>
                <a:schemeClr val="bg1"/>
              </a:solidFill>
              <a:latin typeface="+mn-ea"/>
              <a:ea typeface="+mn-ea"/>
              <a:cs typeface="+mj-cs"/>
            </a:endParaRPr>
          </a:p>
          <a:p>
            <a:r>
              <a:rPr lang="en-GB" sz="4800" b="1" dirty="0">
                <a:solidFill>
                  <a:schemeClr val="bg1"/>
                </a:solidFill>
                <a:latin typeface="+mn-ea"/>
              </a:rPr>
              <a:t>Rose (2001)</a:t>
            </a:r>
            <a:endParaRPr lang="en-US" sz="4800" i="1" dirty="0">
              <a:solidFill>
                <a:schemeClr val="bg1"/>
              </a:solidFill>
              <a:latin typeface="+mn-ea"/>
              <a:ea typeface="+mn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20E9A1-0D01-D44C-BDAC-1BFA912CFEFF}"/>
              </a:ext>
            </a:extLst>
          </p:cNvPr>
          <p:cNvSpPr/>
          <p:nvPr/>
        </p:nvSpPr>
        <p:spPr>
          <a:xfrm>
            <a:off x="10148970" y="12090737"/>
            <a:ext cx="13675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+mn-ea"/>
                <a:ea typeface="+mn-ea"/>
              </a:rPr>
              <a:t>ROSÉ, C.P. </a:t>
            </a:r>
            <a:r>
              <a:rPr lang="en-GB" sz="2000" b="1" i="1" dirty="0">
                <a:solidFill>
                  <a:schemeClr val="bg1"/>
                </a:solidFill>
                <a:latin typeface="+mn-ea"/>
                <a:ea typeface="+mn-ea"/>
              </a:rPr>
              <a:t>et al.</a:t>
            </a:r>
            <a:r>
              <a:rPr lang="en-GB" sz="2000" b="1" dirty="0">
                <a:solidFill>
                  <a:schemeClr val="bg1"/>
                </a:solidFill>
                <a:latin typeface="+mn-ea"/>
                <a:ea typeface="+mn-ea"/>
              </a:rPr>
              <a:t>, 2001</a:t>
            </a:r>
            <a:r>
              <a:rPr lang="en-GB" sz="2000" dirty="0">
                <a:solidFill>
                  <a:schemeClr val="bg1"/>
                </a:solidFill>
                <a:latin typeface="+mn-ea"/>
                <a:ea typeface="+mn-ea"/>
              </a:rPr>
              <a:t>. A comparative evaluation of Socratic versus didactic tutoring. </a:t>
            </a:r>
            <a:r>
              <a:rPr lang="en-GB" sz="2000" i="1" dirty="0">
                <a:solidFill>
                  <a:schemeClr val="bg1"/>
                </a:solidFill>
                <a:latin typeface="+mn-ea"/>
                <a:ea typeface="+mn-ea"/>
              </a:rPr>
              <a:t>23rd Annual Conference of the Cognitive Science Society</a:t>
            </a:r>
            <a:r>
              <a:rPr lang="en-GB" sz="2000" dirty="0">
                <a:solidFill>
                  <a:schemeClr val="bg1"/>
                </a:solidFill>
                <a:latin typeface="+mn-ea"/>
                <a:ea typeface="+mn-ea"/>
              </a:rPr>
              <a:t>, 869–874 </a:t>
            </a:r>
            <a:r>
              <a:rPr lang="en-GB" sz="2000" dirty="0">
                <a:solidFill>
                  <a:schemeClr val="bg1"/>
                </a:solidFill>
                <a:latin typeface="+mn-ea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https://www.research.ed.ac.uk/portal/en/publications/a-comparative-evaluation-of-socratic-versus-didactic-tutoring(6199ecc5-144b-446f-bb8d-f48653a72cd8).html</a:t>
            </a:r>
            <a:endParaRPr lang="en-GB" sz="2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44869EEB-4224-7149-8A23-A7DE8BDCB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56"/>
            <a:ext cx="9111049" cy="136597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637D3D-8D97-0047-8372-9C859B2A1DB4}"/>
              </a:ext>
            </a:extLst>
          </p:cNvPr>
          <p:cNvSpPr/>
          <p:nvPr/>
        </p:nvSpPr>
        <p:spPr>
          <a:xfrm>
            <a:off x="10148971" y="937558"/>
            <a:ext cx="9876422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0" b="1" dirty="0">
                <a:solidFill>
                  <a:schemeClr val="bg1"/>
                </a:solidFill>
                <a:latin typeface="+mn-lt"/>
              </a:rPr>
              <a:t>SOCRATIC</a:t>
            </a:r>
            <a:endParaRPr lang="en-US" sz="1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800831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916</Words>
  <Application>Microsoft Office PowerPoint</Application>
  <PresentationFormat>Custom</PresentationFormat>
  <Paragraphs>45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27_Showcase</vt:lpstr>
      <vt:lpstr>Plagiarism</vt:lpstr>
      <vt:lpstr>PowerPoint Presentation</vt:lpstr>
      <vt:lpstr>Types  of 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Plagiarism</dc:title>
  <dc:creator>Martin Reid</dc:creator>
  <cp:lastModifiedBy>Martin Reid</cp:lastModifiedBy>
  <cp:revision>20</cp:revision>
  <dcterms:created xsi:type="dcterms:W3CDTF">2020-04-29T10:14:12Z</dcterms:created>
  <dcterms:modified xsi:type="dcterms:W3CDTF">2023-06-27T22:48:46Z</dcterms:modified>
</cp:coreProperties>
</file>